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1" r:id="rId2"/>
    <p:sldMasterId id="2147483696" r:id="rId3"/>
    <p:sldMasterId id="2147483708" r:id="rId4"/>
    <p:sldMasterId id="2147483735" r:id="rId5"/>
    <p:sldMasterId id="2147483749" r:id="rId6"/>
  </p:sldMasterIdLst>
  <p:notesMasterIdLst>
    <p:notesMasterId r:id="rId26"/>
  </p:notesMasterIdLst>
  <p:handoutMasterIdLst>
    <p:handoutMasterId r:id="rId27"/>
  </p:handoutMasterIdLst>
  <p:sldIdLst>
    <p:sldId id="3552" r:id="rId7"/>
    <p:sldId id="3586" r:id="rId8"/>
    <p:sldId id="3553" r:id="rId9"/>
    <p:sldId id="3554" r:id="rId10"/>
    <p:sldId id="3588" r:id="rId11"/>
    <p:sldId id="3591" r:id="rId12"/>
    <p:sldId id="3589" r:id="rId13"/>
    <p:sldId id="3233" r:id="rId14"/>
    <p:sldId id="360" r:id="rId15"/>
    <p:sldId id="2199" r:id="rId16"/>
    <p:sldId id="3417" r:id="rId17"/>
    <p:sldId id="3352" r:id="rId18"/>
    <p:sldId id="3357" r:id="rId19"/>
    <p:sldId id="3543" r:id="rId20"/>
    <p:sldId id="3592" r:id="rId21"/>
    <p:sldId id="3413" r:id="rId22"/>
    <p:sldId id="3551" r:id="rId23"/>
    <p:sldId id="3590" r:id="rId24"/>
    <p:sldId id="3587" r:id="rId25"/>
  </p:sldIdLst>
  <p:sldSz cx="12192000" cy="6858000"/>
  <p:notesSz cx="6797675" cy="9928225"/>
  <p:defaultTextStyle>
    <a:defPPr>
      <a:defRPr lang="pt-BR"/>
    </a:defPPr>
    <a:lvl1pPr algn="l" rtl="0" fontAlgn="base">
      <a:spcBef>
        <a:spcPct val="20000"/>
      </a:spcBef>
      <a:spcAft>
        <a:spcPct val="0"/>
      </a:spcAft>
      <a:buChar char="•"/>
      <a:defRPr sz="2400" kern="1200">
        <a:solidFill>
          <a:schemeClr val="tx1"/>
        </a:solidFill>
        <a:latin typeface="Arial" pitchFamily="34" charset="0"/>
        <a:ea typeface="+mn-ea"/>
        <a:cs typeface="+mn-cs"/>
      </a:defRPr>
    </a:lvl1pPr>
    <a:lvl2pPr marL="457200" algn="l" rtl="0" fontAlgn="base">
      <a:spcBef>
        <a:spcPct val="20000"/>
      </a:spcBef>
      <a:spcAft>
        <a:spcPct val="0"/>
      </a:spcAft>
      <a:buChar char="•"/>
      <a:defRPr sz="2400" kern="1200">
        <a:solidFill>
          <a:schemeClr val="tx1"/>
        </a:solidFill>
        <a:latin typeface="Arial" pitchFamily="34" charset="0"/>
        <a:ea typeface="+mn-ea"/>
        <a:cs typeface="+mn-cs"/>
      </a:defRPr>
    </a:lvl2pPr>
    <a:lvl3pPr marL="914400" algn="l" rtl="0" fontAlgn="base">
      <a:spcBef>
        <a:spcPct val="20000"/>
      </a:spcBef>
      <a:spcAft>
        <a:spcPct val="0"/>
      </a:spcAft>
      <a:buChar char="•"/>
      <a:defRPr sz="2400" kern="1200">
        <a:solidFill>
          <a:schemeClr val="tx1"/>
        </a:solidFill>
        <a:latin typeface="Arial" pitchFamily="34" charset="0"/>
        <a:ea typeface="+mn-ea"/>
        <a:cs typeface="+mn-cs"/>
      </a:defRPr>
    </a:lvl3pPr>
    <a:lvl4pPr marL="1371600" algn="l" rtl="0" fontAlgn="base">
      <a:spcBef>
        <a:spcPct val="20000"/>
      </a:spcBef>
      <a:spcAft>
        <a:spcPct val="0"/>
      </a:spcAft>
      <a:buChar char="•"/>
      <a:defRPr sz="2400" kern="1200">
        <a:solidFill>
          <a:schemeClr val="tx1"/>
        </a:solidFill>
        <a:latin typeface="Arial" pitchFamily="34" charset="0"/>
        <a:ea typeface="+mn-ea"/>
        <a:cs typeface="+mn-cs"/>
      </a:defRPr>
    </a:lvl4pPr>
    <a:lvl5pPr marL="1828800" algn="l" rtl="0" fontAlgn="base">
      <a:spcBef>
        <a:spcPct val="20000"/>
      </a:spcBef>
      <a:spcAft>
        <a:spcPct val="0"/>
      </a:spcAft>
      <a:buChar char="•"/>
      <a:defRPr sz="2400" kern="1200">
        <a:solidFill>
          <a:schemeClr val="tx1"/>
        </a:solidFill>
        <a:latin typeface="Arial" pitchFamily="34" charset="0"/>
        <a:ea typeface="+mn-ea"/>
        <a:cs typeface="+mn-cs"/>
      </a:defRPr>
    </a:lvl5pPr>
    <a:lvl6pPr marL="2286000" algn="l" defTabSz="914400" rtl="0" eaLnBrk="1" latinLnBrk="0" hangingPunct="1">
      <a:defRPr sz="2400" kern="1200">
        <a:solidFill>
          <a:schemeClr val="tx1"/>
        </a:solidFill>
        <a:latin typeface="Arial" pitchFamily="34" charset="0"/>
        <a:ea typeface="+mn-ea"/>
        <a:cs typeface="+mn-cs"/>
      </a:defRPr>
    </a:lvl6pPr>
    <a:lvl7pPr marL="2743200" algn="l" defTabSz="914400" rtl="0" eaLnBrk="1" latinLnBrk="0" hangingPunct="1">
      <a:defRPr sz="2400" kern="1200">
        <a:solidFill>
          <a:schemeClr val="tx1"/>
        </a:solidFill>
        <a:latin typeface="Arial" pitchFamily="34" charset="0"/>
        <a:ea typeface="+mn-ea"/>
        <a:cs typeface="+mn-cs"/>
      </a:defRPr>
    </a:lvl7pPr>
    <a:lvl8pPr marL="3200400" algn="l" defTabSz="914400" rtl="0" eaLnBrk="1" latinLnBrk="0" hangingPunct="1">
      <a:defRPr sz="2400" kern="1200">
        <a:solidFill>
          <a:schemeClr val="tx1"/>
        </a:solidFill>
        <a:latin typeface="Arial" pitchFamily="34" charset="0"/>
        <a:ea typeface="+mn-ea"/>
        <a:cs typeface="+mn-cs"/>
      </a:defRPr>
    </a:lvl8pPr>
    <a:lvl9pPr marL="3657600" algn="l" defTabSz="914400" rtl="0" eaLnBrk="1" latinLnBrk="0" hangingPunct="1">
      <a:defRPr sz="2400"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6600"/>
    <a:srgbClr val="C0C0C0"/>
    <a:srgbClr val="99FF66"/>
    <a:srgbClr val="FFFF00"/>
    <a:srgbClr val="EAEAEA"/>
    <a:srgbClr val="DDDDDD"/>
    <a:srgbClr val="4D4D4D"/>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6838" autoAdjust="0"/>
    <p:restoredTop sz="93792" autoAdjust="0"/>
  </p:normalViewPr>
  <p:slideViewPr>
    <p:cSldViewPr>
      <p:cViewPr varScale="1">
        <p:scale>
          <a:sx n="68" d="100"/>
          <a:sy n="68" d="100"/>
        </p:scale>
        <p:origin x="1230" y="7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120"/>
    </p:cViewPr>
  </p:sorterViewPr>
  <p:notesViewPr>
    <p:cSldViewPr>
      <p:cViewPr>
        <p:scale>
          <a:sx n="75" d="100"/>
          <a:sy n="75" d="100"/>
        </p:scale>
        <p:origin x="-1470"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1" y="0"/>
            <a:ext cx="2945136" cy="496490"/>
          </a:xfrm>
          <a:prstGeom prst="rect">
            <a:avLst/>
          </a:prstGeom>
          <a:noFill/>
          <a:ln w="9525">
            <a:noFill/>
            <a:miter lim="800000"/>
            <a:headEnd/>
            <a:tailEnd/>
          </a:ln>
          <a:effectLst/>
        </p:spPr>
        <p:txBody>
          <a:bodyPr vert="horz" wrap="square" lIns="90645" tIns="45322" rIns="90645" bIns="45322" numCol="1" anchor="t" anchorCtr="0" compatLnSpc="1">
            <a:prstTxWarp prst="textNoShape">
              <a:avLst/>
            </a:prstTxWarp>
          </a:bodyPr>
          <a:lstStyle>
            <a:lvl1pPr defTabSz="906056">
              <a:spcBef>
                <a:spcPct val="0"/>
              </a:spcBef>
              <a:buFontTx/>
              <a:buNone/>
              <a:defRPr sz="1200">
                <a:latin typeface="Times New Roman" pitchFamily="18" charset="0"/>
              </a:defRPr>
            </a:lvl1pPr>
          </a:lstStyle>
          <a:p>
            <a:pPr>
              <a:defRPr/>
            </a:pPr>
            <a:endParaRPr lang="pt-BR"/>
          </a:p>
        </p:txBody>
      </p:sp>
      <p:sp>
        <p:nvSpPr>
          <p:cNvPr id="240643" name="Rectangle 3"/>
          <p:cNvSpPr>
            <a:spLocks noGrp="1" noChangeArrowheads="1"/>
          </p:cNvSpPr>
          <p:nvPr>
            <p:ph type="dt" sz="quarter" idx="1"/>
          </p:nvPr>
        </p:nvSpPr>
        <p:spPr bwMode="auto">
          <a:xfrm>
            <a:off x="3852539" y="0"/>
            <a:ext cx="2945136" cy="496490"/>
          </a:xfrm>
          <a:prstGeom prst="rect">
            <a:avLst/>
          </a:prstGeom>
          <a:noFill/>
          <a:ln w="9525">
            <a:noFill/>
            <a:miter lim="800000"/>
            <a:headEnd/>
            <a:tailEnd/>
          </a:ln>
          <a:effectLst/>
        </p:spPr>
        <p:txBody>
          <a:bodyPr vert="horz" wrap="square" lIns="90645" tIns="45322" rIns="90645" bIns="45322" numCol="1" anchor="t" anchorCtr="0" compatLnSpc="1">
            <a:prstTxWarp prst="textNoShape">
              <a:avLst/>
            </a:prstTxWarp>
          </a:bodyPr>
          <a:lstStyle>
            <a:lvl1pPr algn="r" defTabSz="906056">
              <a:spcBef>
                <a:spcPct val="0"/>
              </a:spcBef>
              <a:buFontTx/>
              <a:buNone/>
              <a:defRPr sz="1200">
                <a:latin typeface="Times New Roman" pitchFamily="18" charset="0"/>
              </a:defRPr>
            </a:lvl1pPr>
          </a:lstStyle>
          <a:p>
            <a:pPr>
              <a:defRPr/>
            </a:pPr>
            <a:endParaRPr lang="pt-BR"/>
          </a:p>
        </p:txBody>
      </p:sp>
      <p:sp>
        <p:nvSpPr>
          <p:cNvPr id="240644" name="Rectangle 4"/>
          <p:cNvSpPr>
            <a:spLocks noGrp="1" noChangeArrowheads="1"/>
          </p:cNvSpPr>
          <p:nvPr>
            <p:ph type="ftr" sz="quarter" idx="2"/>
          </p:nvPr>
        </p:nvSpPr>
        <p:spPr bwMode="auto">
          <a:xfrm>
            <a:off x="1" y="9431735"/>
            <a:ext cx="2945136" cy="496490"/>
          </a:xfrm>
          <a:prstGeom prst="rect">
            <a:avLst/>
          </a:prstGeom>
          <a:noFill/>
          <a:ln w="9525">
            <a:noFill/>
            <a:miter lim="800000"/>
            <a:headEnd/>
            <a:tailEnd/>
          </a:ln>
          <a:effectLst/>
        </p:spPr>
        <p:txBody>
          <a:bodyPr vert="horz" wrap="square" lIns="90645" tIns="45322" rIns="90645" bIns="45322" numCol="1" anchor="b" anchorCtr="0" compatLnSpc="1">
            <a:prstTxWarp prst="textNoShape">
              <a:avLst/>
            </a:prstTxWarp>
          </a:bodyPr>
          <a:lstStyle>
            <a:lvl1pPr defTabSz="906056">
              <a:spcBef>
                <a:spcPct val="0"/>
              </a:spcBef>
              <a:buFontTx/>
              <a:buNone/>
              <a:defRPr sz="1200">
                <a:latin typeface="Times New Roman" pitchFamily="18" charset="0"/>
              </a:defRPr>
            </a:lvl1pPr>
          </a:lstStyle>
          <a:p>
            <a:pPr>
              <a:defRPr/>
            </a:pPr>
            <a:endParaRPr lang="pt-BR"/>
          </a:p>
        </p:txBody>
      </p:sp>
      <p:sp>
        <p:nvSpPr>
          <p:cNvPr id="240645" name="Rectangle 5"/>
          <p:cNvSpPr>
            <a:spLocks noGrp="1" noChangeArrowheads="1"/>
          </p:cNvSpPr>
          <p:nvPr>
            <p:ph type="sldNum" sz="quarter" idx="3"/>
          </p:nvPr>
        </p:nvSpPr>
        <p:spPr bwMode="auto">
          <a:xfrm>
            <a:off x="3852539" y="9431735"/>
            <a:ext cx="2945136" cy="496490"/>
          </a:xfrm>
          <a:prstGeom prst="rect">
            <a:avLst/>
          </a:prstGeom>
          <a:noFill/>
          <a:ln w="9525">
            <a:noFill/>
            <a:miter lim="800000"/>
            <a:headEnd/>
            <a:tailEnd/>
          </a:ln>
          <a:effectLst/>
        </p:spPr>
        <p:txBody>
          <a:bodyPr vert="horz" wrap="square" lIns="90645" tIns="45322" rIns="90645" bIns="45322" numCol="1" anchor="b" anchorCtr="0" compatLnSpc="1">
            <a:prstTxWarp prst="textNoShape">
              <a:avLst/>
            </a:prstTxWarp>
          </a:bodyPr>
          <a:lstStyle>
            <a:lvl1pPr algn="r" defTabSz="906056">
              <a:spcBef>
                <a:spcPct val="0"/>
              </a:spcBef>
              <a:buFontTx/>
              <a:buNone/>
              <a:defRPr sz="1200">
                <a:latin typeface="Times New Roman" pitchFamily="18" charset="0"/>
              </a:defRPr>
            </a:lvl1pPr>
          </a:lstStyle>
          <a:p>
            <a:pPr>
              <a:defRPr/>
            </a:pPr>
            <a:fld id="{77162B5F-38A6-4651-97A7-F0A6BE5D2449}" type="slidenum">
              <a:rPr lang="pt-BR"/>
              <a:pPr>
                <a:defRPr/>
              </a:pPr>
              <a:t>‹nº›</a:t>
            </a:fld>
            <a:endParaRPr lang="pt-BR"/>
          </a:p>
        </p:txBody>
      </p:sp>
    </p:spTree>
    <p:extLst>
      <p:ext uri="{BB962C8B-B14F-4D97-AF65-F5344CB8AC3E}">
        <p14:creationId xmlns:p14="http://schemas.microsoft.com/office/powerpoint/2010/main" val="1061381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0"/>
            <a:ext cx="2945136" cy="496490"/>
          </a:xfrm>
          <a:prstGeom prst="rect">
            <a:avLst/>
          </a:prstGeom>
          <a:noFill/>
          <a:ln w="9525">
            <a:noFill/>
            <a:miter lim="800000"/>
            <a:headEnd/>
            <a:tailEnd/>
          </a:ln>
          <a:effectLst/>
        </p:spPr>
        <p:txBody>
          <a:bodyPr vert="horz" wrap="square" lIns="90645" tIns="45322" rIns="90645" bIns="45322" numCol="1" anchor="t" anchorCtr="0" compatLnSpc="1">
            <a:prstTxWarp prst="textNoShape">
              <a:avLst/>
            </a:prstTxWarp>
          </a:bodyPr>
          <a:lstStyle>
            <a:lvl1pPr defTabSz="906056">
              <a:spcBef>
                <a:spcPct val="0"/>
              </a:spcBef>
              <a:buFontTx/>
              <a:buNone/>
              <a:defRPr sz="1200">
                <a:latin typeface="Times New Roman" pitchFamily="18" charset="0"/>
              </a:defRPr>
            </a:lvl1pPr>
          </a:lstStyle>
          <a:p>
            <a:pPr>
              <a:defRPr/>
            </a:pPr>
            <a:endParaRPr lang="pt-BR"/>
          </a:p>
        </p:txBody>
      </p:sp>
      <p:sp>
        <p:nvSpPr>
          <p:cNvPr id="4099" name="Rectangle 3"/>
          <p:cNvSpPr>
            <a:spLocks noGrp="1" noChangeArrowheads="1"/>
          </p:cNvSpPr>
          <p:nvPr>
            <p:ph type="dt" idx="1"/>
          </p:nvPr>
        </p:nvSpPr>
        <p:spPr bwMode="auto">
          <a:xfrm>
            <a:off x="3852539" y="0"/>
            <a:ext cx="2945136" cy="496490"/>
          </a:xfrm>
          <a:prstGeom prst="rect">
            <a:avLst/>
          </a:prstGeom>
          <a:noFill/>
          <a:ln w="9525">
            <a:noFill/>
            <a:miter lim="800000"/>
            <a:headEnd/>
            <a:tailEnd/>
          </a:ln>
          <a:effectLst/>
        </p:spPr>
        <p:txBody>
          <a:bodyPr vert="horz" wrap="square" lIns="90645" tIns="45322" rIns="90645" bIns="45322" numCol="1" anchor="t" anchorCtr="0" compatLnSpc="1">
            <a:prstTxWarp prst="textNoShape">
              <a:avLst/>
            </a:prstTxWarp>
          </a:bodyPr>
          <a:lstStyle>
            <a:lvl1pPr algn="r" defTabSz="906056">
              <a:spcBef>
                <a:spcPct val="0"/>
              </a:spcBef>
              <a:buFontTx/>
              <a:buNone/>
              <a:defRPr sz="1200">
                <a:latin typeface="Times New Roman" pitchFamily="18" charset="0"/>
              </a:defRPr>
            </a:lvl1pPr>
          </a:lstStyle>
          <a:p>
            <a:pPr>
              <a:defRPr/>
            </a:pPr>
            <a:endParaRPr lang="pt-BR"/>
          </a:p>
        </p:txBody>
      </p:sp>
      <p:sp>
        <p:nvSpPr>
          <p:cNvPr id="249860" name="Rectangle 4"/>
          <p:cNvSpPr>
            <a:spLocks noGrp="1" noRot="1" noChangeAspect="1" noChangeArrowheads="1" noTextEdit="1"/>
          </p:cNvSpPr>
          <p:nvPr>
            <p:ph type="sldImg" idx="2"/>
          </p:nvPr>
        </p:nvSpPr>
        <p:spPr bwMode="auto">
          <a:xfrm>
            <a:off x="90488" y="744538"/>
            <a:ext cx="6618287" cy="37242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05834" y="4717434"/>
            <a:ext cx="4986008" cy="4466840"/>
          </a:xfrm>
          <a:prstGeom prst="rect">
            <a:avLst/>
          </a:prstGeom>
          <a:noFill/>
          <a:ln w="9525">
            <a:noFill/>
            <a:miter lim="800000"/>
            <a:headEnd/>
            <a:tailEnd/>
          </a:ln>
          <a:effectLst/>
        </p:spPr>
        <p:txBody>
          <a:bodyPr vert="horz" wrap="square" lIns="90645" tIns="45322" rIns="90645" bIns="45322" numCol="1" anchor="t" anchorCtr="0" compatLnSpc="1">
            <a:prstTxWarp prst="textNoShape">
              <a:avLst/>
            </a:prstTxWarp>
          </a:body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p>
        </p:txBody>
      </p:sp>
      <p:sp>
        <p:nvSpPr>
          <p:cNvPr id="4102" name="Rectangle 6"/>
          <p:cNvSpPr>
            <a:spLocks noGrp="1" noChangeArrowheads="1"/>
          </p:cNvSpPr>
          <p:nvPr>
            <p:ph type="ftr" sz="quarter" idx="4"/>
          </p:nvPr>
        </p:nvSpPr>
        <p:spPr bwMode="auto">
          <a:xfrm>
            <a:off x="1" y="9431735"/>
            <a:ext cx="2945136" cy="496490"/>
          </a:xfrm>
          <a:prstGeom prst="rect">
            <a:avLst/>
          </a:prstGeom>
          <a:noFill/>
          <a:ln w="9525">
            <a:noFill/>
            <a:miter lim="800000"/>
            <a:headEnd/>
            <a:tailEnd/>
          </a:ln>
          <a:effectLst/>
        </p:spPr>
        <p:txBody>
          <a:bodyPr vert="horz" wrap="square" lIns="90645" tIns="45322" rIns="90645" bIns="45322" numCol="1" anchor="b" anchorCtr="0" compatLnSpc="1">
            <a:prstTxWarp prst="textNoShape">
              <a:avLst/>
            </a:prstTxWarp>
          </a:bodyPr>
          <a:lstStyle>
            <a:lvl1pPr defTabSz="906056">
              <a:spcBef>
                <a:spcPct val="0"/>
              </a:spcBef>
              <a:buFontTx/>
              <a:buNone/>
              <a:defRPr sz="1200">
                <a:latin typeface="Times New Roman" pitchFamily="18" charset="0"/>
              </a:defRPr>
            </a:lvl1pPr>
          </a:lstStyle>
          <a:p>
            <a:pPr>
              <a:defRPr/>
            </a:pPr>
            <a:endParaRPr lang="pt-BR"/>
          </a:p>
        </p:txBody>
      </p:sp>
      <p:sp>
        <p:nvSpPr>
          <p:cNvPr id="4103" name="Rectangle 7"/>
          <p:cNvSpPr>
            <a:spLocks noGrp="1" noChangeArrowheads="1"/>
          </p:cNvSpPr>
          <p:nvPr>
            <p:ph type="sldNum" sz="quarter" idx="5"/>
          </p:nvPr>
        </p:nvSpPr>
        <p:spPr bwMode="auto">
          <a:xfrm>
            <a:off x="3852539" y="9431735"/>
            <a:ext cx="2945136" cy="496490"/>
          </a:xfrm>
          <a:prstGeom prst="rect">
            <a:avLst/>
          </a:prstGeom>
          <a:noFill/>
          <a:ln w="9525">
            <a:noFill/>
            <a:miter lim="800000"/>
            <a:headEnd/>
            <a:tailEnd/>
          </a:ln>
          <a:effectLst/>
        </p:spPr>
        <p:txBody>
          <a:bodyPr vert="horz" wrap="square" lIns="90645" tIns="45322" rIns="90645" bIns="45322" numCol="1" anchor="b" anchorCtr="0" compatLnSpc="1">
            <a:prstTxWarp prst="textNoShape">
              <a:avLst/>
            </a:prstTxWarp>
          </a:bodyPr>
          <a:lstStyle>
            <a:lvl1pPr algn="r" defTabSz="906056">
              <a:spcBef>
                <a:spcPct val="0"/>
              </a:spcBef>
              <a:buFontTx/>
              <a:buNone/>
              <a:defRPr sz="1200">
                <a:latin typeface="Times New Roman" pitchFamily="18" charset="0"/>
              </a:defRPr>
            </a:lvl1pPr>
          </a:lstStyle>
          <a:p>
            <a:pPr>
              <a:defRPr/>
            </a:pPr>
            <a:fld id="{22341B27-70F4-40A3-AF70-0DA9F84FC5E3}" type="slidenum">
              <a:rPr lang="pt-BR"/>
              <a:pPr>
                <a:defRPr/>
              </a:pPr>
              <a:t>‹nº›</a:t>
            </a:fld>
            <a:endParaRPr lang="pt-BR"/>
          </a:p>
        </p:txBody>
      </p:sp>
    </p:spTree>
    <p:extLst>
      <p:ext uri="{BB962C8B-B14F-4D97-AF65-F5344CB8AC3E}">
        <p14:creationId xmlns:p14="http://schemas.microsoft.com/office/powerpoint/2010/main" val="81885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pPr defTabSz="904342" fontAlgn="auto">
              <a:spcBef>
                <a:spcPts val="0"/>
              </a:spcBef>
              <a:spcAft>
                <a:spcPts val="0"/>
              </a:spcAft>
              <a:defRPr/>
            </a:pPr>
            <a:fld id="{28A24B8F-86C5-D14B-822B-E9D807B8DE40}" type="slidenum">
              <a:rPr lang="x-none">
                <a:solidFill>
                  <a:prstClr val="black"/>
                </a:solidFill>
                <a:latin typeface="Calibri" panose="020F0502020204030204"/>
              </a:rPr>
              <a:pPr defTabSz="904342" fontAlgn="auto">
                <a:spcBef>
                  <a:spcPts val="0"/>
                </a:spcBef>
                <a:spcAft>
                  <a:spcPts val="0"/>
                </a:spcAft>
                <a:defRPr/>
              </a:pPr>
              <a:t>1</a:t>
            </a:fld>
            <a:endParaRPr lang="x-none">
              <a:solidFill>
                <a:prstClr val="black"/>
              </a:solidFill>
              <a:latin typeface="Calibri" panose="020F0502020204030204"/>
            </a:endParaRPr>
          </a:p>
        </p:txBody>
      </p:sp>
    </p:spTree>
    <p:extLst>
      <p:ext uri="{BB962C8B-B14F-4D97-AF65-F5344CB8AC3E}">
        <p14:creationId xmlns:p14="http://schemas.microsoft.com/office/powerpoint/2010/main" val="2689637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8795FF12-AC8A-407F-8EA6-3AA0C7E6F7E0}" type="slidenum">
              <a:rPr lang="pt-BR" smtClean="0"/>
              <a:pPr/>
              <a:t>9</a:t>
            </a:fld>
            <a:endParaRPr lang="pt-BR"/>
          </a:p>
        </p:txBody>
      </p:sp>
    </p:spTree>
    <p:extLst>
      <p:ext uri="{BB962C8B-B14F-4D97-AF65-F5344CB8AC3E}">
        <p14:creationId xmlns:p14="http://schemas.microsoft.com/office/powerpoint/2010/main" val="2680529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8"/>
            <a:ext cx="10363200" cy="1470025"/>
          </a:xfrm>
          <a:prstGeom prst="rect">
            <a:avLst/>
          </a:prstGeom>
        </p:spPr>
        <p:txBody>
          <a:bodyPr/>
          <a:lstStyle/>
          <a:p>
            <a:r>
              <a:rPr lang="pt-BR"/>
              <a:t>Clique para editar o estilo do título mestre</a:t>
            </a:r>
          </a:p>
        </p:txBody>
      </p:sp>
      <p:sp>
        <p:nvSpPr>
          <p:cNvPr id="3" name="Subtítulo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22041" indent="0" algn="ctr">
              <a:buNone/>
              <a:defRPr/>
            </a:lvl2pPr>
            <a:lvl3pPr marL="844083" indent="0" algn="ctr">
              <a:buNone/>
              <a:defRPr/>
            </a:lvl3pPr>
            <a:lvl4pPr marL="1266124" indent="0" algn="ctr">
              <a:buNone/>
              <a:defRPr/>
            </a:lvl4pPr>
            <a:lvl5pPr marL="1688165" indent="0" algn="ctr">
              <a:buNone/>
              <a:defRPr/>
            </a:lvl5pPr>
            <a:lvl6pPr marL="2110207" indent="0" algn="ctr">
              <a:buNone/>
              <a:defRPr/>
            </a:lvl6pPr>
            <a:lvl7pPr marL="2532248" indent="0" algn="ctr">
              <a:buNone/>
              <a:defRPr/>
            </a:lvl7pPr>
            <a:lvl8pPr marL="2954289" indent="0" algn="ctr">
              <a:buNone/>
              <a:defRPr/>
            </a:lvl8pPr>
            <a:lvl9pPr marL="3376331" indent="0" algn="ctr">
              <a:buNone/>
              <a:defRPr/>
            </a:lvl9pPr>
          </a:lstStyle>
          <a:p>
            <a:r>
              <a:rPr lang="pt-BR"/>
              <a:t>Clique para editar o estilo do subtítulo mestre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Conteúdo 2"/>
          <p:cNvSpPr>
            <a:spLocks noGrp="1"/>
          </p:cNvSpPr>
          <p:nvPr>
            <p:ph idx="1"/>
          </p:nvPr>
        </p:nvSpPr>
        <p:spPr>
          <a:xfrm>
            <a:off x="609600" y="1600203"/>
            <a:ext cx="10972800" cy="4525963"/>
          </a:xfrm>
          <a:prstGeom prst="rect">
            <a:avLst/>
          </a:prstGeo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3"/>
            <a:ext cx="10363200" cy="1362075"/>
          </a:xfrm>
          <a:prstGeom prst="rect">
            <a:avLst/>
          </a:prstGeom>
        </p:spPr>
        <p:txBody>
          <a:bodyPr anchor="t"/>
          <a:lstStyle>
            <a:lvl1pPr algn="l">
              <a:defRPr sz="3692" b="1" cap="all"/>
            </a:lvl1pPr>
          </a:lstStyle>
          <a:p>
            <a:r>
              <a:rPr lang="pt-BR"/>
              <a:t>Clique para editar o estilo do título mestre</a:t>
            </a:r>
          </a:p>
        </p:txBody>
      </p:sp>
      <p:sp>
        <p:nvSpPr>
          <p:cNvPr id="3" name="Espaço Reservado para Texto 2"/>
          <p:cNvSpPr>
            <a:spLocks noGrp="1"/>
          </p:cNvSpPr>
          <p:nvPr>
            <p:ph type="body" idx="1"/>
          </p:nvPr>
        </p:nvSpPr>
        <p:spPr>
          <a:xfrm>
            <a:off x="963084" y="2906713"/>
            <a:ext cx="10363200" cy="1500187"/>
          </a:xfrm>
          <a:prstGeom prst="rect">
            <a:avLst/>
          </a:prstGeom>
        </p:spPr>
        <p:txBody>
          <a:bodyPr anchor="b"/>
          <a:lstStyle>
            <a:lvl1pPr marL="0" indent="0">
              <a:buNone/>
              <a:defRPr sz="1846"/>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pt-BR"/>
              <a:t>Clique para editar os estilos do texto mestre</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Conteúdo 2"/>
          <p:cNvSpPr>
            <a:spLocks noGrp="1"/>
          </p:cNvSpPr>
          <p:nvPr>
            <p:ph sz="half" idx="1"/>
          </p:nvPr>
        </p:nvSpPr>
        <p:spPr>
          <a:xfrm>
            <a:off x="609600" y="1600203"/>
            <a:ext cx="5384800" cy="4525963"/>
          </a:xfrm>
          <a:prstGeom prst="rect">
            <a:avLst/>
          </a:prstGeo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97600" y="1600203"/>
            <a:ext cx="5384800" cy="4525963"/>
          </a:xfrm>
          <a:prstGeom prst="rect">
            <a:avLst/>
          </a:prstGeo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609600" y="1535113"/>
            <a:ext cx="5386917" cy="639762"/>
          </a:xfrm>
          <a:prstGeom prst="rect">
            <a:avLst/>
          </a:prstGeo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pt-BR"/>
              <a:t>Clique para editar os estilos do texto mestre</a:t>
            </a:r>
          </a:p>
        </p:txBody>
      </p:sp>
      <p:sp>
        <p:nvSpPr>
          <p:cNvPr id="4" name="Espaço Reservado para Conteúdo 3"/>
          <p:cNvSpPr>
            <a:spLocks noGrp="1"/>
          </p:cNvSpPr>
          <p:nvPr>
            <p:ph sz="half" idx="2"/>
          </p:nvPr>
        </p:nvSpPr>
        <p:spPr>
          <a:xfrm>
            <a:off x="609600" y="2174875"/>
            <a:ext cx="5386917" cy="3951288"/>
          </a:xfrm>
          <a:prstGeom prst="rect">
            <a:avLst/>
          </a:prstGeo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93369" y="1535113"/>
            <a:ext cx="5389033" cy="639762"/>
          </a:xfrm>
          <a:prstGeom prst="rect">
            <a:avLst/>
          </a:prstGeo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pt-BR"/>
              <a:t>Clique para editar os estilos do texto mestre</a:t>
            </a:r>
          </a:p>
        </p:txBody>
      </p:sp>
      <p:sp>
        <p:nvSpPr>
          <p:cNvPr id="6" name="Espaço Reservado para Conteúdo 5"/>
          <p:cNvSpPr>
            <a:spLocks noGrp="1"/>
          </p:cNvSpPr>
          <p:nvPr>
            <p:ph sz="quarter" idx="4"/>
          </p:nvPr>
        </p:nvSpPr>
        <p:spPr>
          <a:xfrm>
            <a:off x="6193369" y="2174875"/>
            <a:ext cx="5389033" cy="3951288"/>
          </a:xfrm>
          <a:prstGeom prst="rect">
            <a:avLst/>
          </a:prstGeo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a:prstGeom prst="rect">
            <a:avLst/>
          </a:prstGeom>
        </p:spPr>
        <p:txBody>
          <a:bodyPr anchor="b"/>
          <a:lstStyle>
            <a:lvl1pPr algn="l">
              <a:defRPr sz="1846" b="1"/>
            </a:lvl1pPr>
          </a:lstStyle>
          <a:p>
            <a:r>
              <a:rPr lang="pt-BR"/>
              <a:t>Clique para editar o estilo do título mestre</a:t>
            </a:r>
          </a:p>
        </p:txBody>
      </p:sp>
      <p:sp>
        <p:nvSpPr>
          <p:cNvPr id="3" name="Espaço Reservado para Conteúdo 2"/>
          <p:cNvSpPr>
            <a:spLocks noGrp="1"/>
          </p:cNvSpPr>
          <p:nvPr>
            <p:ph idx="1"/>
          </p:nvPr>
        </p:nvSpPr>
        <p:spPr>
          <a:xfrm>
            <a:off x="4766735" y="273053"/>
            <a:ext cx="6815667" cy="5853113"/>
          </a:xfrm>
          <a:prstGeom prst="rect">
            <a:avLst/>
          </a:prstGeo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609601" y="1435103"/>
            <a:ext cx="4011084" cy="4691063"/>
          </a:xfrm>
          <a:prstGeom prst="rect">
            <a:avLst/>
          </a:prstGeo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pt-BR"/>
              <a:t>Clique para editar os estilos do texto mestre</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a:prstGeom prst="rect">
            <a:avLst/>
          </a:prstGeom>
        </p:spPr>
        <p:txBody>
          <a:bodyPr anchor="b"/>
          <a:lstStyle>
            <a:lvl1pPr algn="l">
              <a:defRPr sz="1846" b="1"/>
            </a:lvl1pPr>
          </a:lstStyle>
          <a:p>
            <a:r>
              <a:rPr lang="pt-BR"/>
              <a:t>Clique para editar o estilo do título mestre</a:t>
            </a:r>
          </a:p>
        </p:txBody>
      </p:sp>
      <p:sp>
        <p:nvSpPr>
          <p:cNvPr id="3" name="Espaço Reservado para Imagem 2"/>
          <p:cNvSpPr>
            <a:spLocks noGrp="1"/>
          </p:cNvSpPr>
          <p:nvPr>
            <p:ph type="pic" idx="1"/>
          </p:nvPr>
        </p:nvSpPr>
        <p:spPr>
          <a:xfrm>
            <a:off x="2389717" y="612775"/>
            <a:ext cx="7315200" cy="4114800"/>
          </a:xfrm>
          <a:prstGeom prst="rect">
            <a:avLst/>
          </a:prstGeo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pt-BR" noProof="0"/>
          </a:p>
        </p:txBody>
      </p:sp>
      <p:sp>
        <p:nvSpPr>
          <p:cNvPr id="4" name="Espaço Reservado para Texto 3"/>
          <p:cNvSpPr>
            <a:spLocks noGrp="1"/>
          </p:cNvSpPr>
          <p:nvPr>
            <p:ph type="body" sz="half" idx="2"/>
          </p:nvPr>
        </p:nvSpPr>
        <p:spPr>
          <a:xfrm>
            <a:off x="2389717" y="5367338"/>
            <a:ext cx="7315200" cy="804862"/>
          </a:xfrm>
          <a:prstGeom prst="rect">
            <a:avLst/>
          </a:prstGeo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pt-BR"/>
              <a:t>Clique para editar os estilos do texto mestre</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Texto Vertical 2"/>
          <p:cNvSpPr>
            <a:spLocks noGrp="1"/>
          </p:cNvSpPr>
          <p:nvPr>
            <p:ph type="body" orient="vert" idx="1"/>
          </p:nvPr>
        </p:nvSpPr>
        <p:spPr>
          <a:xfrm>
            <a:off x="609600" y="1600203"/>
            <a:ext cx="10972800" cy="4525963"/>
          </a:xfrm>
          <a:prstGeom prst="rect">
            <a:avLst/>
          </a:prstGeo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41"/>
            <a:ext cx="2743200" cy="5851525"/>
          </a:xfrm>
          <a:prstGeom prst="rect">
            <a:avLst/>
          </a:prstGeo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609600" y="274641"/>
            <a:ext cx="8026400" cy="5851525"/>
          </a:xfrm>
          <a:prstGeom prst="rect">
            <a:avLst/>
          </a:prstGeo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údo">
    <p:spTree>
      <p:nvGrpSpPr>
        <p:cNvPr id="1" name=""/>
        <p:cNvGrpSpPr/>
        <p:nvPr/>
      </p:nvGrpSpPr>
      <p:grpSpPr>
        <a:xfrm>
          <a:off x="0" y="0"/>
          <a:ext cx="0" cy="0"/>
          <a:chOff x="0" y="0"/>
          <a:chExt cx="0" cy="0"/>
        </a:xfrm>
      </p:grpSpPr>
      <p:sp>
        <p:nvSpPr>
          <p:cNvPr id="2" name="Espaço Reservado para Conteúdo 1"/>
          <p:cNvSpPr>
            <a:spLocks noGrp="1"/>
          </p:cNvSpPr>
          <p:nvPr>
            <p:ph/>
          </p:nvPr>
        </p:nvSpPr>
        <p:spPr>
          <a:xfrm>
            <a:off x="609600" y="274641"/>
            <a:ext cx="10972800" cy="5851525"/>
          </a:xfrm>
          <a:prstGeom prst="rect">
            <a:avLst/>
          </a:prstGeo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ítulo e tabela">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Tabela 2"/>
          <p:cNvSpPr>
            <a:spLocks noGrp="1"/>
          </p:cNvSpPr>
          <p:nvPr>
            <p:ph type="tbl" idx="1"/>
          </p:nvPr>
        </p:nvSpPr>
        <p:spPr>
          <a:xfrm>
            <a:off x="609600" y="1600203"/>
            <a:ext cx="10972800" cy="4525963"/>
          </a:xfrm>
          <a:prstGeom prst="rect">
            <a:avLst/>
          </a:prstGeom>
        </p:spPr>
        <p:txBody>
          <a:bodyPr/>
          <a:lstStyle/>
          <a:p>
            <a:pPr lvl="0"/>
            <a:endParaRPr lang="pt-BR" noProof="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D87256CE-92B7-4F4B-9304-DF847EC80DA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52635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a:prstGeom prst="rect">
            <a:avLst/>
          </a:prstGeom>
        </p:spPr>
        <p:txBody>
          <a:bodyPr/>
          <a:lstStyle/>
          <a:p>
            <a:r>
              <a:rPr lang="pt-BR"/>
              <a:t>Clique para editar o estilo do título mestre</a:t>
            </a:r>
          </a:p>
        </p:txBody>
      </p:sp>
      <p:sp>
        <p:nvSpPr>
          <p:cNvPr id="3" name="Subtítulo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a:t>Clique para editar o estilo do subtítulo mestre</a:t>
            </a:r>
          </a:p>
        </p:txBody>
      </p:sp>
    </p:spTree>
    <p:extLst>
      <p:ext uri="{BB962C8B-B14F-4D97-AF65-F5344CB8AC3E}">
        <p14:creationId xmlns:p14="http://schemas.microsoft.com/office/powerpoint/2010/main" val="7694028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Conteúdo 2"/>
          <p:cNvSpPr>
            <a:spLocks noGrp="1"/>
          </p:cNvSpPr>
          <p:nvPr>
            <p:ph idx="1"/>
          </p:nvPr>
        </p:nvSpPr>
        <p:spPr>
          <a:xfrm>
            <a:off x="609600" y="1600201"/>
            <a:ext cx="10972800" cy="4525963"/>
          </a:xfrm>
          <a:prstGeom prst="rect">
            <a:avLst/>
          </a:prstGeo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699876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Clique para editar os estilos do texto mestre</a:t>
            </a:r>
          </a:p>
        </p:txBody>
      </p:sp>
    </p:spTree>
    <p:extLst>
      <p:ext uri="{BB962C8B-B14F-4D97-AF65-F5344CB8AC3E}">
        <p14:creationId xmlns:p14="http://schemas.microsoft.com/office/powerpoint/2010/main" val="29624608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Conteúdo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608021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575661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Tree>
    <p:extLst>
      <p:ext uri="{BB962C8B-B14F-4D97-AF65-F5344CB8AC3E}">
        <p14:creationId xmlns:p14="http://schemas.microsoft.com/office/powerpoint/2010/main" val="4323265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5609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a:prstGeom prst="rect">
            <a:avLst/>
          </a:prstGeo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Tree>
    <p:extLst>
      <p:ext uri="{BB962C8B-B14F-4D97-AF65-F5344CB8AC3E}">
        <p14:creationId xmlns:p14="http://schemas.microsoft.com/office/powerpoint/2010/main" val="41487468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a:prstGeom prst="rect">
            <a:avLst/>
          </a:prstGeo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Tree>
    <p:extLst>
      <p:ext uri="{BB962C8B-B14F-4D97-AF65-F5344CB8AC3E}">
        <p14:creationId xmlns:p14="http://schemas.microsoft.com/office/powerpoint/2010/main" val="27982267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Texto Vertical 2"/>
          <p:cNvSpPr>
            <a:spLocks noGrp="1"/>
          </p:cNvSpPr>
          <p:nvPr>
            <p:ph type="body" orient="vert" idx="1"/>
          </p:nvPr>
        </p:nvSpPr>
        <p:spPr>
          <a:xfrm>
            <a:off x="609600" y="1600201"/>
            <a:ext cx="10972800" cy="4525963"/>
          </a:xfrm>
          <a:prstGeom prst="rect">
            <a:avLst/>
          </a:prstGeo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4263879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a:prstGeom prst="rect">
            <a:avLst/>
          </a:prstGeo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609600" y="274639"/>
            <a:ext cx="8026400" cy="5851525"/>
          </a:xfrm>
          <a:prstGeom prst="rect">
            <a:avLst/>
          </a:prstGeo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12491762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Título e tabela">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Tabela 2"/>
          <p:cNvSpPr>
            <a:spLocks noGrp="1"/>
          </p:cNvSpPr>
          <p:nvPr>
            <p:ph type="tbl" idx="1"/>
          </p:nvPr>
        </p:nvSpPr>
        <p:spPr>
          <a:xfrm>
            <a:off x="609600" y="1600201"/>
            <a:ext cx="10972800" cy="4525963"/>
          </a:xfrm>
          <a:prstGeom prst="rect">
            <a:avLst/>
          </a:prstGeom>
        </p:spPr>
        <p:txBody>
          <a:bodyPr/>
          <a:lstStyle/>
          <a:p>
            <a:pPr lvl="0"/>
            <a:endParaRPr lang="pt-BR" noProof="0"/>
          </a:p>
        </p:txBody>
      </p:sp>
    </p:spTree>
    <p:extLst>
      <p:ext uri="{BB962C8B-B14F-4D97-AF65-F5344CB8AC3E}">
        <p14:creationId xmlns:p14="http://schemas.microsoft.com/office/powerpoint/2010/main" val="6001935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Conteúdo">
    <p:spTree>
      <p:nvGrpSpPr>
        <p:cNvPr id="1" name=""/>
        <p:cNvGrpSpPr/>
        <p:nvPr/>
      </p:nvGrpSpPr>
      <p:grpSpPr>
        <a:xfrm>
          <a:off x="0" y="0"/>
          <a:ext cx="0" cy="0"/>
          <a:chOff x="0" y="0"/>
          <a:chExt cx="0" cy="0"/>
        </a:xfrm>
      </p:grpSpPr>
      <p:sp>
        <p:nvSpPr>
          <p:cNvPr id="2" name="Espaço Reservado para Conteúdo 1"/>
          <p:cNvSpPr>
            <a:spLocks noGrp="1"/>
          </p:cNvSpPr>
          <p:nvPr>
            <p:ph/>
          </p:nvPr>
        </p:nvSpPr>
        <p:spPr>
          <a:xfrm>
            <a:off x="609600" y="274639"/>
            <a:ext cx="10972800" cy="5851525"/>
          </a:xfrm>
          <a:prstGeom prst="rect">
            <a:avLst/>
          </a:prstGeo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6369808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4" name="Espaço Reservado para Data 3">
            <a:extLst>
              <a:ext uri="{FF2B5EF4-FFF2-40B4-BE49-F238E27FC236}">
                <a16:creationId xmlns:a16="http://schemas.microsoft.com/office/drawing/2014/main" id="{63FF4C1D-9715-4D23-9CA8-1DC2F4BB7A97}"/>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3F302B99-E6A1-46F6-B44C-0802E24AAF7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FC6FD4A-A4BF-47C1-B4C6-0309445CA03D}"/>
              </a:ext>
            </a:extLst>
          </p:cNvPr>
          <p:cNvSpPr>
            <a:spLocks noGrp="1"/>
          </p:cNvSpPr>
          <p:nvPr>
            <p:ph type="sldNum" sz="quarter" idx="12"/>
          </p:nvPr>
        </p:nvSpPr>
        <p:spPr/>
        <p:txBody>
          <a:body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73F344D6-DA39-4B79-B60C-55F2C1511FA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781585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AC3416-03D9-4D41-8C59-1BB74016F08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1BE1F022-50D8-49D7-90D3-298E226F222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8444F12-36E0-4D6C-BFF4-3CEEBD197AB6}"/>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A22D0FDA-B9BA-4417-89CD-FC3A5F1BD8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CA707DA-6B13-475F-BA44-F621CCCE512E}"/>
              </a:ext>
            </a:extLst>
          </p:cNvPr>
          <p:cNvSpPr>
            <a:spLocks noGrp="1"/>
          </p:cNvSpPr>
          <p:nvPr>
            <p:ph type="sldNum" sz="quarter" idx="12"/>
          </p:nvPr>
        </p:nvSpPr>
        <p:spPr/>
        <p:txBody>
          <a:body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585521F0-DCF3-4171-8D81-080E9CE9469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128180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F53C30-958D-4D3C-A71F-98B3FF57E70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123ADA8A-D2C4-4852-97F3-F74794E2D1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A694377-2B1D-4FD5-B995-CE32E853B217}"/>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0AF842DB-0276-4D91-AD7F-928D1622030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6FDB2C6-0648-4E1C-9D35-9BAF5EC21E75}"/>
              </a:ext>
            </a:extLst>
          </p:cNvPr>
          <p:cNvSpPr>
            <a:spLocks noGrp="1"/>
          </p:cNvSpPr>
          <p:nvPr>
            <p:ph type="sldNum" sz="quarter" idx="12"/>
          </p:nvPr>
        </p:nvSpPr>
        <p:spPr/>
        <p:txBody>
          <a:body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940D42E0-1EC1-498D-A8EF-DCAEC385C1B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727926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0F48B7-5528-48F0-B307-73117D4DD5A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1F05F5F-889C-4664-8906-22407162DEF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5EEF646F-6490-481F-B0AB-0AF9DBB983E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0B82D77-C570-40DB-9D36-CA2F3313AABA}"/>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6" name="Espaço Reservado para Rodapé 5">
            <a:extLst>
              <a:ext uri="{FF2B5EF4-FFF2-40B4-BE49-F238E27FC236}">
                <a16:creationId xmlns:a16="http://schemas.microsoft.com/office/drawing/2014/main" id="{7E79C0AF-594B-4CB9-B9A1-30BCA7351EB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1B572D9-E95E-431C-8078-31B838B11CFB}"/>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33299105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7E915-9C3B-4E91-A2AD-A899C3DF6FF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F8574154-352B-4A26-8148-DF08690A33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11562654-3CB8-49D9-85C5-2A464547EF7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57BE77-3D06-4F34-9EFB-CBC40A09C6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2773437-21E7-4A55-A76B-494697C3A4B0}"/>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6D69F0CC-57E2-4413-AE7A-1FB94D2FA4F8}"/>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8" name="Espaço Reservado para Rodapé 7">
            <a:extLst>
              <a:ext uri="{FF2B5EF4-FFF2-40B4-BE49-F238E27FC236}">
                <a16:creationId xmlns:a16="http://schemas.microsoft.com/office/drawing/2014/main" id="{51F05C3C-6A08-41F1-9523-66A42AEF795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48A3A543-0873-46BD-AB4D-3AC4BDC38B60}"/>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11514212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2897B1-7D0E-4160-AF68-A675C848991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8551A52-8719-4D47-B763-0FD65E1A39F3}"/>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4" name="Espaço Reservado para Rodapé 3">
            <a:extLst>
              <a:ext uri="{FF2B5EF4-FFF2-40B4-BE49-F238E27FC236}">
                <a16:creationId xmlns:a16="http://schemas.microsoft.com/office/drawing/2014/main" id="{17F81D6F-E238-458E-A2CC-03A111F772F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7F9E6BD7-A38A-44D5-923B-8EC2C972CBBE}"/>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3465820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B5E3153-0BE2-41B2-8303-73B5656EDCFD}"/>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3" name="Espaço Reservado para Rodapé 2">
            <a:extLst>
              <a:ext uri="{FF2B5EF4-FFF2-40B4-BE49-F238E27FC236}">
                <a16:creationId xmlns:a16="http://schemas.microsoft.com/office/drawing/2014/main" id="{0FF32CE0-5B17-42D6-BCC6-67965174406F}"/>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56E77151-9D78-4F0C-9E12-6C7D3A12C6BF}"/>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8848946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416A75-959B-4A84-A00B-792F6DFD611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6774FB0-92F7-4219-BC1E-CB8B439389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AF158B2-654A-4898-93AC-E00786EE6C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30CC622-9D66-4CD5-BE2B-1E542DCA01E6}"/>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6" name="Espaço Reservado para Rodapé 5">
            <a:extLst>
              <a:ext uri="{FF2B5EF4-FFF2-40B4-BE49-F238E27FC236}">
                <a16:creationId xmlns:a16="http://schemas.microsoft.com/office/drawing/2014/main" id="{5E208823-8C4F-48E5-9108-43759513783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4844DF5-18C4-45DD-A98D-8E717BC6B980}"/>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28354451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F2AD5E-5060-459A-A9F5-BC5D71F77CB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155D3E76-3370-4654-85B6-2B28DBCAE4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56B8F2FE-AF6C-42BC-AED1-C5AE2DDA3E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D09FBA0-D9AB-48E4-A696-61105E7E5078}"/>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6" name="Espaço Reservado para Rodapé 5">
            <a:extLst>
              <a:ext uri="{FF2B5EF4-FFF2-40B4-BE49-F238E27FC236}">
                <a16:creationId xmlns:a16="http://schemas.microsoft.com/office/drawing/2014/main" id="{3FD2E750-1C73-4821-950E-B2B27BA74B5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A63AC32-A5F2-45D2-985C-B20DB88FA3EA}"/>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6629781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582CAA-E146-45CD-9E62-745981BC8F42}"/>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C529C49E-E09C-4368-9F20-3C558ED27B56}"/>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AF2ED1C-3FF2-4978-A85A-8CB70D05F91E}"/>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9D1251C4-7231-4571-A43C-2F8E037C421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D591B0D-E392-42FB-8786-10D92F122AF0}"/>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13379962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1606F1E-E304-4DD1-9723-D1D6DC1090CD}"/>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1C75EF89-881D-4D6D-97AB-416E9F526E25}"/>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DE75E54-6FEA-4F9D-8B2A-A2CBE337205E}"/>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8B9DF07A-4B03-4245-82FF-9EAD6372A9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068EB73-D5B4-4F93-9A25-0E7CFF8DBFAC}"/>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11153080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a:prstGeom prst="rect">
            <a:avLst/>
          </a:prstGeom>
        </p:spPr>
        <p:txBody>
          <a:bodyPr/>
          <a:lstStyle/>
          <a:p>
            <a:r>
              <a:rPr lang="pt-BR"/>
              <a:t>Clique para editar o estilo do título mestre</a:t>
            </a:r>
          </a:p>
        </p:txBody>
      </p:sp>
      <p:sp>
        <p:nvSpPr>
          <p:cNvPr id="3" name="Subtítulo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a:t>Clique para editar o estilo do subtítulo mestre</a:t>
            </a:r>
          </a:p>
        </p:txBody>
      </p:sp>
    </p:spTree>
    <p:extLst>
      <p:ext uri="{BB962C8B-B14F-4D97-AF65-F5344CB8AC3E}">
        <p14:creationId xmlns:p14="http://schemas.microsoft.com/office/powerpoint/2010/main" val="3901401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Conteúdo 2"/>
          <p:cNvSpPr>
            <a:spLocks noGrp="1"/>
          </p:cNvSpPr>
          <p:nvPr>
            <p:ph idx="1"/>
          </p:nvPr>
        </p:nvSpPr>
        <p:spPr>
          <a:xfrm>
            <a:off x="609600" y="1600201"/>
            <a:ext cx="10972800" cy="4525963"/>
          </a:xfrm>
          <a:prstGeom prst="rect">
            <a:avLst/>
          </a:prstGeo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1009130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Clique para editar os estilos do texto mestre</a:t>
            </a:r>
          </a:p>
        </p:txBody>
      </p:sp>
    </p:spTree>
    <p:extLst>
      <p:ext uri="{BB962C8B-B14F-4D97-AF65-F5344CB8AC3E}">
        <p14:creationId xmlns:p14="http://schemas.microsoft.com/office/powerpoint/2010/main" val="38065766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Conteúdo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4538276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42286035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Tree>
    <p:extLst>
      <p:ext uri="{BB962C8B-B14F-4D97-AF65-F5344CB8AC3E}">
        <p14:creationId xmlns:p14="http://schemas.microsoft.com/office/powerpoint/2010/main" val="26785515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49341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a:prstGeom prst="rect">
            <a:avLst/>
          </a:prstGeo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Tree>
    <p:extLst>
      <p:ext uri="{BB962C8B-B14F-4D97-AF65-F5344CB8AC3E}">
        <p14:creationId xmlns:p14="http://schemas.microsoft.com/office/powerpoint/2010/main" val="2054215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a:prstGeom prst="rect">
            <a:avLst/>
          </a:prstGeo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Tree>
    <p:extLst>
      <p:ext uri="{BB962C8B-B14F-4D97-AF65-F5344CB8AC3E}">
        <p14:creationId xmlns:p14="http://schemas.microsoft.com/office/powerpoint/2010/main" val="10291507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Texto Vertical 2"/>
          <p:cNvSpPr>
            <a:spLocks noGrp="1"/>
          </p:cNvSpPr>
          <p:nvPr>
            <p:ph type="body" orient="vert" idx="1"/>
          </p:nvPr>
        </p:nvSpPr>
        <p:spPr>
          <a:xfrm>
            <a:off x="609600" y="1600201"/>
            <a:ext cx="10972800" cy="4525963"/>
          </a:xfrm>
          <a:prstGeom prst="rect">
            <a:avLst/>
          </a:prstGeo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0408764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a:prstGeom prst="rect">
            <a:avLst/>
          </a:prstGeo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609600" y="274639"/>
            <a:ext cx="8026400" cy="5851525"/>
          </a:xfrm>
          <a:prstGeom prst="rect">
            <a:avLst/>
          </a:prstGeo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4891981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Título e tabela">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a:prstGeom prst="rect">
            <a:avLst/>
          </a:prstGeom>
        </p:spPr>
        <p:txBody>
          <a:bodyPr/>
          <a:lstStyle/>
          <a:p>
            <a:r>
              <a:rPr lang="pt-BR"/>
              <a:t>Clique para editar o estilo do título mestre</a:t>
            </a:r>
          </a:p>
        </p:txBody>
      </p:sp>
      <p:sp>
        <p:nvSpPr>
          <p:cNvPr id="3" name="Espaço Reservado para Tabela 2"/>
          <p:cNvSpPr>
            <a:spLocks noGrp="1"/>
          </p:cNvSpPr>
          <p:nvPr>
            <p:ph type="tbl" idx="1"/>
          </p:nvPr>
        </p:nvSpPr>
        <p:spPr>
          <a:xfrm>
            <a:off x="609600" y="1600201"/>
            <a:ext cx="10972800" cy="4525963"/>
          </a:xfrm>
          <a:prstGeom prst="rect">
            <a:avLst/>
          </a:prstGeom>
        </p:spPr>
        <p:txBody>
          <a:bodyPr/>
          <a:lstStyle/>
          <a:p>
            <a:pPr lvl="0"/>
            <a:endParaRPr lang="pt-BR" noProof="0"/>
          </a:p>
        </p:txBody>
      </p:sp>
    </p:spTree>
    <p:extLst>
      <p:ext uri="{BB962C8B-B14F-4D97-AF65-F5344CB8AC3E}">
        <p14:creationId xmlns:p14="http://schemas.microsoft.com/office/powerpoint/2010/main" val="12405994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Only" preserve="1">
  <p:cSld name="Conteúdo">
    <p:spTree>
      <p:nvGrpSpPr>
        <p:cNvPr id="1" name=""/>
        <p:cNvGrpSpPr/>
        <p:nvPr/>
      </p:nvGrpSpPr>
      <p:grpSpPr>
        <a:xfrm>
          <a:off x="0" y="0"/>
          <a:ext cx="0" cy="0"/>
          <a:chOff x="0" y="0"/>
          <a:chExt cx="0" cy="0"/>
        </a:xfrm>
      </p:grpSpPr>
      <p:sp>
        <p:nvSpPr>
          <p:cNvPr id="2" name="Espaço Reservado para Conteúdo 1"/>
          <p:cNvSpPr>
            <a:spLocks noGrp="1"/>
          </p:cNvSpPr>
          <p:nvPr>
            <p:ph/>
          </p:nvPr>
        </p:nvSpPr>
        <p:spPr>
          <a:xfrm>
            <a:off x="609600" y="274639"/>
            <a:ext cx="10972800" cy="5851525"/>
          </a:xfrm>
          <a:prstGeom prst="rect">
            <a:avLst/>
          </a:prstGeo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5323265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4" name="Espaço Reservado para Data 3">
            <a:extLst>
              <a:ext uri="{FF2B5EF4-FFF2-40B4-BE49-F238E27FC236}">
                <a16:creationId xmlns:a16="http://schemas.microsoft.com/office/drawing/2014/main" id="{63FF4C1D-9715-4D23-9CA8-1DC2F4BB7A97}"/>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3F302B99-E6A1-46F6-B44C-0802E24AAF7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FC6FD4A-A4BF-47C1-B4C6-0309445CA03D}"/>
              </a:ext>
            </a:extLst>
          </p:cNvPr>
          <p:cNvSpPr>
            <a:spLocks noGrp="1"/>
          </p:cNvSpPr>
          <p:nvPr>
            <p:ph type="sldNum" sz="quarter" idx="12"/>
          </p:nvPr>
        </p:nvSpPr>
        <p:spPr/>
        <p:txBody>
          <a:body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73F344D6-DA39-4B79-B60C-55F2C1511FA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765395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AC3416-03D9-4D41-8C59-1BB74016F08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1BE1F022-50D8-49D7-90D3-298E226F222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8444F12-36E0-4D6C-BFF4-3CEEBD197AB6}"/>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A22D0FDA-B9BA-4417-89CD-FC3A5F1BD8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CA707DA-6B13-475F-BA44-F621CCCE512E}"/>
              </a:ext>
            </a:extLst>
          </p:cNvPr>
          <p:cNvSpPr>
            <a:spLocks noGrp="1"/>
          </p:cNvSpPr>
          <p:nvPr>
            <p:ph type="sldNum" sz="quarter" idx="12"/>
          </p:nvPr>
        </p:nvSpPr>
        <p:spPr/>
        <p:txBody>
          <a:body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585521F0-DCF3-4171-8D81-080E9CE9469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024023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F53C30-958D-4D3C-A71F-98B3FF57E70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123ADA8A-D2C4-4852-97F3-F74794E2D1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A694377-2B1D-4FD5-B995-CE32E853B217}"/>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0AF842DB-0276-4D91-AD7F-928D1622030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6FDB2C6-0648-4E1C-9D35-9BAF5EC21E75}"/>
              </a:ext>
            </a:extLst>
          </p:cNvPr>
          <p:cNvSpPr>
            <a:spLocks noGrp="1"/>
          </p:cNvSpPr>
          <p:nvPr>
            <p:ph type="sldNum" sz="quarter" idx="12"/>
          </p:nvPr>
        </p:nvSpPr>
        <p:spPr/>
        <p:txBody>
          <a:body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940D42E0-1EC1-498D-A8EF-DCAEC385C1B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735486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0F48B7-5528-48F0-B307-73117D4DD5A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1F05F5F-889C-4664-8906-22407162DEF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5EEF646F-6490-481F-B0AB-0AF9DBB983E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0B82D77-C570-40DB-9D36-CA2F3313AABA}"/>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6" name="Espaço Reservado para Rodapé 5">
            <a:extLst>
              <a:ext uri="{FF2B5EF4-FFF2-40B4-BE49-F238E27FC236}">
                <a16:creationId xmlns:a16="http://schemas.microsoft.com/office/drawing/2014/main" id="{7E79C0AF-594B-4CB9-B9A1-30BCA7351EB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1B572D9-E95E-431C-8078-31B838B11CFB}"/>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40836339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7E915-9C3B-4E91-A2AD-A899C3DF6FF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F8574154-352B-4A26-8148-DF08690A33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11562654-3CB8-49D9-85C5-2A464547EF7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57BE77-3D06-4F34-9EFB-CBC40A09C6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2773437-21E7-4A55-A76B-494697C3A4B0}"/>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6D69F0CC-57E2-4413-AE7A-1FB94D2FA4F8}"/>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8" name="Espaço Reservado para Rodapé 7">
            <a:extLst>
              <a:ext uri="{FF2B5EF4-FFF2-40B4-BE49-F238E27FC236}">
                <a16:creationId xmlns:a16="http://schemas.microsoft.com/office/drawing/2014/main" id="{51F05C3C-6A08-41F1-9523-66A42AEF795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48A3A543-0873-46BD-AB4D-3AC4BDC38B60}"/>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39140825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2897B1-7D0E-4160-AF68-A675C848991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8551A52-8719-4D47-B763-0FD65E1A39F3}"/>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4" name="Espaço Reservado para Rodapé 3">
            <a:extLst>
              <a:ext uri="{FF2B5EF4-FFF2-40B4-BE49-F238E27FC236}">
                <a16:creationId xmlns:a16="http://schemas.microsoft.com/office/drawing/2014/main" id="{17F81D6F-E238-458E-A2CC-03A111F772F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7F9E6BD7-A38A-44D5-923B-8EC2C972CBBE}"/>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29571991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B5E3153-0BE2-41B2-8303-73B5656EDCFD}"/>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3" name="Espaço Reservado para Rodapé 2">
            <a:extLst>
              <a:ext uri="{FF2B5EF4-FFF2-40B4-BE49-F238E27FC236}">
                <a16:creationId xmlns:a16="http://schemas.microsoft.com/office/drawing/2014/main" id="{0FF32CE0-5B17-42D6-BCC6-67965174406F}"/>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56E77151-9D78-4F0C-9E12-6C7D3A12C6BF}"/>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20189034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416A75-959B-4A84-A00B-792F6DFD611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6774FB0-92F7-4219-BC1E-CB8B439389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AF158B2-654A-4898-93AC-E00786EE6C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30CC622-9D66-4CD5-BE2B-1E542DCA01E6}"/>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6" name="Espaço Reservado para Rodapé 5">
            <a:extLst>
              <a:ext uri="{FF2B5EF4-FFF2-40B4-BE49-F238E27FC236}">
                <a16:creationId xmlns:a16="http://schemas.microsoft.com/office/drawing/2014/main" id="{5E208823-8C4F-48E5-9108-43759513783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4844DF5-18C4-45DD-A98D-8E717BC6B980}"/>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30258809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F2AD5E-5060-459A-A9F5-BC5D71F77CB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155D3E76-3370-4654-85B6-2B28DBCAE4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56B8F2FE-AF6C-42BC-AED1-C5AE2DDA3E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D09FBA0-D9AB-48E4-A696-61105E7E5078}"/>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6" name="Espaço Reservado para Rodapé 5">
            <a:extLst>
              <a:ext uri="{FF2B5EF4-FFF2-40B4-BE49-F238E27FC236}">
                <a16:creationId xmlns:a16="http://schemas.microsoft.com/office/drawing/2014/main" id="{3FD2E750-1C73-4821-950E-B2B27BA74B5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A63AC32-A5F2-45D2-985C-B20DB88FA3EA}"/>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7974831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582CAA-E146-45CD-9E62-745981BC8F42}"/>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C529C49E-E09C-4368-9F20-3C558ED27B56}"/>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AF2ED1C-3FF2-4978-A85A-8CB70D05F91E}"/>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9D1251C4-7231-4571-A43C-2F8E037C421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D591B0D-E392-42FB-8786-10D92F122AF0}"/>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18817502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1606F1E-E304-4DD1-9723-D1D6DC1090CD}"/>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1C75EF89-881D-4D6D-97AB-416E9F526E25}"/>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DE75E54-6FEA-4F9D-8B2A-A2CBE337205E}"/>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8B9DF07A-4B03-4245-82FF-9EAD6372A9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068EB73-D5B4-4F93-9A25-0E7CFF8DBFAC}"/>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23314049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D87256CE-92B7-4F4B-9304-DF847EC80DA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880542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4" name="Espaço Reservado para Data 3">
            <a:extLst>
              <a:ext uri="{FF2B5EF4-FFF2-40B4-BE49-F238E27FC236}">
                <a16:creationId xmlns:a16="http://schemas.microsoft.com/office/drawing/2014/main" id="{63FF4C1D-9715-4D23-9CA8-1DC2F4BB7A97}"/>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3F302B99-E6A1-46F6-B44C-0802E24AAF7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FC6FD4A-A4BF-47C1-B4C6-0309445CA03D}"/>
              </a:ext>
            </a:extLst>
          </p:cNvPr>
          <p:cNvSpPr>
            <a:spLocks noGrp="1"/>
          </p:cNvSpPr>
          <p:nvPr>
            <p:ph type="sldNum" sz="quarter" idx="12"/>
          </p:nvPr>
        </p:nvSpPr>
        <p:spPr/>
        <p:txBody>
          <a:body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73F344D6-DA39-4B79-B60C-55F2C1511FA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062486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AC3416-03D9-4D41-8C59-1BB74016F08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1BE1F022-50D8-49D7-90D3-298E226F222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8444F12-36E0-4D6C-BFF4-3CEEBD197AB6}"/>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A22D0FDA-B9BA-4417-89CD-FC3A5F1BD8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CA707DA-6B13-475F-BA44-F621CCCE512E}"/>
              </a:ext>
            </a:extLst>
          </p:cNvPr>
          <p:cNvSpPr>
            <a:spLocks noGrp="1"/>
          </p:cNvSpPr>
          <p:nvPr>
            <p:ph type="sldNum" sz="quarter" idx="12"/>
          </p:nvPr>
        </p:nvSpPr>
        <p:spPr/>
        <p:txBody>
          <a:body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585521F0-DCF3-4171-8D81-080E9CE9469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22953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F53C30-958D-4D3C-A71F-98B3FF57E70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123ADA8A-D2C4-4852-97F3-F74794E2D1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A694377-2B1D-4FD5-B995-CE32E853B217}"/>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0AF842DB-0276-4D91-AD7F-928D1622030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6FDB2C6-0648-4E1C-9D35-9BAF5EC21E75}"/>
              </a:ext>
            </a:extLst>
          </p:cNvPr>
          <p:cNvSpPr>
            <a:spLocks noGrp="1"/>
          </p:cNvSpPr>
          <p:nvPr>
            <p:ph type="sldNum" sz="quarter" idx="12"/>
          </p:nvPr>
        </p:nvSpPr>
        <p:spPr/>
        <p:txBody>
          <a:body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940D42E0-1EC1-498D-A8EF-DCAEC385C1B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678815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0F48B7-5528-48F0-B307-73117D4DD5A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1F05F5F-889C-4664-8906-22407162DEF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5EEF646F-6490-481F-B0AB-0AF9DBB983E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0B82D77-C570-40DB-9D36-CA2F3313AABA}"/>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6" name="Espaço Reservado para Rodapé 5">
            <a:extLst>
              <a:ext uri="{FF2B5EF4-FFF2-40B4-BE49-F238E27FC236}">
                <a16:creationId xmlns:a16="http://schemas.microsoft.com/office/drawing/2014/main" id="{7E79C0AF-594B-4CB9-B9A1-30BCA7351EB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1B572D9-E95E-431C-8078-31B838B11CFB}"/>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23171382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7E915-9C3B-4E91-A2AD-A899C3DF6FF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F8574154-352B-4A26-8148-DF08690A33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11562654-3CB8-49D9-85C5-2A464547EF7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57BE77-3D06-4F34-9EFB-CBC40A09C6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2773437-21E7-4A55-A76B-494697C3A4B0}"/>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6D69F0CC-57E2-4413-AE7A-1FB94D2FA4F8}"/>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8" name="Espaço Reservado para Rodapé 7">
            <a:extLst>
              <a:ext uri="{FF2B5EF4-FFF2-40B4-BE49-F238E27FC236}">
                <a16:creationId xmlns:a16="http://schemas.microsoft.com/office/drawing/2014/main" id="{51F05C3C-6A08-41F1-9523-66A42AEF795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48A3A543-0873-46BD-AB4D-3AC4BDC38B60}"/>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218042736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2897B1-7D0E-4160-AF68-A675C848991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8551A52-8719-4D47-B763-0FD65E1A39F3}"/>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4" name="Espaço Reservado para Rodapé 3">
            <a:extLst>
              <a:ext uri="{FF2B5EF4-FFF2-40B4-BE49-F238E27FC236}">
                <a16:creationId xmlns:a16="http://schemas.microsoft.com/office/drawing/2014/main" id="{17F81D6F-E238-458E-A2CC-03A111F772F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7F9E6BD7-A38A-44D5-923B-8EC2C972CBBE}"/>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4809021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B5E3153-0BE2-41B2-8303-73B5656EDCFD}"/>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3" name="Espaço Reservado para Rodapé 2">
            <a:extLst>
              <a:ext uri="{FF2B5EF4-FFF2-40B4-BE49-F238E27FC236}">
                <a16:creationId xmlns:a16="http://schemas.microsoft.com/office/drawing/2014/main" id="{0FF32CE0-5B17-42D6-BCC6-67965174406F}"/>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56E77151-9D78-4F0C-9E12-6C7D3A12C6BF}"/>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418491058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416A75-959B-4A84-A00B-792F6DFD611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6774FB0-92F7-4219-BC1E-CB8B439389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AF158B2-654A-4898-93AC-E00786EE6C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30CC622-9D66-4CD5-BE2B-1E542DCA01E6}"/>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6" name="Espaço Reservado para Rodapé 5">
            <a:extLst>
              <a:ext uri="{FF2B5EF4-FFF2-40B4-BE49-F238E27FC236}">
                <a16:creationId xmlns:a16="http://schemas.microsoft.com/office/drawing/2014/main" id="{5E208823-8C4F-48E5-9108-43759513783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4844DF5-18C4-45DD-A98D-8E717BC6B980}"/>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32786831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F2AD5E-5060-459A-A9F5-BC5D71F77CB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155D3E76-3370-4654-85B6-2B28DBCAE4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56B8F2FE-AF6C-42BC-AED1-C5AE2DDA3E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D09FBA0-D9AB-48E4-A696-61105E7E5078}"/>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6" name="Espaço Reservado para Rodapé 5">
            <a:extLst>
              <a:ext uri="{FF2B5EF4-FFF2-40B4-BE49-F238E27FC236}">
                <a16:creationId xmlns:a16="http://schemas.microsoft.com/office/drawing/2014/main" id="{3FD2E750-1C73-4821-950E-B2B27BA74B5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A63AC32-A5F2-45D2-985C-B20DB88FA3EA}"/>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27098049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582CAA-E146-45CD-9E62-745981BC8F42}"/>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C529C49E-E09C-4368-9F20-3C558ED27B56}"/>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AF2ED1C-3FF2-4978-A85A-8CB70D05F91E}"/>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9D1251C4-7231-4571-A43C-2F8E037C421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D591B0D-E392-42FB-8786-10D92F122AF0}"/>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17932481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1606F1E-E304-4DD1-9723-D1D6DC1090CD}"/>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1C75EF89-881D-4D6D-97AB-416E9F526E25}"/>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DE75E54-6FEA-4F9D-8B2A-A2CBE337205E}"/>
              </a:ext>
            </a:extLst>
          </p:cNvPr>
          <p:cNvSpPr>
            <a:spLocks noGrp="1"/>
          </p:cNvSpPr>
          <p:nvPr>
            <p:ph type="dt" sz="half" idx="10"/>
          </p:nvPr>
        </p:nvSpPr>
        <p:spPr/>
        <p:txBody>
          <a:body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8B9DF07A-4B03-4245-82FF-9EAD6372A9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068EB73-D5B4-4F93-9A25-0E7CFF8DBFAC}"/>
              </a:ext>
            </a:extLst>
          </p:cNvPr>
          <p:cNvSpPr>
            <a:spLocks noGrp="1"/>
          </p:cNvSpPr>
          <p:nvPr>
            <p:ph type="sldNum" sz="quarter" idx="12"/>
          </p:nvPr>
        </p:nvSpPr>
        <p:spPr/>
        <p:txBody>
          <a:bodyPr/>
          <a:lstStyle/>
          <a:p>
            <a:fld id="{DC29B763-D2AE-44A2-B495-09738F189E11}" type="slidenum">
              <a:rPr lang="pt-BR" smtClean="0"/>
              <a:t>‹nº›</a:t>
            </a:fld>
            <a:endParaRPr lang="pt-BR"/>
          </a:p>
        </p:txBody>
      </p:sp>
    </p:spTree>
    <p:extLst>
      <p:ext uri="{BB962C8B-B14F-4D97-AF65-F5344CB8AC3E}">
        <p14:creationId xmlns:p14="http://schemas.microsoft.com/office/powerpoint/2010/main" val="35071510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cSld name="1_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a:prstGeom prst="rect">
            <a:avLst/>
          </a:prstGeom>
        </p:spPr>
        <p:txBody>
          <a:bodyPr/>
          <a:lstStyle/>
          <a:p>
            <a:r>
              <a:rPr lang="pt-BR"/>
              <a:t>Clique para editar o estilo do título mestre</a:t>
            </a:r>
          </a:p>
        </p:txBody>
      </p:sp>
      <p:sp>
        <p:nvSpPr>
          <p:cNvPr id="3" name="Subtítulo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a:t>Clique para editar o estilo do subtítulo mestre</a:t>
            </a:r>
          </a:p>
        </p:txBody>
      </p:sp>
    </p:spTree>
    <p:extLst>
      <p:ext uri="{BB962C8B-B14F-4D97-AF65-F5344CB8AC3E}">
        <p14:creationId xmlns:p14="http://schemas.microsoft.com/office/powerpoint/2010/main" val="133545709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D87256CE-92B7-4F4B-9304-DF847EC80DA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21697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2.jpe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4.jp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image" Target="../media/image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image" Target="../media/image4.jpg"/><Relationship Id="rId2" Type="http://schemas.openxmlformats.org/officeDocument/2006/relationships/slideLayout" Target="../slideLayouts/slideLayout40.xml"/><Relationship Id="rId16" Type="http://schemas.openxmlformats.org/officeDocument/2006/relationships/image" Target="../media/image2.jpe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5.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image" Target="../media/image6.png"/><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image" Target="../media/image3.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image" Target="../media/image6.pn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image" Target="../media/image3.jpeg"/><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47" descr="barra vertical"/>
          <p:cNvPicPr>
            <a:picLocks noChangeAspect="1" noChangeArrowheads="1"/>
          </p:cNvPicPr>
          <p:nvPr/>
        </p:nvPicPr>
        <p:blipFill>
          <a:blip r:embed="rId16" cstate="email"/>
          <a:srcRect/>
          <a:stretch>
            <a:fillRect/>
          </a:stretch>
        </p:blipFill>
        <p:spPr bwMode="auto">
          <a:xfrm>
            <a:off x="431800" y="6597650"/>
            <a:ext cx="11760200" cy="260350"/>
          </a:xfrm>
          <a:prstGeom prst="rect">
            <a:avLst/>
          </a:prstGeom>
          <a:noFill/>
          <a:ln w="9525">
            <a:noFill/>
            <a:miter lim="800000"/>
            <a:headEnd/>
            <a:tailEnd/>
          </a:ln>
        </p:spPr>
      </p:pic>
      <p:pic>
        <p:nvPicPr>
          <p:cNvPr id="2051" name="Picture 46" descr="barra lateral"/>
          <p:cNvPicPr>
            <a:picLocks noChangeAspect="1" noChangeArrowheads="1"/>
          </p:cNvPicPr>
          <p:nvPr/>
        </p:nvPicPr>
        <p:blipFill>
          <a:blip r:embed="rId17" cstate="email"/>
          <a:srcRect/>
          <a:stretch>
            <a:fillRect/>
          </a:stretch>
        </p:blipFill>
        <p:spPr bwMode="auto">
          <a:xfrm>
            <a:off x="0" y="0"/>
            <a:ext cx="465016" cy="6858000"/>
          </a:xfrm>
          <a:prstGeom prst="rect">
            <a:avLst/>
          </a:prstGeom>
          <a:noFill/>
          <a:ln w="9525">
            <a:noFill/>
            <a:miter lim="800000"/>
            <a:headEnd/>
            <a:tailEnd/>
          </a:ln>
        </p:spPr>
      </p:pic>
      <p:sp>
        <p:nvSpPr>
          <p:cNvPr id="1028" name="Rectangle 12"/>
          <p:cNvSpPr>
            <a:spLocks noChangeArrowheads="1"/>
          </p:cNvSpPr>
          <p:nvPr/>
        </p:nvSpPr>
        <p:spPr bwMode="auto">
          <a:xfrm>
            <a:off x="9396047" y="6597650"/>
            <a:ext cx="2844800" cy="476250"/>
          </a:xfrm>
          <a:prstGeom prst="rect">
            <a:avLst/>
          </a:prstGeom>
          <a:noFill/>
          <a:ln w="9525">
            <a:noFill/>
            <a:miter lim="800000"/>
            <a:headEnd/>
            <a:tailEnd/>
          </a:ln>
        </p:spPr>
        <p:txBody>
          <a:bodyPr/>
          <a:lstStyle/>
          <a:p>
            <a:pPr algn="r">
              <a:spcBef>
                <a:spcPct val="0"/>
              </a:spcBef>
              <a:buFontTx/>
              <a:buNone/>
              <a:defRPr/>
            </a:pPr>
            <a:fld id="{DD9C0710-0CC4-41B5-A670-EC950F1DE6BA}" type="slidenum">
              <a:rPr lang="pt-BR" sz="923"/>
              <a:pPr algn="r">
                <a:spcBef>
                  <a:spcPct val="0"/>
                </a:spcBef>
                <a:buFontTx/>
                <a:buNone/>
                <a:defRPr/>
              </a:pPr>
              <a:t>‹nº›</a:t>
            </a:fld>
            <a:endParaRPr lang="pt-BR" sz="923"/>
          </a:p>
        </p:txBody>
      </p:sp>
      <p:sp>
        <p:nvSpPr>
          <p:cNvPr id="1029" name="Text Box 48"/>
          <p:cNvSpPr txBox="1">
            <a:spLocks noChangeArrowheads="1"/>
          </p:cNvSpPr>
          <p:nvPr/>
        </p:nvSpPr>
        <p:spPr bwMode="auto">
          <a:xfrm>
            <a:off x="5921374" y="6597650"/>
            <a:ext cx="1444626" cy="234360"/>
          </a:xfrm>
          <a:prstGeom prst="rect">
            <a:avLst/>
          </a:prstGeom>
          <a:noFill/>
          <a:ln w="9525" algn="ctr">
            <a:noFill/>
            <a:miter lim="800000"/>
            <a:headEnd/>
            <a:tailEnd/>
          </a:ln>
        </p:spPr>
        <p:txBody>
          <a:bodyPr wrap="none">
            <a:spAutoFit/>
          </a:bodyPr>
          <a:lstStyle/>
          <a:p>
            <a:pPr algn="r">
              <a:spcBef>
                <a:spcPct val="0"/>
              </a:spcBef>
              <a:buFontTx/>
              <a:buNone/>
              <a:defRPr/>
            </a:pPr>
            <a:r>
              <a:rPr lang="pt-BR" sz="923" b="1"/>
              <a:t>LEAN WAY ACADEMY</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79" r:id="rId14"/>
  </p:sldLayoutIdLst>
  <p:transition/>
  <p:txStyles>
    <p:titleStyle>
      <a:lvl1pPr algn="ctr" rtl="0" eaLnBrk="0" fontAlgn="base" hangingPunct="0">
        <a:spcBef>
          <a:spcPct val="0"/>
        </a:spcBef>
        <a:spcAft>
          <a:spcPct val="0"/>
        </a:spcAft>
        <a:defRPr sz="4062">
          <a:solidFill>
            <a:schemeClr val="tx2"/>
          </a:solidFill>
          <a:latin typeface="+mj-lt"/>
          <a:ea typeface="+mj-ea"/>
          <a:cs typeface="+mj-cs"/>
        </a:defRPr>
      </a:lvl1pPr>
      <a:lvl2pPr algn="ctr" rtl="0" eaLnBrk="0" fontAlgn="base" hangingPunct="0">
        <a:spcBef>
          <a:spcPct val="0"/>
        </a:spcBef>
        <a:spcAft>
          <a:spcPct val="0"/>
        </a:spcAft>
        <a:defRPr sz="4062">
          <a:solidFill>
            <a:schemeClr val="tx2"/>
          </a:solidFill>
          <a:latin typeface="Times New Roman" pitchFamily="18" charset="0"/>
        </a:defRPr>
      </a:lvl2pPr>
      <a:lvl3pPr algn="ctr" rtl="0" eaLnBrk="0" fontAlgn="base" hangingPunct="0">
        <a:spcBef>
          <a:spcPct val="0"/>
        </a:spcBef>
        <a:spcAft>
          <a:spcPct val="0"/>
        </a:spcAft>
        <a:defRPr sz="4062">
          <a:solidFill>
            <a:schemeClr val="tx2"/>
          </a:solidFill>
          <a:latin typeface="Times New Roman" pitchFamily="18" charset="0"/>
        </a:defRPr>
      </a:lvl3pPr>
      <a:lvl4pPr algn="ctr" rtl="0" eaLnBrk="0" fontAlgn="base" hangingPunct="0">
        <a:spcBef>
          <a:spcPct val="0"/>
        </a:spcBef>
        <a:spcAft>
          <a:spcPct val="0"/>
        </a:spcAft>
        <a:defRPr sz="4062">
          <a:solidFill>
            <a:schemeClr val="tx2"/>
          </a:solidFill>
          <a:latin typeface="Times New Roman" pitchFamily="18" charset="0"/>
        </a:defRPr>
      </a:lvl4pPr>
      <a:lvl5pPr algn="ctr" rtl="0" eaLnBrk="0" fontAlgn="base" hangingPunct="0">
        <a:spcBef>
          <a:spcPct val="0"/>
        </a:spcBef>
        <a:spcAft>
          <a:spcPct val="0"/>
        </a:spcAft>
        <a:defRPr sz="4062">
          <a:solidFill>
            <a:schemeClr val="tx2"/>
          </a:solidFill>
          <a:latin typeface="Times New Roman" pitchFamily="18" charset="0"/>
        </a:defRPr>
      </a:lvl5pPr>
      <a:lvl6pPr marL="422041" algn="ctr" rtl="0" fontAlgn="base">
        <a:spcBef>
          <a:spcPct val="0"/>
        </a:spcBef>
        <a:spcAft>
          <a:spcPct val="0"/>
        </a:spcAft>
        <a:defRPr sz="4062">
          <a:solidFill>
            <a:schemeClr val="tx2"/>
          </a:solidFill>
          <a:latin typeface="Times New Roman" pitchFamily="18" charset="0"/>
        </a:defRPr>
      </a:lvl6pPr>
      <a:lvl7pPr marL="844083" algn="ctr" rtl="0" fontAlgn="base">
        <a:spcBef>
          <a:spcPct val="0"/>
        </a:spcBef>
        <a:spcAft>
          <a:spcPct val="0"/>
        </a:spcAft>
        <a:defRPr sz="4062">
          <a:solidFill>
            <a:schemeClr val="tx2"/>
          </a:solidFill>
          <a:latin typeface="Times New Roman" pitchFamily="18" charset="0"/>
        </a:defRPr>
      </a:lvl7pPr>
      <a:lvl8pPr marL="1266124" algn="ctr" rtl="0" fontAlgn="base">
        <a:spcBef>
          <a:spcPct val="0"/>
        </a:spcBef>
        <a:spcAft>
          <a:spcPct val="0"/>
        </a:spcAft>
        <a:defRPr sz="4062">
          <a:solidFill>
            <a:schemeClr val="tx2"/>
          </a:solidFill>
          <a:latin typeface="Times New Roman" pitchFamily="18" charset="0"/>
        </a:defRPr>
      </a:lvl8pPr>
      <a:lvl9pPr marL="1688165" algn="ctr" rtl="0" fontAlgn="base">
        <a:spcBef>
          <a:spcPct val="0"/>
        </a:spcBef>
        <a:spcAft>
          <a:spcPct val="0"/>
        </a:spcAft>
        <a:defRPr sz="4062">
          <a:solidFill>
            <a:schemeClr val="tx2"/>
          </a:solidFill>
          <a:latin typeface="Times New Roman" pitchFamily="18" charset="0"/>
        </a:defRPr>
      </a:lvl9pPr>
    </p:titleStyle>
    <p:bodyStyle>
      <a:lvl1pPr marL="316531" indent="-316531" algn="l" rtl="0" eaLnBrk="0" fontAlgn="base" hangingPunct="0">
        <a:spcBef>
          <a:spcPct val="20000"/>
        </a:spcBef>
        <a:spcAft>
          <a:spcPct val="0"/>
        </a:spcAft>
        <a:buChar char="•"/>
        <a:defRPr sz="2954">
          <a:solidFill>
            <a:schemeClr val="tx1"/>
          </a:solidFill>
          <a:latin typeface="+mn-lt"/>
          <a:ea typeface="+mn-ea"/>
          <a:cs typeface="+mn-cs"/>
        </a:defRPr>
      </a:lvl1pPr>
      <a:lvl2pPr marL="685817" indent="-263776" algn="l" rtl="0" eaLnBrk="0" fontAlgn="base" hangingPunct="0">
        <a:spcBef>
          <a:spcPct val="20000"/>
        </a:spcBef>
        <a:spcAft>
          <a:spcPct val="0"/>
        </a:spcAft>
        <a:buChar char="–"/>
        <a:defRPr sz="2585">
          <a:solidFill>
            <a:schemeClr val="tx1"/>
          </a:solidFill>
          <a:latin typeface="+mn-lt"/>
        </a:defRPr>
      </a:lvl2pPr>
      <a:lvl3pPr marL="1055103" indent="-211021" algn="l" rtl="0" eaLnBrk="0" fontAlgn="base" hangingPunct="0">
        <a:spcBef>
          <a:spcPct val="20000"/>
        </a:spcBef>
        <a:spcAft>
          <a:spcPct val="0"/>
        </a:spcAft>
        <a:buChar char="•"/>
        <a:defRPr sz="2215">
          <a:solidFill>
            <a:schemeClr val="tx1"/>
          </a:solidFill>
          <a:latin typeface="+mn-lt"/>
        </a:defRPr>
      </a:lvl3pPr>
      <a:lvl4pPr marL="1477145" indent="-211021" algn="l" rtl="0" eaLnBrk="0" fontAlgn="base" hangingPunct="0">
        <a:spcBef>
          <a:spcPct val="20000"/>
        </a:spcBef>
        <a:spcAft>
          <a:spcPct val="0"/>
        </a:spcAft>
        <a:buChar char="–"/>
        <a:defRPr sz="1846">
          <a:solidFill>
            <a:schemeClr val="tx1"/>
          </a:solidFill>
          <a:latin typeface="+mn-lt"/>
        </a:defRPr>
      </a:lvl4pPr>
      <a:lvl5pPr marL="1899186" indent="-211021" algn="l" rtl="0" eaLnBrk="0" fontAlgn="base" hangingPunct="0">
        <a:spcBef>
          <a:spcPct val="20000"/>
        </a:spcBef>
        <a:spcAft>
          <a:spcPct val="0"/>
        </a:spcAft>
        <a:buChar char="»"/>
        <a:defRPr sz="1846">
          <a:solidFill>
            <a:schemeClr val="tx1"/>
          </a:solidFill>
          <a:latin typeface="+mn-lt"/>
        </a:defRPr>
      </a:lvl5pPr>
      <a:lvl6pPr marL="2321227" indent="-211021" algn="l" rtl="0" fontAlgn="base">
        <a:spcBef>
          <a:spcPct val="20000"/>
        </a:spcBef>
        <a:spcAft>
          <a:spcPct val="0"/>
        </a:spcAft>
        <a:buChar char="»"/>
        <a:defRPr sz="1846">
          <a:solidFill>
            <a:schemeClr val="tx1"/>
          </a:solidFill>
          <a:latin typeface="+mn-lt"/>
        </a:defRPr>
      </a:lvl6pPr>
      <a:lvl7pPr marL="2743269" indent="-211021" algn="l" rtl="0" fontAlgn="base">
        <a:spcBef>
          <a:spcPct val="20000"/>
        </a:spcBef>
        <a:spcAft>
          <a:spcPct val="0"/>
        </a:spcAft>
        <a:buChar char="»"/>
        <a:defRPr sz="1846">
          <a:solidFill>
            <a:schemeClr val="tx1"/>
          </a:solidFill>
          <a:latin typeface="+mn-lt"/>
        </a:defRPr>
      </a:lvl7pPr>
      <a:lvl8pPr marL="3165310" indent="-211021" algn="l" rtl="0" fontAlgn="base">
        <a:spcBef>
          <a:spcPct val="20000"/>
        </a:spcBef>
        <a:spcAft>
          <a:spcPct val="0"/>
        </a:spcAft>
        <a:buChar char="»"/>
        <a:defRPr sz="1846">
          <a:solidFill>
            <a:schemeClr val="tx1"/>
          </a:solidFill>
          <a:latin typeface="+mn-lt"/>
        </a:defRPr>
      </a:lvl8pPr>
      <a:lvl9pPr marL="3587351" indent="-211021" algn="l" rtl="0" fontAlgn="base">
        <a:spcBef>
          <a:spcPct val="20000"/>
        </a:spcBef>
        <a:spcAft>
          <a:spcPct val="0"/>
        </a:spcAft>
        <a:buChar char="»"/>
        <a:defRPr sz="1846">
          <a:solidFill>
            <a:schemeClr val="tx1"/>
          </a:solidFill>
          <a:latin typeface="+mn-lt"/>
        </a:defRPr>
      </a:lvl9pPr>
    </p:bodyStyle>
    <p:otherStyle>
      <a:defPPr>
        <a:defRPr lang="pt-BR"/>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42" name="Picture 47" descr="barra vertical"/>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31800" y="6597650"/>
            <a:ext cx="11760200" cy="260350"/>
          </a:xfrm>
          <a:prstGeom prst="rect">
            <a:avLst/>
          </a:prstGeom>
          <a:noFill/>
          <a:ln w="9525">
            <a:noFill/>
            <a:miter lim="800000"/>
            <a:headEnd/>
            <a:tailEnd/>
          </a:ln>
        </p:spPr>
      </p:pic>
      <p:pic>
        <p:nvPicPr>
          <p:cNvPr id="10243" name="Picture 46" descr="barra lateral"/>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0" y="0"/>
            <a:ext cx="465667" cy="6858000"/>
          </a:xfrm>
          <a:prstGeom prst="rect">
            <a:avLst/>
          </a:prstGeom>
          <a:noFill/>
          <a:ln w="9525">
            <a:noFill/>
            <a:miter lim="800000"/>
            <a:headEnd/>
            <a:tailEnd/>
          </a:ln>
        </p:spPr>
      </p:pic>
      <p:sp>
        <p:nvSpPr>
          <p:cNvPr id="1036" name="Rectangle 12"/>
          <p:cNvSpPr>
            <a:spLocks noChangeArrowheads="1"/>
          </p:cNvSpPr>
          <p:nvPr/>
        </p:nvSpPr>
        <p:spPr bwMode="auto">
          <a:xfrm>
            <a:off x="9395884" y="6597650"/>
            <a:ext cx="2844800" cy="476250"/>
          </a:xfrm>
          <a:prstGeom prst="rect">
            <a:avLst/>
          </a:prstGeom>
          <a:noFill/>
          <a:ln w="9525">
            <a:noFill/>
            <a:miter lim="800000"/>
            <a:headEnd/>
            <a:tailEnd/>
          </a:ln>
          <a:effectLst/>
        </p:spPr>
        <p:txBody>
          <a:bodyPr/>
          <a:lstStyle/>
          <a:p>
            <a:pPr algn="r" eaLnBrk="1" hangingPunct="1">
              <a:defRPr/>
            </a:pPr>
            <a:fld id="{A82F4527-43AC-4345-9D5B-108E2F3E13EE}" type="slidenum">
              <a:rPr lang="pt-BR" sz="1000">
                <a:solidFill>
                  <a:schemeClr val="tx1"/>
                </a:solidFill>
              </a:rPr>
              <a:pPr algn="r" eaLnBrk="1" hangingPunct="1">
                <a:defRPr/>
              </a:pPr>
              <a:t>‹nº›</a:t>
            </a:fld>
            <a:endParaRPr lang="pt-BR" sz="1000" dirty="0">
              <a:solidFill>
                <a:schemeClr val="tx1"/>
              </a:solidFill>
            </a:endParaRPr>
          </a:p>
        </p:txBody>
      </p:sp>
      <p:sp>
        <p:nvSpPr>
          <p:cNvPr id="1072" name="Text Box 48"/>
          <p:cNvSpPr txBox="1">
            <a:spLocks noChangeArrowheads="1"/>
          </p:cNvSpPr>
          <p:nvPr userDrawn="1"/>
        </p:nvSpPr>
        <p:spPr bwMode="auto">
          <a:xfrm>
            <a:off x="5850842" y="6597651"/>
            <a:ext cx="1515158" cy="246221"/>
          </a:xfrm>
          <a:prstGeom prst="rect">
            <a:avLst/>
          </a:prstGeom>
          <a:noFill/>
          <a:ln w="9525" algn="ctr">
            <a:noFill/>
            <a:miter lim="800000"/>
            <a:headEnd/>
            <a:tailEnd/>
          </a:ln>
          <a:effectLst/>
        </p:spPr>
        <p:txBody>
          <a:bodyPr wrap="none">
            <a:spAutoFit/>
          </a:bodyPr>
          <a:lstStyle/>
          <a:p>
            <a:pPr algn="r" eaLnBrk="1" hangingPunct="1">
              <a:defRPr/>
            </a:pPr>
            <a:r>
              <a:rPr lang="pt-BR" sz="1000" b="1">
                <a:solidFill>
                  <a:schemeClr val="tx1"/>
                </a:solidFill>
              </a:rPr>
              <a:t>LEAN WAY Consulting</a:t>
            </a:r>
          </a:p>
        </p:txBody>
      </p:sp>
    </p:spTree>
    <p:extLst>
      <p:ext uri="{BB962C8B-B14F-4D97-AF65-F5344CB8AC3E}">
        <p14:creationId xmlns:p14="http://schemas.microsoft.com/office/powerpoint/2010/main" val="215802679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6F80E48D-936E-4921-BEAE-57FE7A8B93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B916474-6690-4644-B786-766C6A99AA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2524579-3744-49C1-AEBF-9B83AF1D71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88D42496-3BCA-42EB-9EE9-38F61C83A0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0BDAF250-F3AD-4DA3-AC1D-C54FA9A355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B73EE585-2D87-4EA5-AFF8-9623692893A7}"/>
              </a:ext>
            </a:extLst>
          </p:cNvPr>
          <p:cNvPicPr>
            <a:picLocks noChangeAspect="1"/>
          </p:cNvPicPr>
          <p:nvPr userDrawn="1"/>
        </p:nvPicPr>
        <p:blipFill>
          <a:blip r:embed="rId13"/>
          <a:stretch>
            <a:fillRect/>
          </a:stretch>
        </p:blipFill>
        <p:spPr>
          <a:xfrm>
            <a:off x="0" y="0"/>
            <a:ext cx="12192000" cy="6858000"/>
          </a:xfrm>
          <a:prstGeom prst="rect">
            <a:avLst/>
          </a:prstGeom>
        </p:spPr>
      </p:pic>
      <p:pic>
        <p:nvPicPr>
          <p:cNvPr id="8" name="Picture 2" descr="logo_png_alta">
            <a:extLst>
              <a:ext uri="{FF2B5EF4-FFF2-40B4-BE49-F238E27FC236}">
                <a16:creationId xmlns:a16="http://schemas.microsoft.com/office/drawing/2014/main" id="{7DF1F2F6-4DCF-45A4-889E-6FC2A5BC55A1}"/>
              </a:ext>
            </a:extLst>
          </p:cNvPr>
          <p:cNvPicPr>
            <a:picLocks noChangeAspect="1" noChangeArrowheads="1"/>
          </p:cNvPicPr>
          <p:nvPr userDrawn="1"/>
        </p:nvPicPr>
        <p:blipFill>
          <a:blip r:embed="rId14" cstate="email">
            <a:extLst>
              <a:ext uri="{28A0092B-C50C-407E-A947-70E740481C1C}">
                <a14:useLocalDpi xmlns:a14="http://schemas.microsoft.com/office/drawing/2010/main" val="0"/>
              </a:ext>
            </a:extLst>
          </a:blip>
          <a:srcRect/>
          <a:stretch>
            <a:fillRect/>
          </a:stretch>
        </p:blipFill>
        <p:spPr bwMode="auto">
          <a:xfrm>
            <a:off x="10672763" y="87669"/>
            <a:ext cx="1519237" cy="37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260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42" name="Picture 47" descr="barra vertical"/>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31800" y="6597650"/>
            <a:ext cx="11760200" cy="260350"/>
          </a:xfrm>
          <a:prstGeom prst="rect">
            <a:avLst/>
          </a:prstGeom>
          <a:noFill/>
          <a:ln w="9525">
            <a:noFill/>
            <a:miter lim="800000"/>
            <a:headEnd/>
            <a:tailEnd/>
          </a:ln>
        </p:spPr>
      </p:pic>
      <p:pic>
        <p:nvPicPr>
          <p:cNvPr id="10243" name="Picture 46" descr="barra lateral"/>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0" y="0"/>
            <a:ext cx="465667" cy="6858000"/>
          </a:xfrm>
          <a:prstGeom prst="rect">
            <a:avLst/>
          </a:prstGeom>
          <a:noFill/>
          <a:ln w="9525">
            <a:noFill/>
            <a:miter lim="800000"/>
            <a:headEnd/>
            <a:tailEnd/>
          </a:ln>
        </p:spPr>
      </p:pic>
      <p:sp>
        <p:nvSpPr>
          <p:cNvPr id="1036" name="Rectangle 12"/>
          <p:cNvSpPr>
            <a:spLocks noChangeArrowheads="1"/>
          </p:cNvSpPr>
          <p:nvPr/>
        </p:nvSpPr>
        <p:spPr bwMode="auto">
          <a:xfrm>
            <a:off x="9395884" y="6597650"/>
            <a:ext cx="2844800" cy="476250"/>
          </a:xfrm>
          <a:prstGeom prst="rect">
            <a:avLst/>
          </a:prstGeom>
          <a:noFill/>
          <a:ln w="9525">
            <a:noFill/>
            <a:miter lim="800000"/>
            <a:headEnd/>
            <a:tailEnd/>
          </a:ln>
          <a:effectLst/>
        </p:spPr>
        <p:txBody>
          <a:bodyPr/>
          <a:lstStyle/>
          <a:p>
            <a:pPr algn="r" eaLnBrk="1" hangingPunct="1">
              <a:defRPr/>
            </a:pPr>
            <a:fld id="{A82F4527-43AC-4345-9D5B-108E2F3E13EE}" type="slidenum">
              <a:rPr lang="pt-BR" sz="1000">
                <a:solidFill>
                  <a:schemeClr val="tx1"/>
                </a:solidFill>
              </a:rPr>
              <a:pPr algn="r" eaLnBrk="1" hangingPunct="1">
                <a:defRPr/>
              </a:pPr>
              <a:t>‹nº›</a:t>
            </a:fld>
            <a:endParaRPr lang="pt-BR" sz="1000" dirty="0">
              <a:solidFill>
                <a:schemeClr val="tx1"/>
              </a:solidFill>
            </a:endParaRPr>
          </a:p>
        </p:txBody>
      </p:sp>
      <p:sp>
        <p:nvSpPr>
          <p:cNvPr id="1072" name="Text Box 48"/>
          <p:cNvSpPr txBox="1">
            <a:spLocks noChangeArrowheads="1"/>
          </p:cNvSpPr>
          <p:nvPr userDrawn="1"/>
        </p:nvSpPr>
        <p:spPr bwMode="auto">
          <a:xfrm>
            <a:off x="5850842" y="6597651"/>
            <a:ext cx="1515158" cy="246221"/>
          </a:xfrm>
          <a:prstGeom prst="rect">
            <a:avLst/>
          </a:prstGeom>
          <a:noFill/>
          <a:ln w="9525" algn="ctr">
            <a:noFill/>
            <a:miter lim="800000"/>
            <a:headEnd/>
            <a:tailEnd/>
          </a:ln>
          <a:effectLst/>
        </p:spPr>
        <p:txBody>
          <a:bodyPr wrap="none">
            <a:spAutoFit/>
          </a:bodyPr>
          <a:lstStyle/>
          <a:p>
            <a:pPr algn="r" eaLnBrk="1" hangingPunct="1">
              <a:defRPr/>
            </a:pPr>
            <a:r>
              <a:rPr lang="pt-BR" sz="1000" b="1">
                <a:solidFill>
                  <a:schemeClr val="tx1"/>
                </a:solidFill>
              </a:rPr>
              <a:t>LEAN WAY Consulting</a:t>
            </a:r>
          </a:p>
        </p:txBody>
      </p:sp>
      <p:pic>
        <p:nvPicPr>
          <p:cNvPr id="6" name="Picture 3">
            <a:extLst>
              <a:ext uri="{FF2B5EF4-FFF2-40B4-BE49-F238E27FC236}">
                <a16:creationId xmlns:a16="http://schemas.microsoft.com/office/drawing/2014/main" id="{A63CF66B-7E4E-4A8E-9E96-CEF2B88DAF3F}"/>
              </a:ext>
            </a:extLst>
          </p:cNvPr>
          <p:cNvPicPr>
            <a:picLocks noChangeAspect="1"/>
          </p:cNvPicPr>
          <p:nvPr userDrawn="1"/>
        </p:nvPicPr>
        <p:blipFill>
          <a:blip r:embed="rId17"/>
          <a:stretch>
            <a:fillRect/>
          </a:stretch>
        </p:blipFill>
        <p:spPr>
          <a:xfrm>
            <a:off x="0" y="0"/>
            <a:ext cx="12192000" cy="6858000"/>
          </a:xfrm>
          <a:prstGeom prst="rect">
            <a:avLst/>
          </a:prstGeom>
        </p:spPr>
      </p:pic>
      <p:pic>
        <p:nvPicPr>
          <p:cNvPr id="7" name="Picture 2" descr="logo_png_alta">
            <a:extLst>
              <a:ext uri="{FF2B5EF4-FFF2-40B4-BE49-F238E27FC236}">
                <a16:creationId xmlns:a16="http://schemas.microsoft.com/office/drawing/2014/main" id="{AB5E15A6-9BBC-41B6-9AF8-B3D6CED3F693}"/>
              </a:ext>
            </a:extLst>
          </p:cNvPr>
          <p:cNvPicPr>
            <a:picLocks noChangeAspect="1" noChangeArrowheads="1"/>
          </p:cNvPicPr>
          <p:nvPr userDrawn="1"/>
        </p:nvPicPr>
        <p:blipFill>
          <a:blip r:embed="rId18" cstate="email">
            <a:extLst>
              <a:ext uri="{28A0092B-C50C-407E-A947-70E740481C1C}">
                <a14:useLocalDpi xmlns:a14="http://schemas.microsoft.com/office/drawing/2010/main" val="0"/>
              </a:ext>
            </a:extLst>
          </a:blip>
          <a:srcRect/>
          <a:stretch>
            <a:fillRect/>
          </a:stretch>
        </p:blipFill>
        <p:spPr bwMode="auto">
          <a:xfrm>
            <a:off x="10672763" y="87669"/>
            <a:ext cx="1519237" cy="37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05473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6F80E48D-936E-4921-BEAE-57FE7A8B93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B916474-6690-4644-B786-766C6A99AA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2524579-3744-49C1-AEBF-9B83AF1D71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88D42496-3BCA-42EB-9EE9-38F61C83A0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0BDAF250-F3AD-4DA3-AC1D-C54FA9A355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B73EE585-2D87-4EA5-AFF8-9623692893A7}"/>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2" descr="logo_png_alta">
            <a:extLst>
              <a:ext uri="{FF2B5EF4-FFF2-40B4-BE49-F238E27FC236}">
                <a16:creationId xmlns:a16="http://schemas.microsoft.com/office/drawing/2014/main" id="{7DF1F2F6-4DCF-45A4-889E-6FC2A5BC55A1}"/>
              </a:ext>
            </a:extLst>
          </p:cNvPr>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10672763" y="87669"/>
            <a:ext cx="1519237" cy="37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535941"/>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6F80E48D-936E-4921-BEAE-57FE7A8B93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B916474-6690-4644-B786-766C6A99AA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2524579-3744-49C1-AEBF-9B83AF1D71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A01E09-C98E-4B56-81B8-E18CD5CEFAB5}" type="datetimeFigureOut">
              <a:rPr lang="pt-BR" smtClean="0"/>
              <a:t>08/04/2021</a:t>
            </a:fld>
            <a:endParaRPr lang="pt-BR"/>
          </a:p>
        </p:txBody>
      </p:sp>
      <p:sp>
        <p:nvSpPr>
          <p:cNvPr id="5" name="Espaço Reservado para Rodapé 4">
            <a:extLst>
              <a:ext uri="{FF2B5EF4-FFF2-40B4-BE49-F238E27FC236}">
                <a16:creationId xmlns:a16="http://schemas.microsoft.com/office/drawing/2014/main" id="{88D42496-3BCA-42EB-9EE9-38F61C83A0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0BDAF250-F3AD-4DA3-AC1D-C54FA9A355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29B763-D2AE-44A2-B495-09738F189E11}" type="slidenum">
              <a:rPr lang="pt-BR" smtClean="0"/>
              <a:t>‹nº›</a:t>
            </a:fld>
            <a:endParaRPr lang="pt-BR"/>
          </a:p>
        </p:txBody>
      </p:sp>
      <p:pic>
        <p:nvPicPr>
          <p:cNvPr id="7" name="Picture 3">
            <a:extLst>
              <a:ext uri="{FF2B5EF4-FFF2-40B4-BE49-F238E27FC236}">
                <a16:creationId xmlns:a16="http://schemas.microsoft.com/office/drawing/2014/main" id="{B73EE585-2D87-4EA5-AFF8-9623692893A7}"/>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2" descr="logo_png_alta">
            <a:extLst>
              <a:ext uri="{FF2B5EF4-FFF2-40B4-BE49-F238E27FC236}">
                <a16:creationId xmlns:a16="http://schemas.microsoft.com/office/drawing/2014/main" id="{7DF1F2F6-4DCF-45A4-889E-6FC2A5BC55A1}"/>
              </a:ext>
            </a:extLst>
          </p:cNvPr>
          <p:cNvPicPr>
            <a:picLocks noChangeAspect="1" noChangeArrowheads="1"/>
          </p:cNvPicPr>
          <p:nvPr userDrawn="1"/>
        </p:nvPicPr>
        <p:blipFill>
          <a:blip r:embed="rId16" cstate="email">
            <a:extLst>
              <a:ext uri="{28A0092B-C50C-407E-A947-70E740481C1C}">
                <a14:useLocalDpi xmlns:a14="http://schemas.microsoft.com/office/drawing/2010/main"/>
              </a:ext>
            </a:extLst>
          </a:blip>
          <a:srcRect/>
          <a:stretch>
            <a:fillRect/>
          </a:stretch>
        </p:blipFill>
        <p:spPr bwMode="auto">
          <a:xfrm>
            <a:off x="10672763" y="87669"/>
            <a:ext cx="1519237" cy="37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56018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3" Type="http://schemas.openxmlformats.org/officeDocument/2006/relationships/image" Target="../media/image23.png"/><Relationship Id="rId18" Type="http://schemas.openxmlformats.org/officeDocument/2006/relationships/image" Target="../media/image28.png"/><Relationship Id="rId26" Type="http://schemas.openxmlformats.org/officeDocument/2006/relationships/image" Target="../media/image36.png"/><Relationship Id="rId39" Type="http://schemas.openxmlformats.org/officeDocument/2006/relationships/image" Target="../media/image49.jpeg"/><Relationship Id="rId21" Type="http://schemas.openxmlformats.org/officeDocument/2006/relationships/image" Target="../media/image31.png"/><Relationship Id="rId34" Type="http://schemas.openxmlformats.org/officeDocument/2006/relationships/image" Target="../media/image44.png"/><Relationship Id="rId42" Type="http://schemas.openxmlformats.org/officeDocument/2006/relationships/image" Target="../media/image52.png"/><Relationship Id="rId47" Type="http://schemas.openxmlformats.org/officeDocument/2006/relationships/image" Target="../media/image57.png"/><Relationship Id="rId50" Type="http://schemas.openxmlformats.org/officeDocument/2006/relationships/image" Target="../media/image60.jpeg"/><Relationship Id="rId55" Type="http://schemas.openxmlformats.org/officeDocument/2006/relationships/image" Target="../media/image65.png"/><Relationship Id="rId7" Type="http://schemas.openxmlformats.org/officeDocument/2006/relationships/hyperlink" Target="http://www.moura.com.br/site_pt/index.php" TargetMode="External"/><Relationship Id="rId2" Type="http://schemas.openxmlformats.org/officeDocument/2006/relationships/image" Target="../media/image13.png"/><Relationship Id="rId16" Type="http://schemas.openxmlformats.org/officeDocument/2006/relationships/image" Target="../media/image26.jpeg"/><Relationship Id="rId29" Type="http://schemas.openxmlformats.org/officeDocument/2006/relationships/image" Target="../media/image39.jpeg"/><Relationship Id="rId11" Type="http://schemas.openxmlformats.org/officeDocument/2006/relationships/image" Target="../media/image21.jpeg"/><Relationship Id="rId24" Type="http://schemas.openxmlformats.org/officeDocument/2006/relationships/image" Target="../media/image34.png"/><Relationship Id="rId32" Type="http://schemas.openxmlformats.org/officeDocument/2006/relationships/image" Target="../media/image42.jpeg"/><Relationship Id="rId37" Type="http://schemas.openxmlformats.org/officeDocument/2006/relationships/image" Target="../media/image47.jpeg"/><Relationship Id="rId40" Type="http://schemas.openxmlformats.org/officeDocument/2006/relationships/image" Target="../media/image50.png"/><Relationship Id="rId45" Type="http://schemas.openxmlformats.org/officeDocument/2006/relationships/image" Target="../media/image55.jpeg"/><Relationship Id="rId53" Type="http://schemas.openxmlformats.org/officeDocument/2006/relationships/image" Target="../media/image63.png"/><Relationship Id="rId5" Type="http://schemas.openxmlformats.org/officeDocument/2006/relationships/image" Target="../media/image16.jpeg"/><Relationship Id="rId10" Type="http://schemas.openxmlformats.org/officeDocument/2006/relationships/image" Target="../media/image20.jpeg"/><Relationship Id="rId19" Type="http://schemas.openxmlformats.org/officeDocument/2006/relationships/image" Target="../media/image29.jpeg"/><Relationship Id="rId31" Type="http://schemas.openxmlformats.org/officeDocument/2006/relationships/image" Target="../media/image41.png"/><Relationship Id="rId44" Type="http://schemas.openxmlformats.org/officeDocument/2006/relationships/image" Target="../media/image54.png"/><Relationship Id="rId52" Type="http://schemas.openxmlformats.org/officeDocument/2006/relationships/image" Target="../media/image62.png"/><Relationship Id="rId4" Type="http://schemas.openxmlformats.org/officeDocument/2006/relationships/image" Target="../media/image15.pn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jpeg"/><Relationship Id="rId27" Type="http://schemas.openxmlformats.org/officeDocument/2006/relationships/image" Target="../media/image37.jpeg"/><Relationship Id="rId30" Type="http://schemas.openxmlformats.org/officeDocument/2006/relationships/image" Target="../media/image40.jpeg"/><Relationship Id="rId35" Type="http://schemas.openxmlformats.org/officeDocument/2006/relationships/image" Target="../media/image45.jpeg"/><Relationship Id="rId43" Type="http://schemas.openxmlformats.org/officeDocument/2006/relationships/image" Target="../media/image53.jpeg"/><Relationship Id="rId48" Type="http://schemas.openxmlformats.org/officeDocument/2006/relationships/image" Target="../media/image58.jpeg"/><Relationship Id="rId8" Type="http://schemas.openxmlformats.org/officeDocument/2006/relationships/image" Target="../media/image18.png"/><Relationship Id="rId51" Type="http://schemas.openxmlformats.org/officeDocument/2006/relationships/image" Target="../media/image61.png"/><Relationship Id="rId3" Type="http://schemas.openxmlformats.org/officeDocument/2006/relationships/image" Target="../media/image14.jpeg"/><Relationship Id="rId12" Type="http://schemas.openxmlformats.org/officeDocument/2006/relationships/image" Target="../media/image22.jpeg"/><Relationship Id="rId17" Type="http://schemas.openxmlformats.org/officeDocument/2006/relationships/image" Target="../media/image27.jpeg"/><Relationship Id="rId25" Type="http://schemas.openxmlformats.org/officeDocument/2006/relationships/image" Target="../media/image35.jpeg"/><Relationship Id="rId33" Type="http://schemas.openxmlformats.org/officeDocument/2006/relationships/image" Target="../media/image43.png"/><Relationship Id="rId38" Type="http://schemas.openxmlformats.org/officeDocument/2006/relationships/image" Target="../media/image48.png"/><Relationship Id="rId46" Type="http://schemas.openxmlformats.org/officeDocument/2006/relationships/image" Target="../media/image56.png"/><Relationship Id="rId20" Type="http://schemas.openxmlformats.org/officeDocument/2006/relationships/image" Target="../media/image30.png"/><Relationship Id="rId41" Type="http://schemas.openxmlformats.org/officeDocument/2006/relationships/image" Target="../media/image51.png"/><Relationship Id="rId54" Type="http://schemas.openxmlformats.org/officeDocument/2006/relationships/image" Target="../media/image64.jpeg"/><Relationship Id="rId1" Type="http://schemas.openxmlformats.org/officeDocument/2006/relationships/slideLayout" Target="../slideLayouts/slideLayout45.xml"/><Relationship Id="rId6" Type="http://schemas.openxmlformats.org/officeDocument/2006/relationships/image" Target="../media/image17.emf"/><Relationship Id="rId15" Type="http://schemas.openxmlformats.org/officeDocument/2006/relationships/image" Target="../media/image25.jpeg"/><Relationship Id="rId23" Type="http://schemas.openxmlformats.org/officeDocument/2006/relationships/image" Target="../media/image33.png"/><Relationship Id="rId28" Type="http://schemas.openxmlformats.org/officeDocument/2006/relationships/image" Target="../media/image38.png"/><Relationship Id="rId36" Type="http://schemas.openxmlformats.org/officeDocument/2006/relationships/image" Target="../media/image46.jpeg"/><Relationship Id="rId49" Type="http://schemas.openxmlformats.org/officeDocument/2006/relationships/image" Target="../media/image5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70.xml"/><Relationship Id="rId5" Type="http://schemas.openxmlformats.org/officeDocument/2006/relationships/image" Target="../media/image70.png"/><Relationship Id="rId4" Type="http://schemas.openxmlformats.org/officeDocument/2006/relationships/image" Target="../media/image69.png"/></Relationships>
</file>

<file path=ppt/slides/_rels/slide1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8.xml"/></Relationships>
</file>

<file path=ppt/slides/_rels/slide17.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png"/><Relationship Id="rId7" Type="http://schemas.openxmlformats.org/officeDocument/2006/relationships/image" Target="../media/image81.jpeg"/><Relationship Id="rId2" Type="http://schemas.openxmlformats.org/officeDocument/2006/relationships/image" Target="../media/image76.png"/><Relationship Id="rId1" Type="http://schemas.openxmlformats.org/officeDocument/2006/relationships/slideLayout" Target="../slideLayouts/slideLayout58.xml"/><Relationship Id="rId6" Type="http://schemas.openxmlformats.org/officeDocument/2006/relationships/image" Target="../media/image80.jpeg"/><Relationship Id="rId5" Type="http://schemas.openxmlformats.org/officeDocument/2006/relationships/image" Target="../media/image79.png"/><Relationship Id="rId4" Type="http://schemas.openxmlformats.org/officeDocument/2006/relationships/image" Target="../media/image7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310B4CE8-00E6-40BF-9019-F4D49C5E25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2" descr="C:\Dados Alexandre\Documents\Alexandre Sandes\Projetos\Gerdau IRM Utilidades 2013\Workshop IRM\logo.png">
            <a:extLst>
              <a:ext uri="{FF2B5EF4-FFF2-40B4-BE49-F238E27FC236}">
                <a16:creationId xmlns:a16="http://schemas.microsoft.com/office/drawing/2014/main" id="{D668AFEF-CBA9-405B-AF45-419FA7D33B9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869138" y="86508"/>
            <a:ext cx="3246664" cy="799628"/>
          </a:xfrm>
          <a:prstGeom prst="rect">
            <a:avLst/>
          </a:prstGeom>
          <a:noFill/>
          <a:ln w="9525">
            <a:noFill/>
            <a:miter lim="800000"/>
            <a:headEnd/>
            <a:tailEnd/>
          </a:ln>
        </p:spPr>
      </p:pic>
      <p:pic>
        <p:nvPicPr>
          <p:cNvPr id="10" name="Picture 2">
            <a:extLst>
              <a:ext uri="{FF2B5EF4-FFF2-40B4-BE49-F238E27FC236}">
                <a16:creationId xmlns:a16="http://schemas.microsoft.com/office/drawing/2014/main" id="{333F417E-3E98-48C1-8C9C-25E698E763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4">
            <a:extLst>
              <a:ext uri="{FF2B5EF4-FFF2-40B4-BE49-F238E27FC236}">
                <a16:creationId xmlns:a16="http://schemas.microsoft.com/office/drawing/2014/main" id="{BB2380E8-1570-406A-BB3E-6D8AE54896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602444" y="4315326"/>
            <a:ext cx="1546024" cy="2498118"/>
          </a:xfrm>
          <a:prstGeom prst="rect">
            <a:avLst/>
          </a:prstGeom>
        </p:spPr>
      </p:pic>
      <p:sp>
        <p:nvSpPr>
          <p:cNvPr id="13" name="Text Box 2">
            <a:extLst>
              <a:ext uri="{FF2B5EF4-FFF2-40B4-BE49-F238E27FC236}">
                <a16:creationId xmlns:a16="http://schemas.microsoft.com/office/drawing/2014/main" id="{82DCB9C4-2491-4E1B-B3E4-E57DA422A09B}"/>
              </a:ext>
            </a:extLst>
          </p:cNvPr>
          <p:cNvSpPr txBox="1">
            <a:spLocks noChangeArrowheads="1"/>
          </p:cNvSpPr>
          <p:nvPr/>
        </p:nvSpPr>
        <p:spPr bwMode="auto">
          <a:xfrm>
            <a:off x="-3" y="1981350"/>
            <a:ext cx="12192000" cy="2185214"/>
          </a:xfrm>
          <a:prstGeom prst="rect">
            <a:avLst/>
          </a:prstGeom>
          <a:noFill/>
          <a:ln w="9525">
            <a:noFill/>
            <a:miter lim="800000"/>
            <a:headEnd/>
            <a:tailEnd/>
          </a:ln>
          <a:effectLst/>
        </p:spPr>
        <p:txBody>
          <a:bodyPr wrap="square">
            <a:spAutoFit/>
          </a:bodyPr>
          <a:lstStyle/>
          <a:p>
            <a:pPr algn="ctr" eaLnBrk="0" hangingPunct="0">
              <a:spcBef>
                <a:spcPts val="0"/>
              </a:spcBef>
              <a:buNone/>
            </a:pPr>
            <a:r>
              <a:rPr lang="pt-BR" sz="4400" b="1" i="0" u="none" strike="noStrike" dirty="0">
                <a:solidFill>
                  <a:schemeClr val="bg1"/>
                </a:solidFill>
                <a:effectLst/>
                <a:latin typeface="Arial" panose="020B0604020202020204" pitchFamily="34" charset="0"/>
                <a:cs typeface="Arial" panose="020B0604020202020204" pitchFamily="34" charset="0"/>
              </a:rPr>
              <a:t>Monitoramento de Desempenho:</a:t>
            </a:r>
          </a:p>
          <a:p>
            <a:pPr algn="ctr" eaLnBrk="0" hangingPunct="0">
              <a:spcBef>
                <a:spcPts val="0"/>
              </a:spcBef>
              <a:buNone/>
            </a:pPr>
            <a:r>
              <a:rPr lang="pt-BR" sz="4000" b="1" i="0" u="none" strike="noStrike" dirty="0">
                <a:solidFill>
                  <a:schemeClr val="bg1"/>
                </a:solidFill>
                <a:effectLst/>
                <a:latin typeface="Arial" panose="020B0604020202020204" pitchFamily="34" charset="0"/>
                <a:cs typeface="Arial" panose="020B0604020202020204" pitchFamily="34" charset="0"/>
              </a:rPr>
              <a:t>O Que é Realmente Essencial?</a:t>
            </a:r>
            <a:endParaRPr lang="pt-BR" sz="4000" b="1" dirty="0">
              <a:solidFill>
                <a:schemeClr val="bg1"/>
              </a:solidFill>
              <a:latin typeface="Arial" panose="020B0604020202020204" pitchFamily="34" charset="0"/>
              <a:cs typeface="Arial" panose="020B0604020202020204" pitchFamily="34" charset="0"/>
            </a:endParaRPr>
          </a:p>
          <a:p>
            <a:pPr algn="ctr" eaLnBrk="0" hangingPunct="0">
              <a:spcBef>
                <a:spcPts val="0"/>
              </a:spcBef>
              <a:buNone/>
            </a:pPr>
            <a:endParaRPr lang="pt-BR" sz="1200" b="1" i="0" u="none" strike="noStrike" dirty="0">
              <a:solidFill>
                <a:schemeClr val="bg1"/>
              </a:solidFill>
              <a:effectLst/>
              <a:latin typeface="Arial" panose="020B0604020202020204" pitchFamily="34" charset="0"/>
              <a:cs typeface="Arial" panose="020B0604020202020204" pitchFamily="34" charset="0"/>
            </a:endParaRPr>
          </a:p>
          <a:p>
            <a:pPr algn="ctr" eaLnBrk="0" hangingPunct="0">
              <a:spcBef>
                <a:spcPts val="0"/>
              </a:spcBef>
              <a:buNone/>
            </a:pPr>
            <a:endParaRPr lang="pt-BR" sz="1200" b="1" i="0" u="none" strike="noStrike" dirty="0">
              <a:solidFill>
                <a:schemeClr val="bg1"/>
              </a:solidFill>
              <a:effectLst/>
              <a:latin typeface="Arial" panose="020B0604020202020204" pitchFamily="34" charset="0"/>
              <a:cs typeface="Arial" panose="020B0604020202020204" pitchFamily="34" charset="0"/>
            </a:endParaRPr>
          </a:p>
          <a:p>
            <a:pPr algn="ctr" eaLnBrk="0" hangingPunct="0">
              <a:spcBef>
                <a:spcPts val="0"/>
              </a:spcBef>
              <a:buNone/>
            </a:pPr>
            <a:r>
              <a:rPr lang="pt-BR" sz="2800" b="1" dirty="0">
                <a:solidFill>
                  <a:schemeClr val="bg1"/>
                </a:solidFill>
                <a:cs typeface="Arial" panose="020B0604020202020204" pitchFamily="34" charset="0"/>
              </a:rPr>
              <a:t>08 ABR</a:t>
            </a:r>
            <a:r>
              <a:rPr lang="pt-BR" sz="2800" b="1" i="0" u="none" strike="noStrike" dirty="0">
                <a:solidFill>
                  <a:schemeClr val="bg1"/>
                </a:solidFill>
                <a:effectLst/>
                <a:latin typeface="Arial" panose="020B0604020202020204" pitchFamily="34" charset="0"/>
                <a:cs typeface="Arial" panose="020B0604020202020204" pitchFamily="34" charset="0"/>
              </a:rPr>
              <a:t> 2021</a:t>
            </a:r>
          </a:p>
        </p:txBody>
      </p:sp>
      <p:sp>
        <p:nvSpPr>
          <p:cNvPr id="14" name="Text Box 2">
            <a:extLst>
              <a:ext uri="{FF2B5EF4-FFF2-40B4-BE49-F238E27FC236}">
                <a16:creationId xmlns:a16="http://schemas.microsoft.com/office/drawing/2014/main" id="{EFFB3860-6D8F-4C47-BC6E-F67B00D4C411}"/>
              </a:ext>
            </a:extLst>
          </p:cNvPr>
          <p:cNvSpPr txBox="1">
            <a:spLocks noChangeArrowheads="1"/>
          </p:cNvSpPr>
          <p:nvPr/>
        </p:nvSpPr>
        <p:spPr bwMode="auto">
          <a:xfrm>
            <a:off x="0" y="4979228"/>
            <a:ext cx="12192000" cy="1384995"/>
          </a:xfrm>
          <a:prstGeom prst="rect">
            <a:avLst/>
          </a:prstGeom>
          <a:noFill/>
          <a:ln w="9525">
            <a:noFill/>
            <a:miter lim="800000"/>
            <a:headEnd/>
            <a:tailEnd/>
          </a:ln>
          <a:effectLst/>
        </p:spPr>
        <p:txBody>
          <a:bodyPr wrap="square">
            <a:spAutoFit/>
          </a:bodyPr>
          <a:lstStyle/>
          <a:p>
            <a:pPr algn="ctr" eaLnBrk="0" hangingPunct="0">
              <a:buNone/>
            </a:pPr>
            <a:r>
              <a:rPr lang="pt-BR" sz="2800" b="1" dirty="0">
                <a:solidFill>
                  <a:schemeClr val="bg1"/>
                </a:solidFill>
              </a:rPr>
              <a:t>Paulo GHINATO, Ph.D.</a:t>
            </a:r>
          </a:p>
          <a:p>
            <a:pPr algn="ctr" eaLnBrk="0" hangingPunct="0">
              <a:spcBef>
                <a:spcPts val="0"/>
              </a:spcBef>
              <a:buNone/>
            </a:pPr>
            <a:r>
              <a:rPr lang="pt-BR" sz="2800" b="1" dirty="0">
                <a:solidFill>
                  <a:schemeClr val="bg1"/>
                </a:solidFill>
              </a:rPr>
              <a:t>CEO – Lean Way Consulting</a:t>
            </a:r>
          </a:p>
          <a:p>
            <a:pPr algn="ctr" eaLnBrk="0" hangingPunct="0">
              <a:spcBef>
                <a:spcPts val="0"/>
              </a:spcBef>
              <a:buNone/>
            </a:pPr>
            <a:r>
              <a:rPr lang="pt-BR" sz="2800" b="1" dirty="0" err="1">
                <a:solidFill>
                  <a:schemeClr val="bg1"/>
                </a:solidFill>
              </a:rPr>
              <a:t>Senior</a:t>
            </a:r>
            <a:r>
              <a:rPr lang="pt-BR" sz="2800" b="1" dirty="0">
                <a:solidFill>
                  <a:schemeClr val="bg1"/>
                </a:solidFill>
              </a:rPr>
              <a:t> </a:t>
            </a:r>
            <a:r>
              <a:rPr lang="pt-BR" sz="2800" b="1" dirty="0" err="1">
                <a:solidFill>
                  <a:schemeClr val="bg1"/>
                </a:solidFill>
              </a:rPr>
              <a:t>Consultant</a:t>
            </a:r>
            <a:r>
              <a:rPr lang="pt-BR" sz="2800" b="1" dirty="0">
                <a:solidFill>
                  <a:schemeClr val="bg1"/>
                </a:solidFill>
              </a:rPr>
              <a:t> – Hirayama Consulting</a:t>
            </a:r>
          </a:p>
        </p:txBody>
      </p:sp>
      <p:pic>
        <p:nvPicPr>
          <p:cNvPr id="20" name="Picture 2" descr="C:\Dados Alexandre\Documents\Alexandre Sandes\Projetos\Gerdau IRM Utilidades 2013\Workshop IRM\logo.png">
            <a:extLst>
              <a:ext uri="{FF2B5EF4-FFF2-40B4-BE49-F238E27FC236}">
                <a16:creationId xmlns:a16="http://schemas.microsoft.com/office/drawing/2014/main" id="{E9463A6F-85AA-4BC2-AB21-558DE815C77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69138" y="86508"/>
            <a:ext cx="3246664" cy="799628"/>
          </a:xfrm>
          <a:prstGeom prst="rect">
            <a:avLst/>
          </a:prstGeom>
          <a:noFill/>
          <a:ln w="9525">
            <a:noFill/>
            <a:miter lim="800000"/>
            <a:headEnd/>
            <a:tailEnd/>
          </a:ln>
        </p:spPr>
      </p:pic>
      <p:sp>
        <p:nvSpPr>
          <p:cNvPr id="21" name="Text Box 2">
            <a:extLst>
              <a:ext uri="{FF2B5EF4-FFF2-40B4-BE49-F238E27FC236}">
                <a16:creationId xmlns:a16="http://schemas.microsoft.com/office/drawing/2014/main" id="{4EEC1F77-3C8D-48AC-8C1F-DAA0CF531700}"/>
              </a:ext>
            </a:extLst>
          </p:cNvPr>
          <p:cNvSpPr txBox="1">
            <a:spLocks noChangeArrowheads="1"/>
          </p:cNvSpPr>
          <p:nvPr/>
        </p:nvSpPr>
        <p:spPr bwMode="auto">
          <a:xfrm>
            <a:off x="-4360" y="956446"/>
            <a:ext cx="12196360" cy="707886"/>
          </a:xfrm>
          <a:prstGeom prst="rect">
            <a:avLst/>
          </a:prstGeom>
          <a:noFill/>
          <a:ln w="9525">
            <a:noFill/>
            <a:miter lim="800000"/>
            <a:headEnd/>
            <a:tailEnd/>
          </a:ln>
          <a:effectLst/>
        </p:spPr>
        <p:txBody>
          <a:bodyPr wrap="square">
            <a:spAutoFit/>
          </a:bodyPr>
          <a:lstStyle/>
          <a:p>
            <a:pPr algn="ctr" eaLnBrk="0" hangingPunct="0">
              <a:spcBef>
                <a:spcPts val="0"/>
              </a:spcBef>
              <a:spcAft>
                <a:spcPts val="0"/>
              </a:spcAft>
              <a:buNone/>
            </a:pPr>
            <a:r>
              <a:rPr lang="pt-BR" sz="4000" b="1" dirty="0" err="1">
                <a:solidFill>
                  <a:schemeClr val="bg1"/>
                </a:solidFill>
              </a:rPr>
              <a:t>Thursday</a:t>
            </a:r>
            <a:r>
              <a:rPr lang="pt-BR" sz="4000" b="1" dirty="0">
                <a:solidFill>
                  <a:schemeClr val="bg1"/>
                </a:solidFill>
              </a:rPr>
              <a:t> Evening Live Talk </a:t>
            </a:r>
            <a:r>
              <a:rPr lang="pt-BR" sz="4000" b="1" dirty="0" err="1">
                <a:solidFill>
                  <a:schemeClr val="bg1"/>
                </a:solidFill>
              </a:rPr>
              <a:t>on</a:t>
            </a:r>
            <a:r>
              <a:rPr lang="pt-BR" sz="4000" b="1" dirty="0">
                <a:solidFill>
                  <a:schemeClr val="bg1"/>
                </a:solidFill>
              </a:rPr>
              <a:t> LEAN</a:t>
            </a:r>
          </a:p>
        </p:txBody>
      </p:sp>
    </p:spTree>
    <p:extLst>
      <p:ext uri="{BB962C8B-B14F-4D97-AF65-F5344CB8AC3E}">
        <p14:creationId xmlns:p14="http://schemas.microsoft.com/office/powerpoint/2010/main" val="1546895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description">
            <a:extLst>
              <a:ext uri="{FF2B5EF4-FFF2-40B4-BE49-F238E27FC236}">
                <a16:creationId xmlns:a16="http://schemas.microsoft.com/office/drawing/2014/main" id="{5E16AE0A-85B2-49EF-9C9E-7A81C78F16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525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441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1896F98F-70F9-48AA-A78A-703269E7EA9C}"/>
              </a:ext>
            </a:extLst>
          </p:cNvPr>
          <p:cNvSpPr/>
          <p:nvPr/>
        </p:nvSpPr>
        <p:spPr>
          <a:xfrm>
            <a:off x="0" y="3501008"/>
            <a:ext cx="12192000" cy="3356992"/>
          </a:xfrm>
          <a:prstGeom prst="rect">
            <a:avLst/>
          </a:prstGeom>
        </p:spPr>
        <p:txBody>
          <a:bodyPr wrap="square">
            <a:noAutofit/>
          </a:bodyPr>
          <a:lstStyle/>
          <a:p>
            <a:pPr marL="200025" marR="0" lvl="0" indent="-200025" algn="l" defTabSz="914400" rtl="0" eaLnBrk="1" fontAlgn="auto" latinLnBrk="0" hangingPunct="1">
              <a:lnSpc>
                <a:spcPct val="100000"/>
              </a:lnSpc>
              <a:spcBef>
                <a:spcPts val="0"/>
              </a:spcBef>
              <a:spcAft>
                <a:spcPts val="450"/>
              </a:spcAft>
              <a:buClrTx/>
              <a:buSzTx/>
              <a:buFont typeface="Calibri" panose="020F0502020204030204" pitchFamily="34" charset="0"/>
              <a:buChar char="•"/>
              <a:tabLst/>
              <a:defRPr/>
            </a:pP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Publicou </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livro</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e dezenas de </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artigos</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sobre Gestão de Operações e Lean.</a:t>
            </a:r>
          </a:p>
          <a:p>
            <a:pPr marL="200025" marR="0" lvl="0" indent="-200025" algn="l" defTabSz="685800" rtl="0" eaLnBrk="1" fontAlgn="auto" latinLnBrk="0" hangingPunct="1">
              <a:lnSpc>
                <a:spcPct val="100000"/>
              </a:lnSpc>
              <a:spcBef>
                <a:spcPts val="0"/>
              </a:spcBef>
              <a:spcAft>
                <a:spcPts val="450"/>
              </a:spcAft>
              <a:buClrTx/>
              <a:buSzTx/>
              <a:buFont typeface="Calibri" panose="020F0502020204030204" pitchFamily="34" charset="0"/>
              <a:buChar char="•"/>
              <a:tabLst/>
              <a:defRPr/>
            </a:pP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Atuação na </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Academia</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em Programas de Especialização, Mestrado e Doutorado, tendo pesquisado, lecionado e orientado Mestrandos nas Universidades Federais do Rio Grande do Sul e de Pernambuco.</a:t>
            </a:r>
          </a:p>
          <a:p>
            <a:pPr marL="200025" marR="0" lvl="0" indent="-200025" algn="l" defTabSz="685800" rtl="0" eaLnBrk="1" fontAlgn="auto" latinLnBrk="0" hangingPunct="1">
              <a:lnSpc>
                <a:spcPct val="100000"/>
              </a:lnSpc>
              <a:spcBef>
                <a:spcPts val="0"/>
              </a:spcBef>
              <a:spcAft>
                <a:spcPts val="450"/>
              </a:spcAft>
              <a:buClrTx/>
              <a:buSzTx/>
              <a:buFont typeface="Calibri" panose="020F0502020204030204" pitchFamily="34" charset="0"/>
              <a:buChar char="•"/>
              <a:tabLst/>
              <a:defRPr/>
            </a:pP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Atualmente é </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Professor</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Convidado dos Programas de Pós-Graduação em Engenharia de Produção &amp; Industrial em Universidades em </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SP, MG, ES, RS</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SC, PE, MA e Uruguai</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a:t>
            </a:r>
          </a:p>
          <a:p>
            <a:pPr marL="200025" marR="0" lvl="0" indent="-200025" algn="l" defTabSz="685800" rtl="0" eaLnBrk="1" fontAlgn="auto" latinLnBrk="0" hangingPunct="1">
              <a:lnSpc>
                <a:spcPct val="100000"/>
              </a:lnSpc>
              <a:spcBef>
                <a:spcPts val="0"/>
              </a:spcBef>
              <a:spcAft>
                <a:spcPts val="450"/>
              </a:spcAft>
              <a:buClrTx/>
              <a:buSzTx/>
              <a:buFont typeface="Calibri" panose="020F0502020204030204" pitchFamily="34" charset="0"/>
              <a:buChar char="•"/>
              <a:tabLst/>
              <a:defRPr/>
            </a:pP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Ghinato iniciou sua Jornada Lean há </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28 anos</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quatro dos quais passados no Japão, para onde retorna anualmente, conduzindo as </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Missões Técnicas ao Japão</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Sua experiência com Lean System inclui mais de 15.000 horas de atividades de kaizen em diversas plantas industriais e operações de serviços no Brasil e Exterior.</a:t>
            </a:r>
          </a:p>
        </p:txBody>
      </p:sp>
      <p:sp>
        <p:nvSpPr>
          <p:cNvPr id="3" name="Text Box 2">
            <a:extLst>
              <a:ext uri="{FF2B5EF4-FFF2-40B4-BE49-F238E27FC236}">
                <a16:creationId xmlns:a16="http://schemas.microsoft.com/office/drawing/2014/main" id="{62E7AC3D-6F80-4A6E-99D3-7B2DA5CADAD2}"/>
              </a:ext>
            </a:extLst>
          </p:cNvPr>
          <p:cNvSpPr txBox="1">
            <a:spLocks noChangeArrowheads="1"/>
          </p:cNvSpPr>
          <p:nvPr/>
        </p:nvSpPr>
        <p:spPr bwMode="auto">
          <a:xfrm>
            <a:off x="0" y="-6175"/>
            <a:ext cx="12192000" cy="523220"/>
          </a:xfrm>
          <a:prstGeom prst="rect">
            <a:avLst/>
          </a:prstGeom>
          <a:noFill/>
          <a:ln w="9525" algn="ctr">
            <a:noFill/>
            <a:miter lim="800000"/>
            <a:headEnd/>
            <a:tailEnd/>
          </a:ln>
        </p:spPr>
        <p:txBody>
          <a:bodyPr wrap="square">
            <a:spAutoFit/>
          </a:bodyPr>
          <a:lstStyle>
            <a:defPPr>
              <a:defRPr lang="pt-BR"/>
            </a:defPPr>
            <a:lvl1pPr eaLnBrk="0" hangingPunct="0">
              <a:defRPr sz="3600" b="1">
                <a:solidFill>
                  <a:srgbClr val="0070C0"/>
                </a:solidFill>
                <a:latin typeface="Calibri" panose="020F0502020204030204" pitchFamily="34" charset="0"/>
                <a:ea typeface="‚l‚r –¾’©"/>
                <a:cs typeface="Calibri" panose="020F0502020204030204" pitchFamily="34" charset="0"/>
              </a:defRPr>
            </a:lvl1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Ghinato - Lean Way Consulting / Hirayama Consulting</a:t>
            </a:r>
          </a:p>
        </p:txBody>
      </p:sp>
      <p:pic>
        <p:nvPicPr>
          <p:cNvPr id="4" name="Imagem 3" descr="Homem sentado em frente a teclado de computador&#10;&#10;Descrição gerada automaticamente">
            <a:extLst>
              <a:ext uri="{FF2B5EF4-FFF2-40B4-BE49-F238E27FC236}">
                <a16:creationId xmlns:a16="http://schemas.microsoft.com/office/drawing/2014/main" id="{2AB00244-4B5E-4976-B2B8-2ED9ADEB0C6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0231" y="784660"/>
            <a:ext cx="2169345" cy="2612584"/>
          </a:xfrm>
          <a:prstGeom prst="rect">
            <a:avLst/>
          </a:prstGeom>
        </p:spPr>
      </p:pic>
      <p:sp>
        <p:nvSpPr>
          <p:cNvPr id="5" name="Retângulo 4">
            <a:extLst>
              <a:ext uri="{FF2B5EF4-FFF2-40B4-BE49-F238E27FC236}">
                <a16:creationId xmlns:a16="http://schemas.microsoft.com/office/drawing/2014/main" id="{49C23AE4-8280-48B6-B24E-ED78B7F69A16}"/>
              </a:ext>
            </a:extLst>
          </p:cNvPr>
          <p:cNvSpPr/>
          <p:nvPr/>
        </p:nvSpPr>
        <p:spPr>
          <a:xfrm>
            <a:off x="2279576" y="773847"/>
            <a:ext cx="9912424" cy="2439129"/>
          </a:xfrm>
          <a:prstGeom prst="rect">
            <a:avLst/>
          </a:prstGeom>
        </p:spPr>
        <p:txBody>
          <a:bodyPr wrap="square">
            <a:spAutoFit/>
          </a:bodyPr>
          <a:lstStyle/>
          <a:p>
            <a:pPr marL="200025" marR="0" lvl="0" indent="-200025" algn="l" defTabSz="685800" rtl="0" eaLnBrk="1" fontAlgn="auto" latinLnBrk="0" hangingPunct="1">
              <a:lnSpc>
                <a:spcPct val="100000"/>
              </a:lnSpc>
              <a:spcBef>
                <a:spcPts val="0"/>
              </a:spcBef>
              <a:spcAft>
                <a:spcPts val="450"/>
              </a:spcAft>
              <a:buClrTx/>
              <a:buSzTx/>
              <a:buFont typeface="Calibri" panose="020F0502020204030204" pitchFamily="34" charset="0"/>
              <a:buChar char="•"/>
              <a:tabLst/>
              <a:defRPr/>
            </a:pP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Paulo Ghinato é o Fundador e </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CEO</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da Lean Way Consulting e </a:t>
            </a:r>
            <a:r>
              <a:rPr kumimoji="0" lang="pt-BR" altLang="pt-BR" sz="2000" b="1" i="0" u="none" strike="noStrike" kern="1200" cap="none" spc="0" normalizeH="0" baseline="0" noProof="0" dirty="0" err="1">
                <a:ln>
                  <a:noFill/>
                </a:ln>
                <a:solidFill>
                  <a:srgbClr val="000000"/>
                </a:solidFill>
                <a:effectLst/>
                <a:uLnTx/>
                <a:uFillTx/>
                <a:latin typeface="Arial" charset="0"/>
                <a:ea typeface="Calibri" panose="020F0502020204030204" pitchFamily="34" charset="0"/>
                <a:cs typeface="Arial" panose="020B0604020202020204" pitchFamily="34" charset="0"/>
              </a:rPr>
              <a:t>Senior</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a:t>
            </a:r>
            <a:r>
              <a:rPr kumimoji="0" lang="pt-BR" altLang="pt-BR" sz="2000" b="1" i="0" u="none" strike="noStrike" kern="1200" cap="none" spc="0" normalizeH="0" baseline="0" noProof="0" dirty="0" err="1">
                <a:ln>
                  <a:noFill/>
                </a:ln>
                <a:solidFill>
                  <a:srgbClr val="000000"/>
                </a:solidFill>
                <a:effectLst/>
                <a:uLnTx/>
                <a:uFillTx/>
                <a:latin typeface="Arial" charset="0"/>
                <a:ea typeface="Calibri" panose="020F0502020204030204" pitchFamily="34" charset="0"/>
                <a:cs typeface="Arial" panose="020B0604020202020204" pitchFamily="34" charset="0"/>
              </a:rPr>
              <a:t>Consultant</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da Hirayama Consulting – Japão.</a:t>
            </a:r>
          </a:p>
          <a:p>
            <a:pPr marL="200025" marR="0" lvl="0" indent="-200025" algn="l" defTabSz="685800" rtl="0" eaLnBrk="1" fontAlgn="auto" latinLnBrk="0" hangingPunct="1">
              <a:lnSpc>
                <a:spcPct val="100000"/>
              </a:lnSpc>
              <a:spcBef>
                <a:spcPts val="0"/>
              </a:spcBef>
              <a:spcAft>
                <a:spcPts val="450"/>
              </a:spcAft>
              <a:buClrTx/>
              <a:buSzTx/>
              <a:buFont typeface="Calibri" panose="020F0502020204030204" pitchFamily="34" charset="0"/>
              <a:buChar char="•"/>
              <a:tabLst/>
              <a:defRPr/>
            </a:pP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Ghinato é Ph.D. em Engenharia de Sistemas de Manufatura pela </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Kobe </a:t>
            </a:r>
            <a:r>
              <a:rPr kumimoji="0" lang="pt-BR" altLang="pt-BR" sz="2000" b="1" i="0" u="none" strike="noStrike" kern="1200" cap="none" spc="0" normalizeH="0" baseline="0" noProof="0" dirty="0" err="1">
                <a:ln>
                  <a:noFill/>
                </a:ln>
                <a:solidFill>
                  <a:srgbClr val="000000"/>
                </a:solidFill>
                <a:effectLst/>
                <a:uLnTx/>
                <a:uFillTx/>
                <a:latin typeface="Arial" charset="0"/>
                <a:ea typeface="Calibri" panose="020F0502020204030204" pitchFamily="34" charset="0"/>
                <a:cs typeface="Arial" panose="020B0604020202020204" pitchFamily="34" charset="0"/>
              </a:rPr>
              <a:t>University</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Japão.</a:t>
            </a:r>
          </a:p>
          <a:p>
            <a:pPr marL="200025" marR="0" lvl="0" indent="-200025" algn="l" defTabSz="685800" rtl="0" eaLnBrk="1" fontAlgn="auto" latinLnBrk="0" hangingPunct="1">
              <a:lnSpc>
                <a:spcPct val="100000"/>
              </a:lnSpc>
              <a:spcBef>
                <a:spcPts val="0"/>
              </a:spcBef>
              <a:spcAft>
                <a:spcPts val="450"/>
              </a:spcAft>
              <a:buClrTx/>
              <a:buSzTx/>
              <a:buFont typeface="Calibri" panose="020F0502020204030204" pitchFamily="34" charset="0"/>
              <a:buChar char="•"/>
              <a:tabLst/>
              <a:defRPr/>
            </a:pP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Mestre em Engenharia de Produção e Engenheiro Metalúrgico pela </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UFRGS</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a:t>
            </a:r>
          </a:p>
          <a:p>
            <a:pPr marL="200025" marR="0" lvl="0" indent="-200025" algn="l" defTabSz="685800" rtl="0" eaLnBrk="1" fontAlgn="auto" latinLnBrk="0" hangingPunct="1">
              <a:lnSpc>
                <a:spcPct val="100000"/>
              </a:lnSpc>
              <a:spcBef>
                <a:spcPts val="0"/>
              </a:spcBef>
              <a:spcAft>
                <a:spcPts val="450"/>
              </a:spcAft>
              <a:buClrTx/>
              <a:buSzTx/>
              <a:buFont typeface="Calibri" panose="020F0502020204030204" pitchFamily="34" charset="0"/>
              <a:buChar char="•"/>
              <a:tabLst/>
              <a:defRPr/>
            </a:pP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Mais de </a:t>
            </a:r>
            <a:r>
              <a:rPr kumimoji="0" lang="pt-BR" altLang="pt-BR" sz="2000" b="1"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35 anos</a:t>
            </a:r>
            <a:r>
              <a:rPr kumimoji="0" lang="pt-BR" altLang="pt-BR" sz="2000" b="0" i="0" u="none" strike="noStrike" kern="1200" cap="none" spc="0" normalizeH="0" baseline="0" noProof="0" dirty="0">
                <a:ln>
                  <a:noFill/>
                </a:ln>
                <a:solidFill>
                  <a:srgbClr val="000000"/>
                </a:solidFill>
                <a:effectLst/>
                <a:uLnTx/>
                <a:uFillTx/>
                <a:latin typeface="Arial" charset="0"/>
                <a:ea typeface="Calibri" panose="020F0502020204030204" pitchFamily="34" charset="0"/>
                <a:cs typeface="Arial" panose="020B0604020202020204" pitchFamily="34" charset="0"/>
              </a:rPr>
              <a:t> de experiência profissional como engenheiro, especialista, professor universitário, palestrante, executivo, mentor e consultor.</a:t>
            </a:r>
          </a:p>
        </p:txBody>
      </p:sp>
    </p:spTree>
    <p:extLst>
      <p:ext uri="{BB962C8B-B14F-4D97-AF65-F5344CB8AC3E}">
        <p14:creationId xmlns:p14="http://schemas.microsoft.com/office/powerpoint/2010/main" val="2129560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5">
            <a:extLst>
              <a:ext uri="{FF2B5EF4-FFF2-40B4-BE49-F238E27FC236}">
                <a16:creationId xmlns:a16="http://schemas.microsoft.com/office/drawing/2014/main" id="{99475AFF-39B3-4AA6-9E95-377B862612EF}"/>
              </a:ext>
            </a:extLst>
          </p:cNvPr>
          <p:cNvSpPr txBox="1">
            <a:spLocks noChangeArrowheads="1"/>
          </p:cNvSpPr>
          <p:nvPr/>
        </p:nvSpPr>
        <p:spPr bwMode="auto">
          <a:xfrm>
            <a:off x="205" y="-4558"/>
            <a:ext cx="12177249" cy="46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marL="0" marR="0" lvl="0" indent="0" algn="l" defTabSz="914400" rtl="0" eaLnBrk="1" fontAlgn="auto" latinLnBrk="0" hangingPunct="1">
              <a:lnSpc>
                <a:spcPct val="85000"/>
              </a:lnSpc>
              <a:spcBef>
                <a:spcPts val="600"/>
              </a:spcBef>
              <a:spcAft>
                <a:spcPts val="0"/>
              </a:spcAft>
              <a:buClrTx/>
              <a:buSzTx/>
              <a:buFontTx/>
              <a:buNone/>
              <a:tabLst/>
              <a:defRPr/>
            </a:pPr>
            <a:r>
              <a:rPr kumimoji="0" lang="pt-BR" altLang="pt-BR" sz="2800" b="0" i="0" u="none" strike="noStrike" kern="1200" cap="none" spc="0" normalizeH="0" baseline="0" noProof="0" dirty="0">
                <a:ln>
                  <a:noFill/>
                </a:ln>
                <a:effectLst/>
                <a:uLnTx/>
                <a:uFillTx/>
                <a:cs typeface="Arial" panose="020B0604020202020204" pitchFamily="34" charset="0"/>
              </a:rPr>
              <a:t>Quem conhece, </a:t>
            </a:r>
            <a:r>
              <a:rPr kumimoji="0" lang="pt-BR" altLang="pt-BR" sz="2800" b="1" i="0" u="none" strike="noStrike" kern="1200" cap="none" spc="0" normalizeH="0" baseline="0" noProof="0" dirty="0">
                <a:ln>
                  <a:noFill/>
                </a:ln>
                <a:effectLst/>
                <a:uLnTx/>
                <a:uFillTx/>
                <a:cs typeface="Arial" panose="020B0604020202020204" pitchFamily="34" charset="0"/>
              </a:rPr>
              <a:t>CONFIA</a:t>
            </a:r>
          </a:p>
        </p:txBody>
      </p:sp>
      <p:sp>
        <p:nvSpPr>
          <p:cNvPr id="3" name="CaixaDeTexto 2">
            <a:extLst>
              <a:ext uri="{FF2B5EF4-FFF2-40B4-BE49-F238E27FC236}">
                <a16:creationId xmlns:a16="http://schemas.microsoft.com/office/drawing/2014/main" id="{3041B936-CF80-4052-B4BE-3C57C9CE89FD}"/>
              </a:ext>
            </a:extLst>
          </p:cNvPr>
          <p:cNvSpPr txBox="1"/>
          <p:nvPr/>
        </p:nvSpPr>
        <p:spPr bwMode="auto">
          <a:xfrm>
            <a:off x="0" y="571500"/>
            <a:ext cx="12192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0" cap="none" spc="0" normalizeH="0" baseline="0" noProof="0" dirty="0">
                <a:ln>
                  <a:noFill/>
                </a:ln>
                <a:solidFill>
                  <a:srgbClr val="000000"/>
                </a:solidFill>
                <a:effectLst/>
                <a:uLnTx/>
                <a:uFillTx/>
                <a:cs typeface="Arial" panose="020B0604020202020204" pitchFamily="34" charset="0"/>
              </a:rPr>
              <a:t>Em Quase 20 Anos: &gt; 300 Projetos; 100 Clientes; 14 Países</a:t>
            </a:r>
          </a:p>
        </p:txBody>
      </p:sp>
      <p:grpSp>
        <p:nvGrpSpPr>
          <p:cNvPr id="58" name="Agrupar 57">
            <a:extLst>
              <a:ext uri="{FF2B5EF4-FFF2-40B4-BE49-F238E27FC236}">
                <a16:creationId xmlns:a16="http://schemas.microsoft.com/office/drawing/2014/main" id="{D5CAC0D7-D6F7-4FB6-A8D9-26912D13F7B3}"/>
              </a:ext>
            </a:extLst>
          </p:cNvPr>
          <p:cNvGrpSpPr/>
          <p:nvPr/>
        </p:nvGrpSpPr>
        <p:grpSpPr>
          <a:xfrm>
            <a:off x="79048" y="1104900"/>
            <a:ext cx="11994342" cy="5638800"/>
            <a:chOff x="79048" y="1104900"/>
            <a:chExt cx="11994342" cy="5638800"/>
          </a:xfrm>
        </p:grpSpPr>
        <p:pic>
          <p:nvPicPr>
            <p:cNvPr id="5" name="Picture 87">
              <a:extLst>
                <a:ext uri="{FF2B5EF4-FFF2-40B4-BE49-F238E27FC236}">
                  <a16:creationId xmlns:a16="http://schemas.microsoft.com/office/drawing/2014/main" id="{54EFF64B-90D8-4E30-9294-C86D140DC91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9183" y="4445520"/>
              <a:ext cx="1568465" cy="60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9">
              <a:extLst>
                <a:ext uri="{FF2B5EF4-FFF2-40B4-BE49-F238E27FC236}">
                  <a16:creationId xmlns:a16="http://schemas.microsoft.com/office/drawing/2014/main" id="{C74C1CE9-0D22-4EC6-B135-BBF1F4F9314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26155" y="2938923"/>
              <a:ext cx="2547235" cy="243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2">
              <a:extLst>
                <a:ext uri="{FF2B5EF4-FFF2-40B4-BE49-F238E27FC236}">
                  <a16:creationId xmlns:a16="http://schemas.microsoft.com/office/drawing/2014/main" id="{CE11AA22-1235-4786-9E70-3BAA11F2728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71452" y="6172371"/>
              <a:ext cx="1108551" cy="571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7" descr="logo Diaco SA">
              <a:extLst>
                <a:ext uri="{FF2B5EF4-FFF2-40B4-BE49-F238E27FC236}">
                  <a16:creationId xmlns:a16="http://schemas.microsoft.com/office/drawing/2014/main" id="{97FA54B5-6CBE-4AAC-BC42-ECF0C1C6B30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306304" y="4577374"/>
              <a:ext cx="1654428" cy="41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5">
              <a:extLst>
                <a:ext uri="{FF2B5EF4-FFF2-40B4-BE49-F238E27FC236}">
                  <a16:creationId xmlns:a16="http://schemas.microsoft.com/office/drawing/2014/main" id="{2427D5CD-3794-47E9-954D-65CCC7EA8324}"/>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086357" y="2885641"/>
              <a:ext cx="1609953" cy="26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6" descr="Acumuladores Moura">
              <a:hlinkClick r:id="rId7"/>
              <a:extLst>
                <a:ext uri="{FF2B5EF4-FFF2-40B4-BE49-F238E27FC236}">
                  <a16:creationId xmlns:a16="http://schemas.microsoft.com/office/drawing/2014/main" id="{1489CE59-AA76-45BD-B9BD-2596318E7DDF}"/>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063552" y="2780928"/>
              <a:ext cx="907944" cy="38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22" descr="home_logo">
              <a:extLst>
                <a:ext uri="{FF2B5EF4-FFF2-40B4-BE49-F238E27FC236}">
                  <a16:creationId xmlns:a16="http://schemas.microsoft.com/office/drawing/2014/main" id="{CA52023E-34B0-4344-9A47-4E29AA906F63}"/>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l="7343" t="11304" r="2802" b="12230"/>
            <a:stretch>
              <a:fillRect/>
            </a:stretch>
          </p:blipFill>
          <p:spPr bwMode="auto">
            <a:xfrm>
              <a:off x="3579725" y="5331655"/>
              <a:ext cx="1696131" cy="46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Blount Logo">
              <a:extLst>
                <a:ext uri="{FF2B5EF4-FFF2-40B4-BE49-F238E27FC236}">
                  <a16:creationId xmlns:a16="http://schemas.microsoft.com/office/drawing/2014/main" id="{CEAAF901-CBAE-4E91-B3A7-419756938E3A}"/>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047702" y="6288604"/>
              <a:ext cx="1238260" cy="30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7">
              <a:extLst>
                <a:ext uri="{FF2B5EF4-FFF2-40B4-BE49-F238E27FC236}">
                  <a16:creationId xmlns:a16="http://schemas.microsoft.com/office/drawing/2014/main" id="{E948D06E-5D36-4494-BE5A-E56212C4E9D1}"/>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5759841" y="4441141"/>
              <a:ext cx="1014949" cy="64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0">
              <a:extLst>
                <a:ext uri="{FF2B5EF4-FFF2-40B4-BE49-F238E27FC236}">
                  <a16:creationId xmlns:a16="http://schemas.microsoft.com/office/drawing/2014/main" id="{25581943-A0F8-4BEE-96A9-25D4C50CA68F}"/>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10230685" y="5321430"/>
              <a:ext cx="1714368" cy="50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2" descr="Pirelli2">
              <a:extLst>
                <a:ext uri="{FF2B5EF4-FFF2-40B4-BE49-F238E27FC236}">
                  <a16:creationId xmlns:a16="http://schemas.microsoft.com/office/drawing/2014/main" id="{33CE9E1D-F00C-49A5-B942-14ACE34B00BD}"/>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111134" y="1205146"/>
              <a:ext cx="1712007" cy="33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3" descr="White Martins">
              <a:extLst>
                <a:ext uri="{FF2B5EF4-FFF2-40B4-BE49-F238E27FC236}">
                  <a16:creationId xmlns:a16="http://schemas.microsoft.com/office/drawing/2014/main" id="{99144F5B-71A3-4650-97B4-F8E1E66CA431}"/>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19337" y="2067213"/>
              <a:ext cx="2144806" cy="32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7">
              <a:extLst>
                <a:ext uri="{FF2B5EF4-FFF2-40B4-BE49-F238E27FC236}">
                  <a16:creationId xmlns:a16="http://schemas.microsoft.com/office/drawing/2014/main" id="{5DD15237-9BA8-484F-945F-DD508C709F4C}"/>
                </a:ext>
              </a:extLst>
            </p:cNvPr>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223064" y="5297570"/>
              <a:ext cx="1418508" cy="53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m 77">
              <a:extLst>
                <a:ext uri="{FF2B5EF4-FFF2-40B4-BE49-F238E27FC236}">
                  <a16:creationId xmlns:a16="http://schemas.microsoft.com/office/drawing/2014/main" id="{97E6A344-F70F-47F6-B8D1-A226ADFB936A}"/>
                </a:ext>
              </a:extLst>
            </p:cNvPr>
            <p:cNvPicPr>
              <a:picLocks noChangeAspect="1"/>
            </p:cNvPicPr>
            <p:nvPr/>
          </p:nvPicPr>
          <p:blipFill>
            <a:blip r:embed="rId16">
              <a:extLst>
                <a:ext uri="{28A0092B-C50C-407E-A947-70E740481C1C}">
                  <a14:useLocalDpi xmlns:a14="http://schemas.microsoft.com/office/drawing/2010/main"/>
                </a:ext>
              </a:extLst>
            </a:blip>
            <a:srcRect/>
            <a:stretch>
              <a:fillRect/>
            </a:stretch>
          </p:blipFill>
          <p:spPr bwMode="auto">
            <a:xfrm>
              <a:off x="1831486" y="5341882"/>
              <a:ext cx="1422561" cy="44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93">
              <a:extLst>
                <a:ext uri="{FF2B5EF4-FFF2-40B4-BE49-F238E27FC236}">
                  <a16:creationId xmlns:a16="http://schemas.microsoft.com/office/drawing/2014/main" id="{97D8CF88-5E63-44DB-AC0D-82559A54043B}"/>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10507722" y="6185095"/>
              <a:ext cx="1436968" cy="499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6">
              <a:extLst>
                <a:ext uri="{FF2B5EF4-FFF2-40B4-BE49-F238E27FC236}">
                  <a16:creationId xmlns:a16="http://schemas.microsoft.com/office/drawing/2014/main" id="{78EB961D-A9DD-4E4D-962B-BEEA05DFD617}"/>
                </a:ext>
              </a:extLst>
            </p:cNvPr>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6658785" y="3769363"/>
              <a:ext cx="1513750" cy="242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Imagem 3">
              <a:extLst>
                <a:ext uri="{FF2B5EF4-FFF2-40B4-BE49-F238E27FC236}">
                  <a16:creationId xmlns:a16="http://schemas.microsoft.com/office/drawing/2014/main" id="{61E8AAF6-0BEA-4A35-867C-26CD2E7CECB3}"/>
                </a:ext>
              </a:extLst>
            </p:cNvPr>
            <p:cNvPicPr>
              <a:picLocks noChangeAspect="1"/>
            </p:cNvPicPr>
            <p:nvPr/>
          </p:nvPicPr>
          <p:blipFill>
            <a:blip r:embed="rId19">
              <a:extLst>
                <a:ext uri="{28A0092B-C50C-407E-A947-70E740481C1C}">
                  <a14:useLocalDpi xmlns:a14="http://schemas.microsoft.com/office/drawing/2010/main"/>
                </a:ext>
              </a:extLst>
            </a:blip>
            <a:srcRect/>
            <a:stretch>
              <a:fillRect/>
            </a:stretch>
          </p:blipFill>
          <p:spPr bwMode="auto">
            <a:xfrm>
              <a:off x="3959642" y="4476012"/>
              <a:ext cx="1640106" cy="553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39">
              <a:extLst>
                <a:ext uri="{FF2B5EF4-FFF2-40B4-BE49-F238E27FC236}">
                  <a16:creationId xmlns:a16="http://schemas.microsoft.com/office/drawing/2014/main" id="{C58CA55B-51BF-4E71-8009-605D18829B05}"/>
                </a:ext>
              </a:extLst>
            </p:cNvPr>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1253882" y="6155235"/>
              <a:ext cx="1233958" cy="5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91">
              <a:extLst>
                <a:ext uri="{FF2B5EF4-FFF2-40B4-BE49-F238E27FC236}">
                  <a16:creationId xmlns:a16="http://schemas.microsoft.com/office/drawing/2014/main" id="{3A965E26-3F6E-4C98-8A97-4DDFDD0D4B7B}"/>
                </a:ext>
              </a:extLst>
            </p:cNvPr>
            <p:cNvPicPr>
              <a:picLocks noChangeAspect="1"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1887451" y="4547953"/>
              <a:ext cx="1829282" cy="33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Imagem 76">
              <a:extLst>
                <a:ext uri="{FF2B5EF4-FFF2-40B4-BE49-F238E27FC236}">
                  <a16:creationId xmlns:a16="http://schemas.microsoft.com/office/drawing/2014/main" id="{EDA2906A-0183-4CBF-B09E-4E0173B37E64}"/>
                </a:ext>
              </a:extLst>
            </p:cNvPr>
            <p:cNvPicPr>
              <a:picLocks noChangeAspect="1"/>
            </p:cNvPicPr>
            <p:nvPr/>
          </p:nvPicPr>
          <p:blipFill>
            <a:blip r:embed="rId22">
              <a:extLst>
                <a:ext uri="{28A0092B-C50C-407E-A947-70E740481C1C}">
                  <a14:useLocalDpi xmlns:a14="http://schemas.microsoft.com/office/drawing/2010/main"/>
                </a:ext>
              </a:extLst>
            </a:blip>
            <a:srcRect/>
            <a:stretch>
              <a:fillRect/>
            </a:stretch>
          </p:blipFill>
          <p:spPr bwMode="auto">
            <a:xfrm>
              <a:off x="8970651" y="4514566"/>
              <a:ext cx="1093992" cy="535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81">
              <a:extLst>
                <a:ext uri="{FF2B5EF4-FFF2-40B4-BE49-F238E27FC236}">
                  <a16:creationId xmlns:a16="http://schemas.microsoft.com/office/drawing/2014/main" id="{59928655-08DF-4B9C-BAEC-9C92A25EC237}"/>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5287870" y="3732049"/>
              <a:ext cx="1116569" cy="30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3">
              <a:extLst>
                <a:ext uri="{FF2B5EF4-FFF2-40B4-BE49-F238E27FC236}">
                  <a16:creationId xmlns:a16="http://schemas.microsoft.com/office/drawing/2014/main" id="{DB6349BE-4916-4294-8CCE-B7D65F148F6D}"/>
                </a:ext>
              </a:extLst>
            </p:cNvPr>
            <p:cNvPicPr>
              <a:picLocks noChangeAspect="1" noChangeArrowheads="1"/>
            </p:cNvPicPr>
            <p:nvPr/>
          </p:nvPicPr>
          <p:blipFill>
            <a:blip r:embed="rId24">
              <a:extLst>
                <a:ext uri="{28A0092B-C50C-407E-A947-70E740481C1C}">
                  <a14:useLocalDpi xmlns:a14="http://schemas.microsoft.com/office/drawing/2010/main"/>
                </a:ext>
              </a:extLst>
            </a:blip>
            <a:srcRect/>
            <a:stretch>
              <a:fillRect/>
            </a:stretch>
          </p:blipFill>
          <p:spPr bwMode="auto">
            <a:xfrm>
              <a:off x="11040997" y="3536951"/>
              <a:ext cx="911897" cy="67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8">
              <a:extLst>
                <a:ext uri="{FF2B5EF4-FFF2-40B4-BE49-F238E27FC236}">
                  <a16:creationId xmlns:a16="http://schemas.microsoft.com/office/drawing/2014/main" id="{661BEEA2-C883-4C8E-98D3-D37120857788}"/>
                </a:ext>
              </a:extLst>
            </p:cNvPr>
            <p:cNvPicPr>
              <a:picLocks noChangeAspect="1" noChangeArrowheads="1"/>
            </p:cNvPicPr>
            <p:nvPr/>
          </p:nvPicPr>
          <p:blipFill>
            <a:blip r:embed="rId25">
              <a:extLst>
                <a:ext uri="{28A0092B-C50C-407E-A947-70E740481C1C}">
                  <a14:useLocalDpi xmlns:a14="http://schemas.microsoft.com/office/drawing/2010/main"/>
                </a:ext>
              </a:extLst>
            </a:blip>
            <a:srcRect/>
            <a:stretch>
              <a:fillRect/>
            </a:stretch>
          </p:blipFill>
          <p:spPr bwMode="auto">
            <a:xfrm>
              <a:off x="8320045" y="3664866"/>
              <a:ext cx="1112515" cy="50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6">
              <a:extLst>
                <a:ext uri="{FF2B5EF4-FFF2-40B4-BE49-F238E27FC236}">
                  <a16:creationId xmlns:a16="http://schemas.microsoft.com/office/drawing/2014/main" id="{210D8209-6F54-4CDB-91C4-D08F2681EB4F}"/>
                </a:ext>
              </a:extLst>
            </p:cNvPr>
            <p:cNvPicPr>
              <a:picLocks noChangeAspect="1" noChangeArrowheads="1"/>
            </p:cNvPicPr>
            <p:nvPr/>
          </p:nvPicPr>
          <p:blipFill>
            <a:blip r:embed="rId26" cstate="email">
              <a:extLst>
                <a:ext uri="{28A0092B-C50C-407E-A947-70E740481C1C}">
                  <a14:useLocalDpi xmlns:a14="http://schemas.microsoft.com/office/drawing/2010/main"/>
                </a:ext>
              </a:extLst>
            </a:blip>
            <a:srcRect l="5240" t="-8" r="15170" b="9641"/>
            <a:stretch>
              <a:fillRect/>
            </a:stretch>
          </p:blipFill>
          <p:spPr bwMode="auto">
            <a:xfrm>
              <a:off x="9738775" y="3614182"/>
              <a:ext cx="958506" cy="55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9">
              <a:extLst>
                <a:ext uri="{FF2B5EF4-FFF2-40B4-BE49-F238E27FC236}">
                  <a16:creationId xmlns:a16="http://schemas.microsoft.com/office/drawing/2014/main" id="{26EBC1B8-8CA7-4DF5-94C7-0FCE8DA91A54}"/>
                </a:ext>
              </a:extLst>
            </p:cNvPr>
            <p:cNvPicPr>
              <a:picLocks noChangeAspect="1"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9654318" y="1104900"/>
              <a:ext cx="746484" cy="56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74" descr="Kenner">
              <a:extLst>
                <a:ext uri="{FF2B5EF4-FFF2-40B4-BE49-F238E27FC236}">
                  <a16:creationId xmlns:a16="http://schemas.microsoft.com/office/drawing/2014/main" id="{900B6A99-4007-4D19-9C2C-8265A4ED84A3}"/>
                </a:ext>
              </a:extLst>
            </p:cNvPr>
            <p:cNvPicPr>
              <a:picLocks noChangeAspect="1" noChangeArrowheads="1"/>
            </p:cNvPicPr>
            <p:nvPr/>
          </p:nvPicPr>
          <p:blipFill>
            <a:blip r:embed="rId28" cstate="email">
              <a:extLst>
                <a:ext uri="{28A0092B-C50C-407E-A947-70E740481C1C}">
                  <a14:useLocalDpi xmlns:a14="http://schemas.microsoft.com/office/drawing/2010/main"/>
                </a:ext>
              </a:extLst>
            </a:blip>
            <a:srcRect/>
            <a:stretch>
              <a:fillRect/>
            </a:stretch>
          </p:blipFill>
          <p:spPr bwMode="auto">
            <a:xfrm>
              <a:off x="135378" y="3729628"/>
              <a:ext cx="1665733" cy="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Imagem 76">
              <a:extLst>
                <a:ext uri="{FF2B5EF4-FFF2-40B4-BE49-F238E27FC236}">
                  <a16:creationId xmlns:a16="http://schemas.microsoft.com/office/drawing/2014/main" id="{1F534CDE-B8EF-4820-B1A4-C5C85FFDAE65}"/>
                </a:ext>
              </a:extLst>
            </p:cNvPr>
            <p:cNvPicPr>
              <a:picLocks noChangeAspect="1"/>
            </p:cNvPicPr>
            <p:nvPr/>
          </p:nvPicPr>
          <p:blipFill>
            <a:blip r:embed="rId29">
              <a:extLst>
                <a:ext uri="{28A0092B-C50C-407E-A947-70E740481C1C}">
                  <a14:useLocalDpi xmlns:a14="http://schemas.microsoft.com/office/drawing/2010/main"/>
                </a:ext>
              </a:extLst>
            </a:blip>
            <a:srcRect/>
            <a:stretch>
              <a:fillRect/>
            </a:stretch>
          </p:blipFill>
          <p:spPr bwMode="auto">
            <a:xfrm>
              <a:off x="1919536" y="3590323"/>
              <a:ext cx="1112515"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33" descr="The_Brink_s_Company_logo_47ae254dcac87">
              <a:extLst>
                <a:ext uri="{FF2B5EF4-FFF2-40B4-BE49-F238E27FC236}">
                  <a16:creationId xmlns:a16="http://schemas.microsoft.com/office/drawing/2014/main" id="{ADEE033E-3F1C-41B9-9690-F8D5035AE114}"/>
                </a:ext>
              </a:extLst>
            </p:cNvPr>
            <p:cNvPicPr>
              <a:picLocks noChangeAspect="1" noChangeArrowheads="1"/>
            </p:cNvPicPr>
            <p:nvPr/>
          </p:nvPicPr>
          <p:blipFill>
            <a:blip r:embed="rId30" cstate="email">
              <a:extLst>
                <a:ext uri="{28A0092B-C50C-407E-A947-70E740481C1C}">
                  <a14:useLocalDpi xmlns:a14="http://schemas.microsoft.com/office/drawing/2010/main"/>
                </a:ext>
              </a:extLst>
            </a:blip>
            <a:srcRect/>
            <a:stretch>
              <a:fillRect/>
            </a:stretch>
          </p:blipFill>
          <p:spPr bwMode="auto">
            <a:xfrm>
              <a:off x="2375465" y="2067519"/>
              <a:ext cx="1419668" cy="26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Imagem 78">
              <a:extLst>
                <a:ext uri="{FF2B5EF4-FFF2-40B4-BE49-F238E27FC236}">
                  <a16:creationId xmlns:a16="http://schemas.microsoft.com/office/drawing/2014/main" id="{6F76479E-70A3-440F-A32C-7A752659ADB7}"/>
                </a:ext>
              </a:extLst>
            </p:cNvPr>
            <p:cNvPicPr>
              <a:picLocks noChangeAspect="1"/>
            </p:cNvPicPr>
            <p:nvPr/>
          </p:nvPicPr>
          <p:blipFill>
            <a:blip r:embed="rId31" cstate="email">
              <a:extLst>
                <a:ext uri="{28A0092B-C50C-407E-A947-70E740481C1C}">
                  <a14:useLocalDpi xmlns:a14="http://schemas.microsoft.com/office/drawing/2010/main"/>
                </a:ext>
              </a:extLst>
            </a:blip>
            <a:srcRect/>
            <a:stretch>
              <a:fillRect/>
            </a:stretch>
          </p:blipFill>
          <p:spPr bwMode="auto">
            <a:xfrm>
              <a:off x="79048" y="2799469"/>
              <a:ext cx="1859992" cy="366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
              <a:extLst>
                <a:ext uri="{FF2B5EF4-FFF2-40B4-BE49-F238E27FC236}">
                  <a16:creationId xmlns:a16="http://schemas.microsoft.com/office/drawing/2014/main" id="{1A515D12-7F11-4C2D-8960-688553498177}"/>
                </a:ext>
              </a:extLst>
            </p:cNvPr>
            <p:cNvPicPr>
              <a:picLocks noChangeAspect="1" noChangeArrowheads="1"/>
            </p:cNvPicPr>
            <p:nvPr/>
          </p:nvPicPr>
          <p:blipFill>
            <a:blip r:embed="rId32">
              <a:extLst>
                <a:ext uri="{28A0092B-C50C-407E-A947-70E740481C1C}">
                  <a14:useLocalDpi xmlns:a14="http://schemas.microsoft.com/office/drawing/2010/main"/>
                </a:ext>
              </a:extLst>
            </a:blip>
            <a:srcRect/>
            <a:stretch>
              <a:fillRect/>
            </a:stretch>
          </p:blipFill>
          <p:spPr bwMode="auto">
            <a:xfrm>
              <a:off x="6698059" y="1255396"/>
              <a:ext cx="1718602" cy="350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90">
              <a:extLst>
                <a:ext uri="{FF2B5EF4-FFF2-40B4-BE49-F238E27FC236}">
                  <a16:creationId xmlns:a16="http://schemas.microsoft.com/office/drawing/2014/main" id="{964E5B7B-8163-4B04-A1E4-5615661E500D}"/>
                </a:ext>
              </a:extLst>
            </p:cNvPr>
            <p:cNvPicPr>
              <a:picLocks noChangeAspect="1" noChangeArrowheads="1"/>
            </p:cNvPicPr>
            <p:nvPr/>
          </p:nvPicPr>
          <p:blipFill>
            <a:blip r:embed="rId33">
              <a:extLst>
                <a:ext uri="{28A0092B-C50C-407E-A947-70E740481C1C}">
                  <a14:useLocalDpi xmlns:a14="http://schemas.microsoft.com/office/drawing/2010/main"/>
                </a:ext>
              </a:extLst>
            </a:blip>
            <a:srcRect/>
            <a:stretch>
              <a:fillRect/>
            </a:stretch>
          </p:blipFill>
          <p:spPr bwMode="auto">
            <a:xfrm>
              <a:off x="7012938" y="4540537"/>
              <a:ext cx="1612499" cy="435849"/>
            </a:xfrm>
            <a:prstGeom prst="rect">
              <a:avLst/>
            </a:prstGeom>
            <a:noFill/>
            <a:ln>
              <a:noFill/>
            </a:ln>
            <a:effectLst/>
            <a:extLst>
              <a:ext uri="{909E8E84-426E-40DD-AFC4-6F175D3DCCD1}">
                <a14:hiddenFill xmlns:a14="http://schemas.microsoft.com/office/drawing/2010/main">
                  <a:gradFill rotWithShape="0">
                    <a:gsLst>
                      <a:gs pos="0">
                        <a:srgbClr val="FF0000"/>
                      </a:gs>
                      <a:gs pos="50000">
                        <a:srgbClr val="B2B2B2"/>
                      </a:gs>
                      <a:gs pos="100000">
                        <a:srgbClr val="FF0000"/>
                      </a:gs>
                    </a:gsLst>
                    <a:lin ang="27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pic>
        <p:pic>
          <p:nvPicPr>
            <p:cNvPr id="36" name="Picture 88">
              <a:extLst>
                <a:ext uri="{FF2B5EF4-FFF2-40B4-BE49-F238E27FC236}">
                  <a16:creationId xmlns:a16="http://schemas.microsoft.com/office/drawing/2014/main" id="{217244D7-38A4-46B5-BC43-F26BF493D968}"/>
                </a:ext>
              </a:extLst>
            </p:cNvPr>
            <p:cNvPicPr>
              <a:picLocks noChangeAspect="1" noChangeArrowheads="1"/>
            </p:cNvPicPr>
            <p:nvPr/>
          </p:nvPicPr>
          <p:blipFill>
            <a:blip r:embed="rId34">
              <a:extLst>
                <a:ext uri="{28A0092B-C50C-407E-A947-70E740481C1C}">
                  <a14:useLocalDpi xmlns:a14="http://schemas.microsoft.com/office/drawing/2010/main"/>
                </a:ext>
              </a:extLst>
            </a:blip>
            <a:srcRect/>
            <a:stretch>
              <a:fillRect/>
            </a:stretch>
          </p:blipFill>
          <p:spPr bwMode="auto">
            <a:xfrm>
              <a:off x="3767862" y="6185095"/>
              <a:ext cx="551047" cy="50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27">
              <a:extLst>
                <a:ext uri="{FF2B5EF4-FFF2-40B4-BE49-F238E27FC236}">
                  <a16:creationId xmlns:a16="http://schemas.microsoft.com/office/drawing/2014/main" id="{EC488DD6-9D21-483B-9613-D985E21BB63B}"/>
                </a:ext>
              </a:extLst>
            </p:cNvPr>
            <p:cNvPicPr>
              <a:picLocks noChangeAspect="1" noChangeArrowheads="1"/>
            </p:cNvPicPr>
            <p:nvPr/>
          </p:nvPicPr>
          <p:blipFill>
            <a:blip r:embed="rId35" cstate="email">
              <a:extLst>
                <a:ext uri="{28A0092B-C50C-407E-A947-70E740481C1C}">
                  <a14:useLocalDpi xmlns:a14="http://schemas.microsoft.com/office/drawing/2010/main"/>
                </a:ext>
              </a:extLst>
            </a:blip>
            <a:srcRect/>
            <a:stretch>
              <a:fillRect/>
            </a:stretch>
          </p:blipFill>
          <p:spPr bwMode="auto">
            <a:xfrm>
              <a:off x="3183596" y="3738866"/>
              <a:ext cx="1959816" cy="33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Imagem 97">
              <a:extLst>
                <a:ext uri="{FF2B5EF4-FFF2-40B4-BE49-F238E27FC236}">
                  <a16:creationId xmlns:a16="http://schemas.microsoft.com/office/drawing/2014/main" id="{D7463E92-5DC5-4544-9350-2A7E7CC7D9F7}"/>
                </a:ext>
              </a:extLst>
            </p:cNvPr>
            <p:cNvPicPr>
              <a:picLocks noChangeAspect="1" noChangeArrowheads="1"/>
            </p:cNvPicPr>
            <p:nvPr/>
          </p:nvPicPr>
          <p:blipFill>
            <a:blip r:embed="rId36" cstate="email">
              <a:extLst>
                <a:ext uri="{28A0092B-C50C-407E-A947-70E740481C1C}">
                  <a14:useLocalDpi xmlns:a14="http://schemas.microsoft.com/office/drawing/2010/main"/>
                </a:ext>
              </a:extLst>
            </a:blip>
            <a:srcRect l="-981"/>
            <a:stretch>
              <a:fillRect/>
            </a:stretch>
          </p:blipFill>
          <p:spPr bwMode="auto">
            <a:xfrm>
              <a:off x="9048877" y="6204079"/>
              <a:ext cx="1343721" cy="47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 descr="Resultado de imagem para mantiqueira alimentos">
              <a:extLst>
                <a:ext uri="{FF2B5EF4-FFF2-40B4-BE49-F238E27FC236}">
                  <a16:creationId xmlns:a16="http://schemas.microsoft.com/office/drawing/2014/main" id="{81AA4307-0A72-440B-A798-F681A5787FC0}"/>
                </a:ext>
              </a:extLst>
            </p:cNvPr>
            <p:cNvPicPr>
              <a:picLocks noChangeAspect="1" noChangeArrowheads="1"/>
            </p:cNvPicPr>
            <p:nvPr/>
          </p:nvPicPr>
          <p:blipFill>
            <a:blip r:embed="rId37" cstate="email">
              <a:extLst>
                <a:ext uri="{28A0092B-C50C-407E-A947-70E740481C1C}">
                  <a14:useLocalDpi xmlns:a14="http://schemas.microsoft.com/office/drawing/2010/main"/>
                </a:ext>
              </a:extLst>
            </a:blip>
            <a:srcRect/>
            <a:stretch>
              <a:fillRect/>
            </a:stretch>
          </p:blipFill>
          <p:spPr bwMode="auto">
            <a:xfrm>
              <a:off x="7364806" y="6083861"/>
              <a:ext cx="647922" cy="60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Imagem 52">
              <a:extLst>
                <a:ext uri="{FF2B5EF4-FFF2-40B4-BE49-F238E27FC236}">
                  <a16:creationId xmlns:a16="http://schemas.microsoft.com/office/drawing/2014/main" id="{7E8C8BCF-792C-4EA3-B6C8-90CE1E69A9A5}"/>
                </a:ext>
              </a:extLst>
            </p:cNvPr>
            <p:cNvPicPr>
              <a:picLocks noChangeAspect="1" noChangeArrowheads="1"/>
            </p:cNvPicPr>
            <p:nvPr/>
          </p:nvPicPr>
          <p:blipFill>
            <a:blip r:embed="rId38">
              <a:extLst>
                <a:ext uri="{28A0092B-C50C-407E-A947-70E740481C1C}">
                  <a14:useLocalDpi xmlns:a14="http://schemas.microsoft.com/office/drawing/2010/main"/>
                </a:ext>
              </a:extLst>
            </a:blip>
            <a:srcRect/>
            <a:stretch>
              <a:fillRect/>
            </a:stretch>
          </p:blipFill>
          <p:spPr bwMode="auto">
            <a:xfrm>
              <a:off x="7950584" y="2819893"/>
              <a:ext cx="1513750" cy="489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2">
              <a:extLst>
                <a:ext uri="{FF2B5EF4-FFF2-40B4-BE49-F238E27FC236}">
                  <a16:creationId xmlns:a16="http://schemas.microsoft.com/office/drawing/2014/main" id="{5025E7A2-50B1-4E99-8F22-E2BDABD30D82}"/>
                </a:ext>
              </a:extLst>
            </p:cNvPr>
            <p:cNvPicPr>
              <a:picLocks noChangeAspect="1" noChangeArrowheads="1"/>
            </p:cNvPicPr>
            <p:nvPr/>
          </p:nvPicPr>
          <p:blipFill>
            <a:blip r:embed="rId39" cstate="email">
              <a:extLst>
                <a:ext uri="{28A0092B-C50C-407E-A947-70E740481C1C}">
                  <a14:useLocalDpi xmlns:a14="http://schemas.microsoft.com/office/drawing/2010/main"/>
                </a:ext>
              </a:extLst>
            </a:blip>
            <a:srcRect/>
            <a:stretch>
              <a:fillRect/>
            </a:stretch>
          </p:blipFill>
          <p:spPr bwMode="auto">
            <a:xfrm>
              <a:off x="268035" y="6155235"/>
              <a:ext cx="786332" cy="53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Imagen 4">
              <a:extLst>
                <a:ext uri="{FF2B5EF4-FFF2-40B4-BE49-F238E27FC236}">
                  <a16:creationId xmlns:a16="http://schemas.microsoft.com/office/drawing/2014/main" id="{3356665D-7572-483E-B3EF-AF9D10BCA765}"/>
                </a:ext>
              </a:extLst>
            </p:cNvPr>
            <p:cNvPicPr>
              <a:picLocks noChangeAspect="1" noChangeArrowheads="1"/>
            </p:cNvPicPr>
            <p:nvPr/>
          </p:nvPicPr>
          <p:blipFill>
            <a:blip r:embed="rId40">
              <a:extLst>
                <a:ext uri="{28A0092B-C50C-407E-A947-70E740481C1C}">
                  <a14:useLocalDpi xmlns:a14="http://schemas.microsoft.com/office/drawing/2010/main"/>
                </a:ext>
              </a:extLst>
            </a:blip>
            <a:srcRect/>
            <a:stretch>
              <a:fillRect/>
            </a:stretch>
          </p:blipFill>
          <p:spPr bwMode="auto">
            <a:xfrm>
              <a:off x="7849434" y="5358925"/>
              <a:ext cx="1797451" cy="54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Imagem 11">
              <a:extLst>
                <a:ext uri="{FF2B5EF4-FFF2-40B4-BE49-F238E27FC236}">
                  <a16:creationId xmlns:a16="http://schemas.microsoft.com/office/drawing/2014/main" id="{B0FD9610-134B-4478-96C6-C46A3A5B5A65}"/>
                </a:ext>
              </a:extLst>
            </p:cNvPr>
            <p:cNvPicPr>
              <a:picLocks noChangeAspect="1" noChangeArrowheads="1"/>
            </p:cNvPicPr>
            <p:nvPr/>
          </p:nvPicPr>
          <p:blipFill>
            <a:blip r:embed="rId41" cstate="email">
              <a:extLst>
                <a:ext uri="{28A0092B-C50C-407E-A947-70E740481C1C}">
                  <a14:useLocalDpi xmlns:a14="http://schemas.microsoft.com/office/drawing/2010/main"/>
                </a:ext>
              </a:extLst>
            </a:blip>
            <a:srcRect/>
            <a:stretch>
              <a:fillRect/>
            </a:stretch>
          </p:blipFill>
          <p:spPr bwMode="auto">
            <a:xfrm>
              <a:off x="8457571" y="1186459"/>
              <a:ext cx="1103016" cy="437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Imagem 4">
              <a:extLst>
                <a:ext uri="{FF2B5EF4-FFF2-40B4-BE49-F238E27FC236}">
                  <a16:creationId xmlns:a16="http://schemas.microsoft.com/office/drawing/2014/main" id="{2370C34A-9D0D-4226-A4B4-3ECE5A735C4B}"/>
                </a:ext>
              </a:extLst>
            </p:cNvPr>
            <p:cNvPicPr>
              <a:picLocks noChangeAspect="1" noChangeArrowheads="1"/>
            </p:cNvPicPr>
            <p:nvPr/>
          </p:nvPicPr>
          <p:blipFill>
            <a:blip r:embed="rId42" cstate="email">
              <a:extLst>
                <a:ext uri="{28A0092B-C50C-407E-A947-70E740481C1C}">
                  <a14:useLocalDpi xmlns:a14="http://schemas.microsoft.com/office/drawing/2010/main"/>
                </a:ext>
              </a:extLst>
            </a:blip>
            <a:srcRect l="3362" t="12445" r="9673" b="13885"/>
            <a:stretch>
              <a:fillRect/>
            </a:stretch>
          </p:blipFill>
          <p:spPr bwMode="auto">
            <a:xfrm>
              <a:off x="5427837" y="5358925"/>
              <a:ext cx="2164240" cy="45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55" descr="Resultado de imagem para brasmetal">
              <a:extLst>
                <a:ext uri="{FF2B5EF4-FFF2-40B4-BE49-F238E27FC236}">
                  <a16:creationId xmlns:a16="http://schemas.microsoft.com/office/drawing/2014/main" id="{28F387B7-6956-4DFE-9314-C90F03871880}"/>
                </a:ext>
              </a:extLst>
            </p:cNvPr>
            <p:cNvPicPr>
              <a:picLocks noChangeAspect="1" noChangeArrowheads="1"/>
            </p:cNvPicPr>
            <p:nvPr/>
          </p:nvPicPr>
          <p:blipFill>
            <a:blip r:embed="rId43">
              <a:extLst>
                <a:ext uri="{28A0092B-C50C-407E-A947-70E740481C1C}">
                  <a14:useLocalDpi xmlns:a14="http://schemas.microsoft.com/office/drawing/2010/main"/>
                </a:ext>
              </a:extLst>
            </a:blip>
            <a:srcRect/>
            <a:stretch>
              <a:fillRect/>
            </a:stretch>
          </p:blipFill>
          <p:spPr bwMode="auto">
            <a:xfrm>
              <a:off x="3077269" y="2825006"/>
              <a:ext cx="1874806" cy="399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57" descr="Resultado de imagem para deca">
              <a:extLst>
                <a:ext uri="{FF2B5EF4-FFF2-40B4-BE49-F238E27FC236}">
                  <a16:creationId xmlns:a16="http://schemas.microsoft.com/office/drawing/2014/main" id="{C6BEACB4-049D-4437-B5E1-441AA580923A}"/>
                </a:ext>
              </a:extLst>
            </p:cNvPr>
            <p:cNvPicPr>
              <a:picLocks noChangeAspect="1" noChangeArrowheads="1"/>
            </p:cNvPicPr>
            <p:nvPr/>
          </p:nvPicPr>
          <p:blipFill>
            <a:blip r:embed="rId44" cstate="email">
              <a:extLst>
                <a:ext uri="{28A0092B-C50C-407E-A947-70E740481C1C}">
                  <a14:useLocalDpi xmlns:a14="http://schemas.microsoft.com/office/drawing/2010/main"/>
                </a:ext>
              </a:extLst>
            </a:blip>
            <a:srcRect l="2766" t="7468" r="2798" b="6882"/>
            <a:stretch>
              <a:fillRect/>
            </a:stretch>
          </p:blipFill>
          <p:spPr bwMode="auto">
            <a:xfrm>
              <a:off x="10813484" y="2095685"/>
              <a:ext cx="1203214" cy="28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Imagem 4">
              <a:extLst>
                <a:ext uri="{FF2B5EF4-FFF2-40B4-BE49-F238E27FC236}">
                  <a16:creationId xmlns:a16="http://schemas.microsoft.com/office/drawing/2014/main" id="{CBC4F4F8-4DB5-477D-95F3-F823FB40A973}"/>
                </a:ext>
              </a:extLst>
            </p:cNvPr>
            <p:cNvPicPr>
              <a:picLocks noChangeAspect="1" noChangeArrowheads="1"/>
            </p:cNvPicPr>
            <p:nvPr/>
          </p:nvPicPr>
          <p:blipFill>
            <a:blip r:embed="rId45" cstate="email">
              <a:extLst>
                <a:ext uri="{28A0092B-C50C-407E-A947-70E740481C1C}">
                  <a14:useLocalDpi xmlns:a14="http://schemas.microsoft.com/office/drawing/2010/main"/>
                </a:ext>
              </a:extLst>
            </a:blip>
            <a:srcRect/>
            <a:stretch>
              <a:fillRect/>
            </a:stretch>
          </p:blipFill>
          <p:spPr bwMode="auto">
            <a:xfrm>
              <a:off x="4425171" y="6276277"/>
              <a:ext cx="1519205" cy="366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2">
              <a:extLst>
                <a:ext uri="{FF2B5EF4-FFF2-40B4-BE49-F238E27FC236}">
                  <a16:creationId xmlns:a16="http://schemas.microsoft.com/office/drawing/2014/main" id="{4F77C93A-A98D-40A8-AE49-3FAC41ED19BD}"/>
                </a:ext>
              </a:extLst>
            </p:cNvPr>
            <p:cNvPicPr>
              <a:picLocks noChangeAspect="1" noChangeArrowheads="1"/>
            </p:cNvPicPr>
            <p:nvPr/>
          </p:nvPicPr>
          <p:blipFill>
            <a:blip r:embed="rId46" cstate="email">
              <a:extLst>
                <a:ext uri="{28A0092B-C50C-407E-A947-70E740481C1C}">
                  <a14:useLocalDpi xmlns:a14="http://schemas.microsoft.com/office/drawing/2010/main"/>
                </a:ext>
              </a:extLst>
            </a:blip>
            <a:srcRect/>
            <a:stretch>
              <a:fillRect/>
            </a:stretch>
          </p:blipFill>
          <p:spPr bwMode="auto">
            <a:xfrm>
              <a:off x="8191561" y="6081703"/>
              <a:ext cx="760878" cy="5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58" descr="Resultado de imagem para lixil">
              <a:extLst>
                <a:ext uri="{FF2B5EF4-FFF2-40B4-BE49-F238E27FC236}">
                  <a16:creationId xmlns:a16="http://schemas.microsoft.com/office/drawing/2014/main" id="{850B58F5-FD1F-40A8-A6D8-AFB06979D128}"/>
                </a:ext>
              </a:extLst>
            </p:cNvPr>
            <p:cNvPicPr>
              <a:picLocks noChangeAspect="1" noChangeArrowheads="1"/>
            </p:cNvPicPr>
            <p:nvPr/>
          </p:nvPicPr>
          <p:blipFill>
            <a:blip r:embed="rId47" cstate="email">
              <a:extLst>
                <a:ext uri="{28A0092B-C50C-407E-A947-70E740481C1C}">
                  <a14:useLocalDpi xmlns:a14="http://schemas.microsoft.com/office/drawing/2010/main"/>
                </a:ext>
              </a:extLst>
            </a:blip>
            <a:srcRect/>
            <a:stretch>
              <a:fillRect/>
            </a:stretch>
          </p:blipFill>
          <p:spPr bwMode="auto">
            <a:xfrm>
              <a:off x="7708414" y="2062616"/>
              <a:ext cx="870461" cy="384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Imagem 1">
              <a:extLst>
                <a:ext uri="{FF2B5EF4-FFF2-40B4-BE49-F238E27FC236}">
                  <a16:creationId xmlns:a16="http://schemas.microsoft.com/office/drawing/2014/main" id="{2502FC7F-1A00-472B-B3F6-C301D29F1D8B}"/>
                </a:ext>
              </a:extLst>
            </p:cNvPr>
            <p:cNvPicPr>
              <a:picLocks noChangeAspect="1" noChangeArrowheads="1"/>
            </p:cNvPicPr>
            <p:nvPr/>
          </p:nvPicPr>
          <p:blipFill>
            <a:blip r:embed="rId48" cstate="email">
              <a:extLst>
                <a:ext uri="{28A0092B-C50C-407E-A947-70E740481C1C}">
                  <a14:useLocalDpi xmlns:a14="http://schemas.microsoft.com/office/drawing/2010/main"/>
                </a:ext>
              </a:extLst>
            </a:blip>
            <a:srcRect/>
            <a:stretch>
              <a:fillRect/>
            </a:stretch>
          </p:blipFill>
          <p:spPr bwMode="auto">
            <a:xfrm>
              <a:off x="6809689" y="2780407"/>
              <a:ext cx="1118595" cy="548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Imagem 3">
              <a:extLst>
                <a:ext uri="{FF2B5EF4-FFF2-40B4-BE49-F238E27FC236}">
                  <a16:creationId xmlns:a16="http://schemas.microsoft.com/office/drawing/2014/main" id="{B8ED706B-7B65-4C36-802D-89D2ACEFDB01}"/>
                </a:ext>
              </a:extLst>
            </p:cNvPr>
            <p:cNvPicPr>
              <a:picLocks noChangeAspect="1" noChangeArrowheads="1"/>
            </p:cNvPicPr>
            <p:nvPr/>
          </p:nvPicPr>
          <p:blipFill>
            <a:blip r:embed="rId49" cstate="email">
              <a:extLst>
                <a:ext uri="{28A0092B-C50C-407E-A947-70E740481C1C}">
                  <a14:useLocalDpi xmlns:a14="http://schemas.microsoft.com/office/drawing/2010/main"/>
                </a:ext>
              </a:extLst>
            </a:blip>
            <a:srcRect/>
            <a:stretch>
              <a:fillRect/>
            </a:stretch>
          </p:blipFill>
          <p:spPr bwMode="auto">
            <a:xfrm>
              <a:off x="5415846" y="1995877"/>
              <a:ext cx="2058187" cy="38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63">
              <a:extLst>
                <a:ext uri="{FF2B5EF4-FFF2-40B4-BE49-F238E27FC236}">
                  <a16:creationId xmlns:a16="http://schemas.microsoft.com/office/drawing/2014/main" id="{8D77804E-2FD9-4602-BA4F-D8A17E4CDE20}"/>
                </a:ext>
              </a:extLst>
            </p:cNvPr>
            <p:cNvPicPr>
              <a:picLocks noChangeAspect="1" noChangeArrowheads="1"/>
            </p:cNvPicPr>
            <p:nvPr/>
          </p:nvPicPr>
          <p:blipFill>
            <a:blip r:embed="rId50" cstate="email">
              <a:extLst>
                <a:ext uri="{28A0092B-C50C-407E-A947-70E740481C1C}">
                  <a14:useLocalDpi xmlns:a14="http://schemas.microsoft.com/office/drawing/2010/main"/>
                </a:ext>
              </a:extLst>
            </a:blip>
            <a:srcRect/>
            <a:stretch>
              <a:fillRect/>
            </a:stretch>
          </p:blipFill>
          <p:spPr bwMode="auto">
            <a:xfrm>
              <a:off x="10481100" y="1268424"/>
              <a:ext cx="1575884" cy="314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56" descr="Resultado de imagem para gerdau">
              <a:extLst>
                <a:ext uri="{FF2B5EF4-FFF2-40B4-BE49-F238E27FC236}">
                  <a16:creationId xmlns:a16="http://schemas.microsoft.com/office/drawing/2014/main" id="{6CE20B8F-C90A-486B-9297-9C8A4008C253}"/>
                </a:ext>
              </a:extLst>
            </p:cNvPr>
            <p:cNvPicPr>
              <a:picLocks noChangeAspect="1" noChangeArrowheads="1"/>
            </p:cNvPicPr>
            <p:nvPr/>
          </p:nvPicPr>
          <p:blipFill>
            <a:blip r:embed="rId51" cstate="email">
              <a:extLst>
                <a:ext uri="{28A0092B-C50C-407E-A947-70E740481C1C}">
                  <a14:useLocalDpi xmlns:a14="http://schemas.microsoft.com/office/drawing/2010/main"/>
                </a:ext>
              </a:extLst>
            </a:blip>
            <a:srcRect/>
            <a:stretch>
              <a:fillRect/>
            </a:stretch>
          </p:blipFill>
          <p:spPr bwMode="auto">
            <a:xfrm>
              <a:off x="3311568" y="1178181"/>
              <a:ext cx="1718602" cy="411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2" descr="Resultado de imagem para VALE">
              <a:extLst>
                <a:ext uri="{FF2B5EF4-FFF2-40B4-BE49-F238E27FC236}">
                  <a16:creationId xmlns:a16="http://schemas.microsoft.com/office/drawing/2014/main" id="{13E863C7-012E-4555-8769-779E598B8793}"/>
                </a:ext>
              </a:extLst>
            </p:cNvPr>
            <p:cNvPicPr>
              <a:picLocks noChangeAspect="1" noChangeArrowheads="1"/>
            </p:cNvPicPr>
            <p:nvPr/>
          </p:nvPicPr>
          <p:blipFill>
            <a:blip r:embed="rId52" cstate="email">
              <a:extLst>
                <a:ext uri="{28A0092B-C50C-407E-A947-70E740481C1C}">
                  <a14:useLocalDpi xmlns:a14="http://schemas.microsoft.com/office/drawing/2010/main"/>
                </a:ext>
              </a:extLst>
            </a:blip>
            <a:srcRect/>
            <a:stretch>
              <a:fillRect/>
            </a:stretch>
          </p:blipFill>
          <p:spPr bwMode="auto">
            <a:xfrm>
              <a:off x="1927375" y="1165482"/>
              <a:ext cx="1259653" cy="41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4" descr="Resultado de imagem para midea carrier">
              <a:extLst>
                <a:ext uri="{FF2B5EF4-FFF2-40B4-BE49-F238E27FC236}">
                  <a16:creationId xmlns:a16="http://schemas.microsoft.com/office/drawing/2014/main" id="{6BBCA5EC-1109-40EE-A5BC-3BEDFAC038FF}"/>
                </a:ext>
              </a:extLst>
            </p:cNvPr>
            <p:cNvPicPr>
              <a:picLocks noChangeAspect="1" noChangeArrowheads="1"/>
            </p:cNvPicPr>
            <p:nvPr/>
          </p:nvPicPr>
          <p:blipFill>
            <a:blip r:embed="rId53" cstate="email">
              <a:extLst>
                <a:ext uri="{28A0092B-C50C-407E-A947-70E740481C1C}">
                  <a14:useLocalDpi xmlns:a14="http://schemas.microsoft.com/office/drawing/2010/main"/>
                </a:ext>
              </a:extLst>
            </a:blip>
            <a:srcRect l="4276" t="17584" r="4420" b="21107"/>
            <a:stretch>
              <a:fillRect/>
            </a:stretch>
          </p:blipFill>
          <p:spPr bwMode="auto">
            <a:xfrm>
              <a:off x="8777411" y="2061939"/>
              <a:ext cx="1839414" cy="33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7">
              <a:extLst>
                <a:ext uri="{FF2B5EF4-FFF2-40B4-BE49-F238E27FC236}">
                  <a16:creationId xmlns:a16="http://schemas.microsoft.com/office/drawing/2014/main" id="{EF82A188-3748-48ED-90B6-9353F97F0C09}"/>
                </a:ext>
              </a:extLst>
            </p:cNvPr>
            <p:cNvPicPr>
              <a:picLocks noChangeAspect="1" noChangeArrowheads="1"/>
            </p:cNvPicPr>
            <p:nvPr/>
          </p:nvPicPr>
          <p:blipFill>
            <a:blip r:embed="rId54" cstate="email">
              <a:extLst>
                <a:ext uri="{28A0092B-C50C-407E-A947-70E740481C1C}">
                  <a14:useLocalDpi xmlns:a14="http://schemas.microsoft.com/office/drawing/2010/main"/>
                </a:ext>
              </a:extLst>
            </a:blip>
            <a:srcRect/>
            <a:stretch>
              <a:fillRect/>
            </a:stretch>
          </p:blipFill>
          <p:spPr bwMode="auto">
            <a:xfrm>
              <a:off x="3879794" y="2022215"/>
              <a:ext cx="1412597" cy="308875"/>
            </a:xfrm>
            <a:prstGeom prst="rect">
              <a:avLst/>
            </a:prstGeom>
            <a:noFill/>
            <a:ln>
              <a:noFill/>
            </a:ln>
            <a:effectLst/>
            <a:extLst>
              <a:ext uri="{909E8E84-426E-40DD-AFC4-6F175D3DCCD1}">
                <a14:hiddenFill xmlns:a14="http://schemas.microsoft.com/office/drawing/2010/main">
                  <a:gradFill rotWithShape="0">
                    <a:gsLst>
                      <a:gs pos="0">
                        <a:srgbClr val="FF0000"/>
                      </a:gs>
                      <a:gs pos="50000">
                        <a:srgbClr val="B2B2B2"/>
                      </a:gs>
                      <a:gs pos="100000">
                        <a:srgbClr val="FF0000"/>
                      </a:gs>
                    </a:gsLst>
                    <a:lin ang="27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pic>
        <p:pic>
          <p:nvPicPr>
            <p:cNvPr id="57" name="Picture 2" descr="Análise da Empresa CIA HERING ON (HGTX3) - Ações Bovespa | ADVFN Brasil">
              <a:extLst>
                <a:ext uri="{FF2B5EF4-FFF2-40B4-BE49-F238E27FC236}">
                  <a16:creationId xmlns:a16="http://schemas.microsoft.com/office/drawing/2014/main" id="{921172F8-2858-43A1-A352-05AEB7C5F51F}"/>
                </a:ext>
              </a:extLst>
            </p:cNvPr>
            <p:cNvPicPr>
              <a:picLocks noChangeAspect="1" noChangeArrowheads="1"/>
            </p:cNvPicPr>
            <p:nvPr/>
          </p:nvPicPr>
          <p:blipFill>
            <a:blip r:embed="rId55" cstate="email">
              <a:extLst>
                <a:ext uri="{28A0092B-C50C-407E-A947-70E740481C1C}">
                  <a14:useLocalDpi xmlns:a14="http://schemas.microsoft.com/office/drawing/2010/main"/>
                </a:ext>
              </a:extLst>
            </a:blip>
            <a:srcRect/>
            <a:stretch>
              <a:fillRect/>
            </a:stretch>
          </p:blipFill>
          <p:spPr bwMode="auto">
            <a:xfrm>
              <a:off x="5159896" y="1316886"/>
              <a:ext cx="1464570" cy="28485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78551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3BD8AB7-0A8B-4799-B439-1C6DAD5CDEDF}"/>
              </a:ext>
            </a:extLst>
          </p:cNvPr>
          <p:cNvSpPr>
            <a:spLocks noChangeArrowheads="1"/>
          </p:cNvSpPr>
          <p:nvPr/>
        </p:nvSpPr>
        <p:spPr bwMode="auto">
          <a:xfrm>
            <a:off x="720" y="0"/>
            <a:ext cx="12191280" cy="430887"/>
          </a:xfrm>
          <a:prstGeom prst="rect">
            <a:avLst/>
          </a:prstGeom>
          <a:noFill/>
          <a:ln w="9525" algn="ctr">
            <a:noFill/>
            <a:miter lim="800000"/>
            <a:headEnd/>
            <a:tailEnd/>
          </a:ln>
        </p:spPr>
        <p:txBody>
          <a:bodyPr wrap="square" lIns="0" tIns="0" rIns="0" bIns="0">
            <a:spAutoFit/>
          </a:bodyPr>
          <a:lstStyle/>
          <a:p>
            <a:pPr marL="164127" eaLnBrk="0" hangingPunct="0">
              <a:spcBef>
                <a:spcPct val="0"/>
              </a:spcBef>
              <a:buNone/>
            </a:pPr>
            <a:r>
              <a:rPr lang="pt-BR" sz="2800" b="1" dirty="0">
                <a:cs typeface="Arial" pitchFamily="34" charset="0"/>
              </a:rPr>
              <a:t>Monitoramento de Desempenho - Definições</a:t>
            </a:r>
            <a:endParaRPr lang="pt-BR" sz="2800" b="1" dirty="0"/>
          </a:p>
        </p:txBody>
      </p:sp>
      <p:sp>
        <p:nvSpPr>
          <p:cNvPr id="5" name="CaixaDeTexto 4">
            <a:extLst>
              <a:ext uri="{FF2B5EF4-FFF2-40B4-BE49-F238E27FC236}">
                <a16:creationId xmlns:a16="http://schemas.microsoft.com/office/drawing/2014/main" id="{9CE846BE-9518-4DBD-BAC5-9A22F9BD25D1}"/>
              </a:ext>
            </a:extLst>
          </p:cNvPr>
          <p:cNvSpPr txBox="1"/>
          <p:nvPr/>
        </p:nvSpPr>
        <p:spPr>
          <a:xfrm>
            <a:off x="0" y="739725"/>
            <a:ext cx="12192000" cy="5632311"/>
          </a:xfrm>
          <a:prstGeom prst="rect">
            <a:avLst/>
          </a:prstGeom>
          <a:noFill/>
        </p:spPr>
        <p:txBody>
          <a:bodyPr wrap="square">
            <a:spAutoFit/>
          </a:bodyPr>
          <a:lstStyle/>
          <a:p>
            <a:pPr marL="171450" indent="-171450">
              <a:spcBef>
                <a:spcPts val="0"/>
              </a:spcBef>
            </a:pPr>
            <a:r>
              <a:rPr lang="pt-BR" b="1" i="0" dirty="0">
                <a:solidFill>
                  <a:srgbClr val="C00000"/>
                </a:solidFill>
                <a:effectLst/>
                <a:latin typeface="Arial" panose="020B0604020202020204" pitchFamily="34" charset="0"/>
              </a:rPr>
              <a:t>Desempenho</a:t>
            </a:r>
            <a:r>
              <a:rPr lang="pt-BR" b="0" i="0" dirty="0">
                <a:effectLst/>
                <a:latin typeface="Arial" panose="020B0604020202020204" pitchFamily="34" charset="0"/>
              </a:rPr>
              <a:t> (ou </a:t>
            </a:r>
            <a:r>
              <a:rPr lang="pt-BR" b="1" i="1" dirty="0"/>
              <a:t>P</a:t>
            </a:r>
            <a:r>
              <a:rPr lang="pt-BR" b="1" i="1" dirty="0">
                <a:effectLst/>
                <a:latin typeface="Arial" panose="020B0604020202020204" pitchFamily="34" charset="0"/>
              </a:rPr>
              <a:t>erformance</a:t>
            </a:r>
            <a:r>
              <a:rPr lang="pt-BR" b="0" i="0" dirty="0">
                <a:effectLst/>
                <a:latin typeface="Arial" panose="020B0604020202020204" pitchFamily="34" charset="0"/>
              </a:rPr>
              <a:t>) é um conjunto de </a:t>
            </a:r>
            <a:r>
              <a:rPr lang="pt-BR" b="1" i="0" dirty="0">
                <a:effectLst/>
                <a:latin typeface="Arial" panose="020B0604020202020204" pitchFamily="34" charset="0"/>
              </a:rPr>
              <a:t>características</a:t>
            </a:r>
            <a:r>
              <a:rPr lang="pt-BR" b="0" i="0" dirty="0">
                <a:effectLst/>
                <a:latin typeface="Arial" panose="020B0604020202020204" pitchFamily="34" charset="0"/>
              </a:rPr>
              <a:t> ou </a:t>
            </a:r>
            <a:r>
              <a:rPr lang="pt-BR" b="1" i="0" dirty="0">
                <a:effectLst/>
                <a:latin typeface="Arial" panose="020B0604020202020204" pitchFamily="34" charset="0"/>
              </a:rPr>
              <a:t>capacidades</a:t>
            </a:r>
            <a:r>
              <a:rPr lang="pt-BR" b="0" i="0" dirty="0">
                <a:effectLst/>
                <a:latin typeface="Arial" panose="020B0604020202020204" pitchFamily="34" charset="0"/>
              </a:rPr>
              <a:t> de comportamento e </a:t>
            </a:r>
            <a:r>
              <a:rPr lang="pt-BR" b="1" i="0" dirty="0">
                <a:solidFill>
                  <a:srgbClr val="C00000"/>
                </a:solidFill>
                <a:effectLst/>
                <a:latin typeface="Arial" panose="020B0604020202020204" pitchFamily="34" charset="0"/>
              </a:rPr>
              <a:t>rendimento</a:t>
            </a:r>
            <a:r>
              <a:rPr lang="pt-BR" b="0" i="0" dirty="0">
                <a:effectLst/>
                <a:latin typeface="Arial" panose="020B0604020202020204" pitchFamily="34" charset="0"/>
              </a:rPr>
              <a:t> de um indivíduo, organização, grupo, máquina, produto, </a:t>
            </a:r>
            <a:r>
              <a:rPr lang="pt-BR" b="1" i="0" dirty="0">
                <a:effectLst/>
                <a:latin typeface="Arial" panose="020B0604020202020204" pitchFamily="34" charset="0"/>
              </a:rPr>
              <a:t>sistema</a:t>
            </a:r>
            <a:r>
              <a:rPr lang="pt-BR" b="0" i="0" dirty="0">
                <a:effectLst/>
                <a:latin typeface="Arial" panose="020B0604020202020204" pitchFamily="34" charset="0"/>
              </a:rPr>
              <a:t> ou </a:t>
            </a:r>
            <a:r>
              <a:rPr lang="pt-BR" b="1" i="0" dirty="0">
                <a:effectLst/>
                <a:latin typeface="Arial" panose="020B0604020202020204" pitchFamily="34" charset="0"/>
              </a:rPr>
              <a:t>processo</a:t>
            </a:r>
            <a:r>
              <a:rPr lang="pt-BR" b="0" i="0" dirty="0">
                <a:effectLst/>
                <a:latin typeface="Arial" panose="020B0604020202020204" pitchFamily="34" charset="0"/>
              </a:rPr>
              <a:t>, especialmente quando </a:t>
            </a:r>
            <a:r>
              <a:rPr lang="pt-BR" b="1" i="0" dirty="0">
                <a:effectLst/>
                <a:latin typeface="Arial" panose="020B0604020202020204" pitchFamily="34" charset="0"/>
              </a:rPr>
              <a:t>comparado</a:t>
            </a:r>
            <a:r>
              <a:rPr lang="pt-BR" b="0" i="0" dirty="0">
                <a:effectLst/>
                <a:latin typeface="Arial" panose="020B0604020202020204" pitchFamily="34" charset="0"/>
              </a:rPr>
              <a:t> com </a:t>
            </a:r>
            <a:r>
              <a:rPr lang="pt-BR" b="1" i="0" dirty="0">
                <a:effectLst/>
                <a:latin typeface="Arial" panose="020B0604020202020204" pitchFamily="34" charset="0"/>
              </a:rPr>
              <a:t>requisitos</a:t>
            </a:r>
            <a:r>
              <a:rPr lang="pt-BR" b="0" i="0" dirty="0">
                <a:effectLst/>
                <a:latin typeface="Arial" panose="020B0604020202020204" pitchFamily="34" charset="0"/>
              </a:rPr>
              <a:t> ou </a:t>
            </a:r>
            <a:r>
              <a:rPr lang="pt-BR" b="1" i="0" dirty="0">
                <a:effectLst/>
                <a:latin typeface="Arial" panose="020B0604020202020204" pitchFamily="34" charset="0"/>
              </a:rPr>
              <a:t>parâmetros</a:t>
            </a:r>
            <a:r>
              <a:rPr lang="pt-BR" b="0" i="0" dirty="0">
                <a:effectLst/>
                <a:latin typeface="Arial" panose="020B0604020202020204" pitchFamily="34" charset="0"/>
              </a:rPr>
              <a:t> previamente definidos.</a:t>
            </a:r>
          </a:p>
          <a:p>
            <a:pPr>
              <a:spcBef>
                <a:spcPts val="0"/>
              </a:spcBef>
              <a:buNone/>
            </a:pPr>
            <a:endParaRPr lang="pt-BR" b="0" i="0" dirty="0">
              <a:effectLst/>
              <a:latin typeface="Arial" panose="020B0604020202020204" pitchFamily="34" charset="0"/>
            </a:endParaRPr>
          </a:p>
          <a:p>
            <a:pPr marL="171450" indent="-171450">
              <a:spcBef>
                <a:spcPts val="0"/>
              </a:spcBef>
            </a:pPr>
            <a:r>
              <a:rPr lang="pt-BR" b="1" i="0" dirty="0">
                <a:solidFill>
                  <a:srgbClr val="C00000"/>
                </a:solidFill>
                <a:effectLst/>
                <a:cs typeface="Arial" panose="020B0604020202020204" pitchFamily="34" charset="0"/>
              </a:rPr>
              <a:t>Objetivo</a:t>
            </a:r>
            <a:r>
              <a:rPr lang="pt-BR" b="1" i="0" dirty="0">
                <a:effectLst/>
                <a:cs typeface="Arial" panose="020B0604020202020204" pitchFamily="34" charset="0"/>
              </a:rPr>
              <a:t> </a:t>
            </a:r>
            <a:r>
              <a:rPr lang="pt-BR" b="0" i="0" dirty="0">
                <a:effectLst/>
                <a:cs typeface="Arial" panose="020B0604020202020204" pitchFamily="34" charset="0"/>
              </a:rPr>
              <a:t>é o </a:t>
            </a:r>
            <a:r>
              <a:rPr lang="pt-BR" b="1" i="0" dirty="0">
                <a:effectLst/>
                <a:cs typeface="Arial" panose="020B0604020202020204" pitchFamily="34" charset="0"/>
              </a:rPr>
              <a:t>propósito</a:t>
            </a:r>
            <a:r>
              <a:rPr lang="pt-BR" b="0" i="0" dirty="0">
                <a:effectLst/>
                <a:cs typeface="Arial" panose="020B0604020202020204" pitchFamily="34" charset="0"/>
              </a:rPr>
              <a:t> de realizar algo. </a:t>
            </a:r>
            <a:r>
              <a:rPr lang="pt-BR" dirty="0">
                <a:cs typeface="Arial" panose="020B0604020202020204" pitchFamily="34" charset="0"/>
              </a:rPr>
              <a:t>F</a:t>
            </a:r>
            <a:r>
              <a:rPr lang="pt-BR" b="0" i="0" dirty="0">
                <a:effectLst/>
                <a:cs typeface="Arial" panose="020B0604020202020204" pitchFamily="34" charset="0"/>
              </a:rPr>
              <a:t>ornece a </a:t>
            </a:r>
            <a:r>
              <a:rPr lang="pt-BR" b="1" i="0" dirty="0">
                <a:effectLst/>
                <a:cs typeface="Arial" panose="020B0604020202020204" pitchFamily="34" charset="0"/>
              </a:rPr>
              <a:t>direção</a:t>
            </a:r>
            <a:r>
              <a:rPr lang="pt-BR" b="0" i="0" dirty="0">
                <a:effectLst/>
                <a:cs typeface="Arial" panose="020B0604020202020204" pitchFamily="34" charset="0"/>
              </a:rPr>
              <a:t> do que se deseja e deve fazer, e serve como guia. Trata-se da </a:t>
            </a:r>
            <a:r>
              <a:rPr lang="pt-BR" b="1" i="0" dirty="0">
                <a:solidFill>
                  <a:srgbClr val="C00000"/>
                </a:solidFill>
                <a:effectLst/>
                <a:cs typeface="Arial" panose="020B0604020202020204" pitchFamily="34" charset="0"/>
              </a:rPr>
              <a:t>posição</a:t>
            </a:r>
            <a:r>
              <a:rPr lang="pt-BR" b="0" i="0" dirty="0">
                <a:effectLst/>
                <a:cs typeface="Arial" panose="020B0604020202020204" pitchFamily="34" charset="0"/>
              </a:rPr>
              <a:t> que se deseja ocupar no </a:t>
            </a:r>
            <a:r>
              <a:rPr lang="pt-BR" b="1" i="0" dirty="0">
                <a:solidFill>
                  <a:srgbClr val="C00000"/>
                </a:solidFill>
                <a:effectLst/>
                <a:cs typeface="Arial" panose="020B0604020202020204" pitchFamily="34" charset="0"/>
              </a:rPr>
              <a:t>futuro</a:t>
            </a:r>
            <a:r>
              <a:rPr lang="pt-BR" b="0" i="0" dirty="0">
                <a:effectLst/>
                <a:cs typeface="Arial" panose="020B0604020202020204" pitchFamily="34" charset="0"/>
              </a:rPr>
              <a:t>.</a:t>
            </a:r>
          </a:p>
          <a:p>
            <a:pPr>
              <a:spcBef>
                <a:spcPts val="0"/>
              </a:spcBef>
              <a:buNone/>
            </a:pPr>
            <a:endParaRPr lang="pt-BR" b="0" i="0" dirty="0">
              <a:effectLst/>
              <a:cs typeface="Arial" panose="020B0604020202020204" pitchFamily="34" charset="0"/>
            </a:endParaRPr>
          </a:p>
          <a:p>
            <a:pPr marL="171450" indent="-171450">
              <a:spcBef>
                <a:spcPts val="0"/>
              </a:spcBef>
            </a:pPr>
            <a:r>
              <a:rPr lang="pt-BR" b="1" i="0" dirty="0">
                <a:solidFill>
                  <a:srgbClr val="C00000"/>
                </a:solidFill>
                <a:effectLst/>
                <a:cs typeface="Arial" panose="020B0604020202020204" pitchFamily="34" charset="0"/>
              </a:rPr>
              <a:t>Meta</a:t>
            </a:r>
            <a:r>
              <a:rPr lang="pt-BR" dirty="0">
                <a:cs typeface="Arial" panose="020B0604020202020204" pitchFamily="34" charset="0"/>
              </a:rPr>
              <a:t> é </a:t>
            </a:r>
            <a:r>
              <a:rPr lang="pt-BR" b="0" i="0" dirty="0">
                <a:effectLst/>
                <a:cs typeface="Arial" panose="020B0604020202020204" pitchFamily="34" charset="0"/>
              </a:rPr>
              <a:t>uma </a:t>
            </a:r>
            <a:r>
              <a:rPr lang="pt-BR" b="1" i="0" dirty="0">
                <a:effectLst/>
                <a:cs typeface="Arial" panose="020B0604020202020204" pitchFamily="34" charset="0"/>
              </a:rPr>
              <a:t>expressão numérica</a:t>
            </a:r>
            <a:r>
              <a:rPr lang="pt-BR" b="0" i="0" dirty="0">
                <a:effectLst/>
                <a:cs typeface="Arial" panose="020B0604020202020204" pitchFamily="34" charset="0"/>
              </a:rPr>
              <a:t> que representa o estado futuro de desempenho desejado, em determinado período. Meta é o objetivo de forma </a:t>
            </a:r>
            <a:r>
              <a:rPr lang="pt-BR" b="1" i="0" dirty="0">
                <a:solidFill>
                  <a:srgbClr val="C00000"/>
                </a:solidFill>
                <a:effectLst/>
                <a:cs typeface="Arial" panose="020B0604020202020204" pitchFamily="34" charset="0"/>
              </a:rPr>
              <a:t>quantificada</a:t>
            </a:r>
            <a:r>
              <a:rPr lang="pt-BR" b="0" i="0" dirty="0">
                <a:effectLst/>
                <a:cs typeface="Arial" panose="020B0604020202020204" pitchFamily="34" charset="0"/>
              </a:rPr>
              <a:t>. </a:t>
            </a:r>
            <a:r>
              <a:rPr lang="pt-BR" b="1" dirty="0">
                <a:cs typeface="Arial" panose="020B0604020202020204" pitchFamily="34" charset="0"/>
              </a:rPr>
              <a:t>META </a:t>
            </a:r>
            <a:r>
              <a:rPr lang="pt-BR" b="1" dirty="0">
                <a:solidFill>
                  <a:srgbClr val="C00000"/>
                </a:solidFill>
                <a:cs typeface="Arial" panose="020B0604020202020204" pitchFamily="34" charset="0"/>
              </a:rPr>
              <a:t>SMARTER</a:t>
            </a:r>
            <a:r>
              <a:rPr lang="pt-BR" b="1" dirty="0">
                <a:cs typeface="Arial" panose="020B0604020202020204" pitchFamily="34" charset="0"/>
              </a:rPr>
              <a:t>: </a:t>
            </a:r>
            <a:r>
              <a:rPr lang="pt-BR" b="1" dirty="0" err="1">
                <a:cs typeface="Arial" panose="020B0604020202020204" pitchFamily="34" charset="0"/>
              </a:rPr>
              <a:t>S</a:t>
            </a:r>
            <a:r>
              <a:rPr lang="pt-BR" dirty="0" err="1">
                <a:cs typeface="Arial" panose="020B0604020202020204" pitchFamily="34" charset="0"/>
              </a:rPr>
              <a:t>pecific</a:t>
            </a:r>
            <a:r>
              <a:rPr lang="pt-BR" dirty="0">
                <a:cs typeface="Arial" panose="020B0604020202020204" pitchFamily="34" charset="0"/>
              </a:rPr>
              <a:t>, </a:t>
            </a:r>
            <a:r>
              <a:rPr lang="pt-BR" b="1" dirty="0" err="1">
                <a:cs typeface="Arial" panose="020B0604020202020204" pitchFamily="34" charset="0"/>
              </a:rPr>
              <a:t>M</a:t>
            </a:r>
            <a:r>
              <a:rPr lang="pt-BR" dirty="0" err="1">
                <a:cs typeface="Arial" panose="020B0604020202020204" pitchFamily="34" charset="0"/>
              </a:rPr>
              <a:t>easurable</a:t>
            </a:r>
            <a:r>
              <a:rPr lang="pt-BR" dirty="0">
                <a:cs typeface="Arial" panose="020B0604020202020204" pitchFamily="34" charset="0"/>
              </a:rPr>
              <a:t>, </a:t>
            </a:r>
            <a:r>
              <a:rPr lang="pt-BR" b="1" dirty="0" err="1">
                <a:cs typeface="Arial" panose="020B0604020202020204" pitchFamily="34" charset="0"/>
              </a:rPr>
              <a:t>A</a:t>
            </a:r>
            <a:r>
              <a:rPr lang="pt-BR" dirty="0" err="1">
                <a:cs typeface="Arial" panose="020B0604020202020204" pitchFamily="34" charset="0"/>
              </a:rPr>
              <a:t>chievable</a:t>
            </a:r>
            <a:r>
              <a:rPr lang="pt-BR" dirty="0">
                <a:cs typeface="Arial" panose="020B0604020202020204" pitchFamily="34" charset="0"/>
              </a:rPr>
              <a:t>, </a:t>
            </a:r>
            <a:r>
              <a:rPr lang="pt-BR" b="1" dirty="0" err="1">
                <a:cs typeface="Arial" panose="020B0604020202020204" pitchFamily="34" charset="0"/>
              </a:rPr>
              <a:t>R</a:t>
            </a:r>
            <a:r>
              <a:rPr lang="pt-BR" dirty="0" err="1">
                <a:cs typeface="Arial" panose="020B0604020202020204" pitchFamily="34" charset="0"/>
              </a:rPr>
              <a:t>elevant</a:t>
            </a:r>
            <a:r>
              <a:rPr lang="pt-BR" dirty="0">
                <a:cs typeface="Arial" panose="020B0604020202020204" pitchFamily="34" charset="0"/>
              </a:rPr>
              <a:t>, </a:t>
            </a:r>
            <a:r>
              <a:rPr lang="pt-BR" b="1" dirty="0">
                <a:cs typeface="Arial" panose="020B0604020202020204" pitchFamily="34" charset="0"/>
              </a:rPr>
              <a:t>T</a:t>
            </a:r>
            <a:r>
              <a:rPr lang="pt-BR" dirty="0">
                <a:cs typeface="Arial" panose="020B0604020202020204" pitchFamily="34" charset="0"/>
              </a:rPr>
              <a:t>ime </a:t>
            </a:r>
            <a:r>
              <a:rPr lang="pt-BR" dirty="0" err="1">
                <a:cs typeface="Arial" panose="020B0604020202020204" pitchFamily="34" charset="0"/>
              </a:rPr>
              <a:t>Bound</a:t>
            </a:r>
            <a:r>
              <a:rPr lang="pt-BR" dirty="0">
                <a:cs typeface="Arial" panose="020B0604020202020204" pitchFamily="34" charset="0"/>
              </a:rPr>
              <a:t>, </a:t>
            </a:r>
            <a:r>
              <a:rPr lang="pt-BR" b="1" dirty="0" err="1">
                <a:cs typeface="Arial" panose="020B0604020202020204" pitchFamily="34" charset="0"/>
              </a:rPr>
              <a:t>E</a:t>
            </a:r>
            <a:r>
              <a:rPr lang="pt-BR" dirty="0" err="1">
                <a:cs typeface="Arial" panose="020B0604020202020204" pitchFamily="34" charset="0"/>
              </a:rPr>
              <a:t>valuated</a:t>
            </a:r>
            <a:r>
              <a:rPr lang="pt-BR" dirty="0">
                <a:cs typeface="Arial" panose="020B0604020202020204" pitchFamily="34" charset="0"/>
              </a:rPr>
              <a:t>, </a:t>
            </a:r>
            <a:r>
              <a:rPr lang="pt-BR" b="1" dirty="0" err="1">
                <a:cs typeface="Arial" panose="020B0604020202020204" pitchFamily="34" charset="0"/>
              </a:rPr>
              <a:t>R</a:t>
            </a:r>
            <a:r>
              <a:rPr lang="pt-BR" dirty="0" err="1">
                <a:cs typeface="Arial" panose="020B0604020202020204" pitchFamily="34" charset="0"/>
              </a:rPr>
              <a:t>eviewed</a:t>
            </a:r>
            <a:r>
              <a:rPr lang="pt-BR" dirty="0">
                <a:cs typeface="Arial" panose="020B0604020202020204" pitchFamily="34" charset="0"/>
              </a:rPr>
              <a:t>.</a:t>
            </a:r>
          </a:p>
          <a:p>
            <a:pPr>
              <a:spcBef>
                <a:spcPts val="0"/>
              </a:spcBef>
              <a:buNone/>
            </a:pPr>
            <a:endParaRPr lang="pt-BR" dirty="0">
              <a:cs typeface="Arial" panose="020B0604020202020204" pitchFamily="34" charset="0"/>
            </a:endParaRPr>
          </a:p>
          <a:p>
            <a:pPr marL="171450" indent="-171450" eaLnBrk="0" hangingPunct="0">
              <a:spcBef>
                <a:spcPct val="0"/>
              </a:spcBef>
              <a:spcAft>
                <a:spcPts val="0"/>
              </a:spcAft>
            </a:pPr>
            <a:r>
              <a:rPr lang="pt-BR" b="1" i="0" dirty="0">
                <a:solidFill>
                  <a:srgbClr val="C00000"/>
                </a:solidFill>
                <a:effectLst/>
                <a:cs typeface="Arial" panose="020B0604020202020204" pitchFamily="34" charset="0"/>
              </a:rPr>
              <a:t>Indicador</a:t>
            </a:r>
            <a:r>
              <a:rPr lang="pt-BR" b="0" i="0" dirty="0">
                <a:effectLst/>
                <a:cs typeface="Arial" panose="020B0604020202020204" pitchFamily="34" charset="0"/>
              </a:rPr>
              <a:t> consiste em </a:t>
            </a:r>
            <a:r>
              <a:rPr lang="pt-BR" b="1" i="0" dirty="0">
                <a:solidFill>
                  <a:srgbClr val="C00000"/>
                </a:solidFill>
                <a:effectLst/>
                <a:cs typeface="Arial" panose="020B0604020202020204" pitchFamily="34" charset="0"/>
              </a:rPr>
              <a:t>métricas</a:t>
            </a:r>
            <a:r>
              <a:rPr lang="pt-BR" b="0" i="0" dirty="0">
                <a:effectLst/>
                <a:cs typeface="Arial" panose="020B0604020202020204" pitchFamily="34" charset="0"/>
              </a:rPr>
              <a:t> que proporcionam a geração de informações e permitem a </a:t>
            </a:r>
            <a:r>
              <a:rPr lang="pt-BR" b="1" i="0" dirty="0">
                <a:solidFill>
                  <a:srgbClr val="C00000"/>
                </a:solidFill>
                <a:effectLst/>
                <a:cs typeface="Arial" panose="020B0604020202020204" pitchFamily="34" charset="0"/>
              </a:rPr>
              <a:t>avaliação</a:t>
            </a:r>
            <a:r>
              <a:rPr lang="pt-BR" b="0" i="0" dirty="0">
                <a:effectLst/>
                <a:cs typeface="Arial" panose="020B0604020202020204" pitchFamily="34" charset="0"/>
              </a:rPr>
              <a:t> do </a:t>
            </a:r>
            <a:r>
              <a:rPr lang="pt-BR" b="1" i="0" dirty="0">
                <a:effectLst/>
                <a:cs typeface="Arial" panose="020B0604020202020204" pitchFamily="34" charset="0"/>
              </a:rPr>
              <a:t>desempenho</a:t>
            </a:r>
            <a:r>
              <a:rPr lang="pt-BR" b="0" i="0" dirty="0">
                <a:effectLst/>
                <a:cs typeface="Arial" panose="020B0604020202020204" pitchFamily="34" charset="0"/>
              </a:rPr>
              <a:t> em relação aos </a:t>
            </a:r>
            <a:r>
              <a:rPr lang="pt-BR" b="1" i="0" dirty="0">
                <a:effectLst/>
                <a:cs typeface="Arial" panose="020B0604020202020204" pitchFamily="34" charset="0"/>
              </a:rPr>
              <a:t>objetivos</a:t>
            </a:r>
            <a:r>
              <a:rPr lang="pt-BR" b="0" i="0" dirty="0">
                <a:effectLst/>
                <a:cs typeface="Arial" panose="020B0604020202020204" pitchFamily="34" charset="0"/>
              </a:rPr>
              <a:t> definidos.</a:t>
            </a:r>
            <a:endParaRPr lang="pt-BR" dirty="0">
              <a:cs typeface="Arial" panose="020B0604020202020204" pitchFamily="34" charset="0"/>
            </a:endParaRPr>
          </a:p>
        </p:txBody>
      </p:sp>
    </p:spTree>
    <p:extLst>
      <p:ext uri="{BB962C8B-B14F-4D97-AF65-F5344CB8AC3E}">
        <p14:creationId xmlns:p14="http://schemas.microsoft.com/office/powerpoint/2010/main" val="917273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3BD8AB7-0A8B-4799-B439-1C6DAD5CDEDF}"/>
              </a:ext>
            </a:extLst>
          </p:cNvPr>
          <p:cNvSpPr>
            <a:spLocks noChangeArrowheads="1"/>
          </p:cNvSpPr>
          <p:nvPr/>
        </p:nvSpPr>
        <p:spPr bwMode="auto">
          <a:xfrm>
            <a:off x="720" y="0"/>
            <a:ext cx="12191280" cy="430887"/>
          </a:xfrm>
          <a:prstGeom prst="rect">
            <a:avLst/>
          </a:prstGeom>
          <a:noFill/>
          <a:ln w="9525" algn="ctr">
            <a:noFill/>
            <a:miter lim="800000"/>
            <a:headEnd/>
            <a:tailEnd/>
          </a:ln>
        </p:spPr>
        <p:txBody>
          <a:bodyPr wrap="square" lIns="0" tIns="0" rIns="0" bIns="0">
            <a:spAutoFit/>
          </a:bodyPr>
          <a:lstStyle/>
          <a:p>
            <a:pPr marL="164127" eaLnBrk="0" hangingPunct="0">
              <a:spcBef>
                <a:spcPct val="0"/>
              </a:spcBef>
              <a:buNone/>
            </a:pPr>
            <a:r>
              <a:rPr lang="pt-BR" sz="2800" b="1" dirty="0">
                <a:cs typeface="Arial" pitchFamily="34" charset="0"/>
              </a:rPr>
              <a:t>Monitoramento de Desempenho – Elementos ESSENCIAIS</a:t>
            </a:r>
            <a:endParaRPr lang="pt-BR" sz="2800" b="1" dirty="0"/>
          </a:p>
        </p:txBody>
      </p:sp>
      <p:sp>
        <p:nvSpPr>
          <p:cNvPr id="5" name="CaixaDeTexto 4">
            <a:extLst>
              <a:ext uri="{FF2B5EF4-FFF2-40B4-BE49-F238E27FC236}">
                <a16:creationId xmlns:a16="http://schemas.microsoft.com/office/drawing/2014/main" id="{9CE846BE-9518-4DBD-BAC5-9A22F9BD25D1}"/>
              </a:ext>
            </a:extLst>
          </p:cNvPr>
          <p:cNvSpPr txBox="1"/>
          <p:nvPr/>
        </p:nvSpPr>
        <p:spPr>
          <a:xfrm>
            <a:off x="0" y="739724"/>
            <a:ext cx="12192000" cy="6118275"/>
          </a:xfrm>
          <a:prstGeom prst="rect">
            <a:avLst/>
          </a:prstGeom>
          <a:noFill/>
        </p:spPr>
        <p:txBody>
          <a:bodyPr wrap="square">
            <a:noAutofit/>
          </a:bodyPr>
          <a:lstStyle/>
          <a:p>
            <a:pPr marL="365125" indent="-365125">
              <a:spcBef>
                <a:spcPts val="0"/>
              </a:spcBef>
              <a:spcAft>
                <a:spcPts val="3600"/>
              </a:spcAft>
              <a:buAutoNum type="arabicPeriod"/>
            </a:pPr>
            <a:r>
              <a:rPr lang="pt-BR" b="1" i="0" dirty="0">
                <a:solidFill>
                  <a:srgbClr val="C00000"/>
                </a:solidFill>
                <a:effectLst/>
                <a:latin typeface="Arial" panose="020B0604020202020204" pitchFamily="34" charset="0"/>
              </a:rPr>
              <a:t>Indicador</a:t>
            </a:r>
            <a:r>
              <a:rPr lang="pt-BR" b="1" i="0" dirty="0">
                <a:effectLst/>
                <a:latin typeface="Arial" panose="020B0604020202020204" pitchFamily="34" charset="0"/>
              </a:rPr>
              <a:t> relevante e conectado (alavanca) - níveis acima e abaixo (</a:t>
            </a:r>
            <a:r>
              <a:rPr lang="pt-BR" b="1" i="0" dirty="0" err="1">
                <a:effectLst/>
                <a:latin typeface="Arial" panose="020B0604020202020204" pitchFamily="34" charset="0"/>
              </a:rPr>
              <a:t>Hoshin</a:t>
            </a:r>
            <a:r>
              <a:rPr lang="pt-BR" b="1" i="0" dirty="0">
                <a:effectLst/>
                <a:latin typeface="Arial" panose="020B0604020202020204" pitchFamily="34" charset="0"/>
              </a:rPr>
              <a:t>)</a:t>
            </a:r>
          </a:p>
          <a:p>
            <a:pPr marL="365125" indent="-365125">
              <a:spcBef>
                <a:spcPts val="0"/>
              </a:spcBef>
              <a:spcAft>
                <a:spcPts val="3600"/>
              </a:spcAft>
              <a:buAutoNum type="arabicPeriod"/>
            </a:pPr>
            <a:r>
              <a:rPr lang="pt-BR" b="1" i="0" dirty="0">
                <a:solidFill>
                  <a:srgbClr val="C00000"/>
                </a:solidFill>
                <a:effectLst/>
                <a:latin typeface="Arial" panose="020B0604020202020204" pitchFamily="34" charset="0"/>
              </a:rPr>
              <a:t>Medição</a:t>
            </a:r>
            <a:r>
              <a:rPr lang="pt-BR" b="1" i="0" dirty="0">
                <a:effectLst/>
                <a:latin typeface="Arial" panose="020B0604020202020204" pitchFamily="34" charset="0"/>
              </a:rPr>
              <a:t> - fácil e acurada (pré-requisito para subsequente “automação” de coleta)</a:t>
            </a:r>
          </a:p>
          <a:p>
            <a:pPr marL="365125" indent="-365125">
              <a:spcBef>
                <a:spcPts val="0"/>
              </a:spcBef>
              <a:spcAft>
                <a:spcPts val="3600"/>
              </a:spcAft>
              <a:buAutoNum type="arabicPeriod"/>
            </a:pPr>
            <a:r>
              <a:rPr lang="pt-BR" b="1" i="0" dirty="0">
                <a:solidFill>
                  <a:srgbClr val="C00000"/>
                </a:solidFill>
                <a:effectLst/>
                <a:latin typeface="Arial" panose="020B0604020202020204" pitchFamily="34" charset="0"/>
              </a:rPr>
              <a:t>Frequência</a:t>
            </a:r>
            <a:r>
              <a:rPr lang="pt-BR" b="1" i="0" dirty="0">
                <a:effectLst/>
                <a:latin typeface="Arial" panose="020B0604020202020204" pitchFamily="34" charset="0"/>
              </a:rPr>
              <a:t> - intervalo que permita capturar/registrar mudança e reagir em tempo (acionamento da Cadeia de Ajuda)</a:t>
            </a:r>
          </a:p>
          <a:p>
            <a:pPr marL="365125" indent="-365125">
              <a:spcBef>
                <a:spcPts val="0"/>
              </a:spcBef>
              <a:spcAft>
                <a:spcPts val="3600"/>
              </a:spcAft>
              <a:buClr>
                <a:srgbClr val="C00000"/>
              </a:buClr>
              <a:buFontTx/>
              <a:buAutoNum type="arabicPeriod"/>
            </a:pPr>
            <a:r>
              <a:rPr lang="pt-BR" b="1" dirty="0"/>
              <a:t>Monitorar para </a:t>
            </a:r>
            <a:r>
              <a:rPr lang="pt-BR" b="1" dirty="0">
                <a:solidFill>
                  <a:srgbClr val="C00000"/>
                </a:solidFill>
              </a:rPr>
              <a:t>Mudar</a:t>
            </a:r>
            <a:r>
              <a:rPr lang="pt-BR" b="1" dirty="0"/>
              <a:t> - PDCA&gt;Kaizen&gt;Estabilização&gt;SDCA&gt;PDCA&gt;Kaizen...</a:t>
            </a:r>
          </a:p>
          <a:p>
            <a:pPr marL="365125" indent="-365125">
              <a:spcBef>
                <a:spcPts val="0"/>
              </a:spcBef>
              <a:spcAft>
                <a:spcPts val="3600"/>
              </a:spcAft>
              <a:buClr>
                <a:srgbClr val="C00000"/>
              </a:buClr>
              <a:buFontTx/>
              <a:buAutoNum type="arabicPeriod"/>
            </a:pPr>
            <a:r>
              <a:rPr lang="pt-BR" b="1" i="0" dirty="0" err="1">
                <a:solidFill>
                  <a:srgbClr val="C00000"/>
                </a:solidFill>
                <a:effectLst/>
                <a:latin typeface="Arial" panose="020B0604020202020204" pitchFamily="34" charset="0"/>
              </a:rPr>
              <a:t>Mieruka</a:t>
            </a:r>
            <a:r>
              <a:rPr lang="pt-BR" b="1" i="0" dirty="0">
                <a:effectLst/>
                <a:latin typeface="Arial" panose="020B0604020202020204" pitchFamily="34" charset="0"/>
              </a:rPr>
              <a:t> - 5 Regras (</a:t>
            </a:r>
            <a:r>
              <a:rPr lang="pt-BR" b="1" i="0" dirty="0" err="1">
                <a:effectLst/>
                <a:latin typeface="Arial" panose="020B0604020202020204" pitchFamily="34" charset="0"/>
              </a:rPr>
              <a:t>MeDeMiru</a:t>
            </a:r>
            <a:r>
              <a:rPr lang="pt-BR" b="1" i="0" dirty="0">
                <a:effectLst/>
                <a:latin typeface="Arial" panose="020B0604020202020204" pitchFamily="34" charset="0"/>
              </a:rPr>
              <a:t> / Meta x Real / Ação / Essencialidade / </a:t>
            </a:r>
            <a:r>
              <a:rPr lang="pt-BR" b="1" i="0" dirty="0" err="1">
                <a:effectLst/>
                <a:latin typeface="Arial" panose="020B0604020202020204" pitchFamily="34" charset="0"/>
              </a:rPr>
              <a:t>ØPoluição</a:t>
            </a:r>
            <a:r>
              <a:rPr lang="pt-BR" b="1" i="0" dirty="0">
                <a:effectLst/>
                <a:latin typeface="Arial" panose="020B0604020202020204" pitchFamily="34" charset="0"/>
              </a:rPr>
              <a:t>)</a:t>
            </a:r>
          </a:p>
          <a:p>
            <a:pPr marL="365125" indent="-365125">
              <a:spcBef>
                <a:spcPts val="0"/>
              </a:spcBef>
              <a:spcAft>
                <a:spcPts val="2400"/>
              </a:spcAft>
              <a:buClr>
                <a:srgbClr val="C00000"/>
              </a:buClr>
              <a:buAutoNum type="arabicPeriod"/>
            </a:pPr>
            <a:endParaRPr lang="pt-BR" b="1" i="0" dirty="0">
              <a:effectLst/>
              <a:latin typeface="Arial" panose="020B0604020202020204" pitchFamily="34" charset="0"/>
            </a:endParaRPr>
          </a:p>
        </p:txBody>
      </p:sp>
    </p:spTree>
    <p:extLst>
      <p:ext uri="{BB962C8B-B14F-4D97-AF65-F5344CB8AC3E}">
        <p14:creationId xmlns:p14="http://schemas.microsoft.com/office/powerpoint/2010/main" val="3428902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803804F1-9E24-47F3-9882-7A4025D78887}"/>
              </a:ext>
            </a:extLst>
          </p:cNvPr>
          <p:cNvGrpSpPr/>
          <p:nvPr/>
        </p:nvGrpSpPr>
        <p:grpSpPr>
          <a:xfrm>
            <a:off x="4215869" y="797721"/>
            <a:ext cx="4222630" cy="1810136"/>
            <a:chOff x="2611576" y="930651"/>
            <a:chExt cx="3918792" cy="1508494"/>
          </a:xfrm>
        </p:grpSpPr>
        <p:sp>
          <p:nvSpPr>
            <p:cNvPr id="3" name="Text Box 4">
              <a:extLst>
                <a:ext uri="{FF2B5EF4-FFF2-40B4-BE49-F238E27FC236}">
                  <a16:creationId xmlns:a16="http://schemas.microsoft.com/office/drawing/2014/main" id="{AE12222E-BC36-4109-8194-8DFB5A86DE14}"/>
                </a:ext>
              </a:extLst>
            </p:cNvPr>
            <p:cNvSpPr txBox="1">
              <a:spLocks noChangeArrowheads="1"/>
            </p:cNvSpPr>
            <p:nvPr/>
          </p:nvSpPr>
          <p:spPr bwMode="auto">
            <a:xfrm>
              <a:off x="3369187" y="2054412"/>
              <a:ext cx="2392454" cy="38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r>
                <a:rPr lang="en-US" altLang="pt-BR" sz="2400" b="1" kern="0" dirty="0" err="1">
                  <a:solidFill>
                    <a:srgbClr val="800000"/>
                  </a:solidFill>
                </a:rPr>
                <a:t>Competitividade</a:t>
              </a:r>
              <a:endParaRPr lang="en-US" altLang="pt-BR" sz="2400" b="1" kern="0" dirty="0">
                <a:solidFill>
                  <a:srgbClr val="000000"/>
                </a:solidFill>
              </a:endParaRPr>
            </a:p>
          </p:txBody>
        </p:sp>
        <p:sp>
          <p:nvSpPr>
            <p:cNvPr id="4" name="Text Box 10">
              <a:extLst>
                <a:ext uri="{FF2B5EF4-FFF2-40B4-BE49-F238E27FC236}">
                  <a16:creationId xmlns:a16="http://schemas.microsoft.com/office/drawing/2014/main" id="{058EC09C-5F30-48BE-A0DA-D08298FE509C}"/>
                </a:ext>
              </a:extLst>
            </p:cNvPr>
            <p:cNvSpPr txBox="1">
              <a:spLocks noChangeArrowheads="1"/>
            </p:cNvSpPr>
            <p:nvPr/>
          </p:nvSpPr>
          <p:spPr bwMode="auto">
            <a:xfrm>
              <a:off x="3575050" y="1478190"/>
              <a:ext cx="2027977" cy="38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r>
                <a:rPr lang="en-US" altLang="pt-BR" sz="2400" b="1" kern="0" dirty="0" err="1">
                  <a:solidFill>
                    <a:srgbClr val="800000"/>
                  </a:solidFill>
                </a:rPr>
                <a:t>Lucratividade</a:t>
              </a:r>
              <a:endParaRPr lang="en-US" altLang="pt-BR" sz="2400" b="1" kern="0" dirty="0">
                <a:solidFill>
                  <a:srgbClr val="000000"/>
                </a:solidFill>
              </a:endParaRPr>
            </a:p>
          </p:txBody>
        </p:sp>
        <p:sp>
          <p:nvSpPr>
            <p:cNvPr id="5" name="AutoShape 11">
              <a:extLst>
                <a:ext uri="{FF2B5EF4-FFF2-40B4-BE49-F238E27FC236}">
                  <a16:creationId xmlns:a16="http://schemas.microsoft.com/office/drawing/2014/main" id="{4C4CDD7C-66D1-4C63-BD5A-732075145602}"/>
                </a:ext>
              </a:extLst>
            </p:cNvPr>
            <p:cNvSpPr>
              <a:spLocks noChangeArrowheads="1"/>
            </p:cNvSpPr>
            <p:nvPr/>
          </p:nvSpPr>
          <p:spPr bwMode="auto">
            <a:xfrm>
              <a:off x="3225829" y="1853213"/>
              <a:ext cx="2530484" cy="235194"/>
            </a:xfrm>
            <a:prstGeom prst="upArrow">
              <a:avLst>
                <a:gd name="adj1" fmla="val 67713"/>
                <a:gd name="adj2" fmla="val 76167"/>
              </a:avLst>
            </a:prstGeom>
            <a:gradFill rotWithShape="0">
              <a:gsLst>
                <a:gs pos="0">
                  <a:srgbClr val="B2B2B2"/>
                </a:gs>
                <a:gs pos="100000">
                  <a:srgbClr val="3399FF"/>
                </a:gs>
              </a:gsLst>
              <a:lin ang="5400000" scaled="1"/>
            </a:gradFill>
            <a:ln w="9525">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2400" kern="0" dirty="0">
                <a:solidFill>
                  <a:srgbClr val="000000"/>
                </a:solidFill>
              </a:endParaRPr>
            </a:p>
          </p:txBody>
        </p:sp>
        <p:sp>
          <p:nvSpPr>
            <p:cNvPr id="6" name="Text Box 12">
              <a:extLst>
                <a:ext uri="{FF2B5EF4-FFF2-40B4-BE49-F238E27FC236}">
                  <a16:creationId xmlns:a16="http://schemas.microsoft.com/office/drawing/2014/main" id="{A9AD3391-E272-4AEB-AC41-14EE9F5A8E06}"/>
                </a:ext>
              </a:extLst>
            </p:cNvPr>
            <p:cNvSpPr txBox="1">
              <a:spLocks noChangeArrowheads="1"/>
            </p:cNvSpPr>
            <p:nvPr/>
          </p:nvSpPr>
          <p:spPr bwMode="auto">
            <a:xfrm>
              <a:off x="2611576" y="930651"/>
              <a:ext cx="3918792" cy="38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r>
                <a:rPr lang="en-US" altLang="pt-BR" sz="2400" b="1" kern="0" dirty="0" err="1">
                  <a:solidFill>
                    <a:srgbClr val="800000"/>
                  </a:solidFill>
                </a:rPr>
                <a:t>Crescimento</a:t>
              </a:r>
              <a:r>
                <a:rPr lang="en-US" altLang="pt-BR" sz="2400" b="1" kern="0" dirty="0">
                  <a:solidFill>
                    <a:srgbClr val="800000"/>
                  </a:solidFill>
                </a:rPr>
                <a:t>/</a:t>
              </a:r>
              <a:r>
                <a:rPr lang="en-US" altLang="pt-BR" sz="2400" b="1" kern="0" dirty="0" err="1">
                  <a:solidFill>
                    <a:srgbClr val="800000"/>
                  </a:solidFill>
                </a:rPr>
                <a:t>Sobrevivência</a:t>
              </a:r>
              <a:endParaRPr lang="en-US" altLang="pt-BR" sz="2400" b="1" kern="0" dirty="0">
                <a:solidFill>
                  <a:srgbClr val="000000"/>
                </a:solidFill>
              </a:endParaRPr>
            </a:p>
          </p:txBody>
        </p:sp>
        <p:sp>
          <p:nvSpPr>
            <p:cNvPr id="7" name="AutoShape 13">
              <a:extLst>
                <a:ext uri="{FF2B5EF4-FFF2-40B4-BE49-F238E27FC236}">
                  <a16:creationId xmlns:a16="http://schemas.microsoft.com/office/drawing/2014/main" id="{BDE96132-68A1-4B26-8384-F4F4D6BE1C0A}"/>
                </a:ext>
              </a:extLst>
            </p:cNvPr>
            <p:cNvSpPr>
              <a:spLocks noChangeArrowheads="1"/>
            </p:cNvSpPr>
            <p:nvPr/>
          </p:nvSpPr>
          <p:spPr bwMode="auto">
            <a:xfrm>
              <a:off x="3225829" y="1304576"/>
              <a:ext cx="2530484" cy="235194"/>
            </a:xfrm>
            <a:prstGeom prst="upArrow">
              <a:avLst>
                <a:gd name="adj1" fmla="val 67713"/>
                <a:gd name="adj2" fmla="val 76167"/>
              </a:avLst>
            </a:prstGeom>
            <a:gradFill rotWithShape="0">
              <a:gsLst>
                <a:gs pos="0">
                  <a:srgbClr val="B2B2B2"/>
                </a:gs>
                <a:gs pos="100000">
                  <a:srgbClr val="3399FF"/>
                </a:gs>
              </a:gsLst>
              <a:lin ang="5400000" scaled="1"/>
            </a:gradFill>
            <a:ln w="9525">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2400" kern="0">
                <a:solidFill>
                  <a:srgbClr val="000000"/>
                </a:solidFill>
              </a:endParaRPr>
            </a:p>
          </p:txBody>
        </p:sp>
      </p:grpSp>
      <p:grpSp>
        <p:nvGrpSpPr>
          <p:cNvPr id="8" name="Agrupar 7">
            <a:extLst>
              <a:ext uri="{FF2B5EF4-FFF2-40B4-BE49-F238E27FC236}">
                <a16:creationId xmlns:a16="http://schemas.microsoft.com/office/drawing/2014/main" id="{07676415-CBB3-4AB6-B82A-FD628796A24B}"/>
              </a:ext>
            </a:extLst>
          </p:cNvPr>
          <p:cNvGrpSpPr/>
          <p:nvPr/>
        </p:nvGrpSpPr>
        <p:grpSpPr>
          <a:xfrm>
            <a:off x="2011683" y="2619167"/>
            <a:ext cx="8493466" cy="1957297"/>
            <a:chOff x="246647" y="2195987"/>
            <a:chExt cx="8493466" cy="1957297"/>
          </a:xfrm>
        </p:grpSpPr>
        <p:sp>
          <p:nvSpPr>
            <p:cNvPr id="9" name="AutoShape 5">
              <a:extLst>
                <a:ext uri="{FF2B5EF4-FFF2-40B4-BE49-F238E27FC236}">
                  <a16:creationId xmlns:a16="http://schemas.microsoft.com/office/drawing/2014/main" id="{9E194A1D-F2BA-487C-94A2-14987DE1C22F}"/>
                </a:ext>
              </a:extLst>
            </p:cNvPr>
            <p:cNvSpPr>
              <a:spLocks noChangeArrowheads="1"/>
            </p:cNvSpPr>
            <p:nvPr/>
          </p:nvSpPr>
          <p:spPr bwMode="auto">
            <a:xfrm>
              <a:off x="3229997" y="2195987"/>
              <a:ext cx="2530484" cy="235194"/>
            </a:xfrm>
            <a:prstGeom prst="upArrow">
              <a:avLst>
                <a:gd name="adj1" fmla="val 67713"/>
                <a:gd name="adj2" fmla="val 76167"/>
              </a:avLst>
            </a:prstGeom>
            <a:gradFill rotWithShape="0">
              <a:gsLst>
                <a:gs pos="0">
                  <a:srgbClr val="B2B2B2"/>
                </a:gs>
                <a:gs pos="100000">
                  <a:srgbClr val="3399FF"/>
                </a:gs>
              </a:gsLst>
              <a:lin ang="5400000" scaled="1"/>
            </a:gradFill>
            <a:ln w="9525">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2216" kern="0">
                <a:solidFill>
                  <a:srgbClr val="000000"/>
                </a:solidFill>
              </a:endParaRPr>
            </a:p>
          </p:txBody>
        </p:sp>
        <p:sp>
          <p:nvSpPr>
            <p:cNvPr id="10" name="AutoShape 6">
              <a:extLst>
                <a:ext uri="{FF2B5EF4-FFF2-40B4-BE49-F238E27FC236}">
                  <a16:creationId xmlns:a16="http://schemas.microsoft.com/office/drawing/2014/main" id="{AFE26228-B77E-4500-8AF7-BCBB6F8A70DC}"/>
                </a:ext>
              </a:extLst>
            </p:cNvPr>
            <p:cNvSpPr>
              <a:spLocks noChangeArrowheads="1"/>
            </p:cNvSpPr>
            <p:nvPr/>
          </p:nvSpPr>
          <p:spPr bwMode="auto">
            <a:xfrm>
              <a:off x="1709051" y="2502528"/>
              <a:ext cx="2717402" cy="791308"/>
            </a:xfrm>
            <a:prstGeom prst="bevel">
              <a:avLst>
                <a:gd name="adj" fmla="val 4495"/>
              </a:avLst>
            </a:prstGeom>
            <a:gradFill rotWithShape="0">
              <a:gsLst>
                <a:gs pos="0">
                  <a:srgbClr val="DDDDDD"/>
                </a:gs>
                <a:gs pos="100000">
                  <a:srgbClr val="CCCCFF"/>
                </a:gs>
              </a:gsLst>
              <a:lin ang="2700000" scaled="1"/>
            </a:gradFill>
            <a:ln w="9525">
              <a:solidFill>
                <a:srgbClr val="000000"/>
              </a:solidFill>
              <a:miter lim="800000"/>
              <a:headEnd/>
              <a:tailEnd/>
            </a:ln>
            <a:effectLst/>
          </p:spPr>
          <p:txBody>
            <a:bodyPr wrap="none" anchor="ctr"/>
            <a:lstStyle/>
            <a:p>
              <a:pPr algn="ctr">
                <a:spcBef>
                  <a:spcPct val="0"/>
                </a:spcBef>
                <a:buNone/>
                <a:defRPr/>
              </a:pPr>
              <a:r>
                <a:rPr lang="en-US" sz="1400" b="1" kern="0" dirty="0" err="1">
                  <a:solidFill>
                    <a:srgbClr val="000000"/>
                  </a:solidFill>
                </a:rPr>
                <a:t>Preço</a:t>
              </a:r>
              <a:r>
                <a:rPr lang="en-US" sz="1400" kern="0" dirty="0">
                  <a:solidFill>
                    <a:srgbClr val="000000"/>
                  </a:solidFill>
                </a:rPr>
                <a:t> </a:t>
              </a:r>
              <a:r>
                <a:rPr lang="en-US" sz="1400" kern="0" dirty="0" err="1">
                  <a:solidFill>
                    <a:srgbClr val="000000"/>
                  </a:solidFill>
                </a:rPr>
                <a:t>competitivo</a:t>
              </a:r>
              <a:endParaRPr lang="en-US" sz="1400" kern="0" dirty="0">
                <a:solidFill>
                  <a:srgbClr val="000000"/>
                </a:solidFill>
              </a:endParaRPr>
            </a:p>
            <a:p>
              <a:pPr algn="ctr">
                <a:spcBef>
                  <a:spcPct val="0"/>
                </a:spcBef>
                <a:buNone/>
                <a:defRPr/>
              </a:pPr>
              <a:r>
                <a:rPr lang="en-US" sz="1400" kern="0" dirty="0" err="1">
                  <a:solidFill>
                    <a:srgbClr val="000000"/>
                  </a:solidFill>
                </a:rPr>
                <a:t>através</a:t>
              </a:r>
              <a:r>
                <a:rPr lang="en-US" sz="1400" kern="0" dirty="0">
                  <a:solidFill>
                    <a:srgbClr val="000000"/>
                  </a:solidFill>
                </a:rPr>
                <a:t> da </a:t>
              </a:r>
              <a:r>
                <a:rPr lang="en-US" sz="1400" kern="0" dirty="0" err="1">
                  <a:solidFill>
                    <a:srgbClr val="000000"/>
                  </a:solidFill>
                </a:rPr>
                <a:t>Redução</a:t>
              </a:r>
              <a:r>
                <a:rPr lang="en-US" sz="1400" kern="0" dirty="0">
                  <a:solidFill>
                    <a:srgbClr val="000000"/>
                  </a:solidFill>
                </a:rPr>
                <a:t> de </a:t>
              </a:r>
              <a:r>
                <a:rPr lang="en-US" sz="1400" b="1" kern="0" dirty="0">
                  <a:solidFill>
                    <a:srgbClr val="000000"/>
                  </a:solidFill>
                </a:rPr>
                <a:t>CUSTO</a:t>
              </a:r>
            </a:p>
            <a:p>
              <a:pPr algn="ctr">
                <a:spcBef>
                  <a:spcPct val="0"/>
                </a:spcBef>
                <a:buNone/>
                <a:defRPr/>
              </a:pPr>
              <a:r>
                <a:rPr lang="en-US" sz="1400" kern="0" dirty="0">
                  <a:solidFill>
                    <a:srgbClr val="000000"/>
                  </a:solidFill>
                </a:rPr>
                <a:t>via </a:t>
              </a:r>
              <a:r>
                <a:rPr lang="en-US" sz="1400" kern="0" dirty="0" err="1">
                  <a:solidFill>
                    <a:srgbClr val="000000"/>
                  </a:solidFill>
                </a:rPr>
                <a:t>Eliminação</a:t>
              </a:r>
              <a:r>
                <a:rPr lang="en-US" sz="1400" kern="0" dirty="0">
                  <a:solidFill>
                    <a:srgbClr val="000000"/>
                  </a:solidFill>
                </a:rPr>
                <a:t> das </a:t>
              </a:r>
              <a:r>
                <a:rPr lang="en-US" sz="1400" kern="0" dirty="0" err="1">
                  <a:solidFill>
                    <a:srgbClr val="000000"/>
                  </a:solidFill>
                </a:rPr>
                <a:t>Perdas</a:t>
              </a:r>
              <a:endParaRPr lang="en-US" sz="1400" kern="0" dirty="0">
                <a:solidFill>
                  <a:srgbClr val="000000"/>
                </a:solidFill>
              </a:endParaRPr>
            </a:p>
          </p:txBody>
        </p:sp>
        <p:sp>
          <p:nvSpPr>
            <p:cNvPr id="11" name="AutoShape 8">
              <a:extLst>
                <a:ext uri="{FF2B5EF4-FFF2-40B4-BE49-F238E27FC236}">
                  <a16:creationId xmlns:a16="http://schemas.microsoft.com/office/drawing/2014/main" id="{E7386AE9-FD26-4D25-AA5F-E3A5E54E4D2B}"/>
                </a:ext>
              </a:extLst>
            </p:cNvPr>
            <p:cNvSpPr>
              <a:spLocks noChangeArrowheads="1"/>
            </p:cNvSpPr>
            <p:nvPr/>
          </p:nvSpPr>
          <p:spPr bwMode="auto">
            <a:xfrm>
              <a:off x="4547350" y="2502528"/>
              <a:ext cx="2717403" cy="791308"/>
            </a:xfrm>
            <a:prstGeom prst="bevel">
              <a:avLst>
                <a:gd name="adj" fmla="val 4495"/>
              </a:avLst>
            </a:prstGeom>
            <a:gradFill rotWithShape="0">
              <a:gsLst>
                <a:gs pos="0">
                  <a:srgbClr val="DDDDDD"/>
                </a:gs>
                <a:gs pos="100000">
                  <a:srgbClr val="CCCCFF"/>
                </a:gs>
              </a:gsLst>
              <a:lin ang="2700000" scaled="1"/>
            </a:gradFill>
            <a:ln w="9525">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spcBef>
                  <a:spcPct val="0"/>
                </a:spcBef>
                <a:buNone/>
                <a:defRPr/>
              </a:pPr>
              <a:r>
                <a:rPr lang="en-US" altLang="pt-BR" sz="1400" b="1" kern="0" dirty="0" err="1">
                  <a:solidFill>
                    <a:srgbClr val="000000">
                      <a:lumMod val="95000"/>
                      <a:lumOff val="5000"/>
                    </a:srgbClr>
                  </a:solidFill>
                </a:rPr>
                <a:t>Agilidade</a:t>
              </a:r>
              <a:r>
                <a:rPr lang="en-US" altLang="pt-BR" sz="1400" b="1" kern="0" dirty="0">
                  <a:solidFill>
                    <a:srgbClr val="000000">
                      <a:lumMod val="95000"/>
                      <a:lumOff val="5000"/>
                    </a:srgbClr>
                  </a:solidFill>
                </a:rPr>
                <a:t> </a:t>
              </a:r>
              <a:r>
                <a:rPr lang="en-US" altLang="pt-BR" sz="1400" kern="0" dirty="0" err="1">
                  <a:solidFill>
                    <a:srgbClr val="000000"/>
                  </a:solidFill>
                </a:rPr>
                <a:t>na</a:t>
              </a:r>
              <a:r>
                <a:rPr lang="en-US" altLang="pt-BR" sz="1400" kern="0" dirty="0">
                  <a:solidFill>
                    <a:srgbClr val="000000"/>
                  </a:solidFill>
                </a:rPr>
                <a:t> </a:t>
              </a:r>
              <a:r>
                <a:rPr lang="en-US" altLang="pt-BR" sz="1400" kern="0" dirty="0" err="1">
                  <a:solidFill>
                    <a:srgbClr val="000000"/>
                  </a:solidFill>
                </a:rPr>
                <a:t>Entrega</a:t>
              </a:r>
              <a:endParaRPr lang="en-US" altLang="pt-BR" sz="1400" kern="0" dirty="0">
                <a:solidFill>
                  <a:srgbClr val="000000"/>
                </a:solidFill>
              </a:endParaRPr>
            </a:p>
            <a:p>
              <a:pPr algn="ctr">
                <a:spcBef>
                  <a:spcPct val="0"/>
                </a:spcBef>
                <a:buNone/>
                <a:defRPr/>
              </a:pPr>
              <a:r>
                <a:rPr lang="en-US" altLang="pt-BR" sz="1400" kern="0" dirty="0" err="1">
                  <a:solidFill>
                    <a:srgbClr val="000000"/>
                  </a:solidFill>
                </a:rPr>
                <a:t>como</a:t>
              </a:r>
              <a:r>
                <a:rPr lang="en-US" altLang="pt-BR" sz="1400" kern="0" dirty="0">
                  <a:solidFill>
                    <a:srgbClr val="000000"/>
                  </a:solidFill>
                </a:rPr>
                <a:t> “</a:t>
              </a:r>
              <a:r>
                <a:rPr lang="en-US" altLang="pt-BR" sz="1400" kern="0" dirty="0" err="1">
                  <a:solidFill>
                    <a:srgbClr val="000000"/>
                  </a:solidFill>
                </a:rPr>
                <a:t>fator</a:t>
              </a:r>
              <a:r>
                <a:rPr lang="en-US" altLang="pt-BR" sz="1400" kern="0" dirty="0">
                  <a:solidFill>
                    <a:srgbClr val="000000"/>
                  </a:solidFill>
                </a:rPr>
                <a:t> </a:t>
              </a:r>
              <a:r>
                <a:rPr lang="en-US" altLang="pt-BR" sz="1400" kern="0" dirty="0" err="1">
                  <a:solidFill>
                    <a:srgbClr val="000000"/>
                  </a:solidFill>
                </a:rPr>
                <a:t>ganhador</a:t>
              </a:r>
              <a:r>
                <a:rPr lang="en-US" altLang="pt-BR" sz="1400" kern="0" dirty="0">
                  <a:solidFill>
                    <a:srgbClr val="000000"/>
                  </a:solidFill>
                </a:rPr>
                <a:t>”</a:t>
              </a:r>
            </a:p>
          </p:txBody>
        </p:sp>
        <p:sp>
          <p:nvSpPr>
            <p:cNvPr id="12" name="AutoShape 14">
              <a:extLst>
                <a:ext uri="{FF2B5EF4-FFF2-40B4-BE49-F238E27FC236}">
                  <a16:creationId xmlns:a16="http://schemas.microsoft.com/office/drawing/2014/main" id="{968FA999-E185-4FB4-B171-3251FD2AADA7}"/>
                </a:ext>
              </a:extLst>
            </p:cNvPr>
            <p:cNvSpPr>
              <a:spLocks noChangeArrowheads="1"/>
            </p:cNvSpPr>
            <p:nvPr/>
          </p:nvSpPr>
          <p:spPr bwMode="auto">
            <a:xfrm>
              <a:off x="246647" y="3358679"/>
              <a:ext cx="2353856" cy="791308"/>
            </a:xfrm>
            <a:prstGeom prst="bevel">
              <a:avLst>
                <a:gd name="adj" fmla="val 4495"/>
              </a:avLst>
            </a:prstGeom>
            <a:gradFill rotWithShape="0">
              <a:gsLst>
                <a:gs pos="0">
                  <a:srgbClr val="DDDDDD"/>
                </a:gs>
                <a:gs pos="100000">
                  <a:srgbClr val="CCCCFF"/>
                </a:gs>
              </a:gsLst>
              <a:lin ang="2700000" scaled="1"/>
            </a:gradFill>
            <a:ln w="9525">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spcBef>
                  <a:spcPct val="0"/>
                </a:spcBef>
                <a:buNone/>
                <a:defRPr/>
              </a:pPr>
              <a:r>
                <a:rPr lang="en-US" altLang="pt-BR" sz="1400" b="1" kern="0" dirty="0" err="1">
                  <a:solidFill>
                    <a:srgbClr val="000000">
                      <a:lumMod val="95000"/>
                      <a:lumOff val="5000"/>
                    </a:srgbClr>
                  </a:solidFill>
                </a:rPr>
                <a:t>Qualidade</a:t>
              </a:r>
              <a:endParaRPr lang="en-US" altLang="pt-BR" sz="1400" kern="0" dirty="0">
                <a:solidFill>
                  <a:srgbClr val="000000">
                    <a:lumMod val="95000"/>
                    <a:lumOff val="5000"/>
                  </a:srgbClr>
                </a:solidFill>
              </a:endParaRPr>
            </a:p>
            <a:p>
              <a:pPr algn="ctr">
                <a:spcBef>
                  <a:spcPct val="0"/>
                </a:spcBef>
                <a:buNone/>
                <a:defRPr/>
              </a:pPr>
              <a:r>
                <a:rPr lang="en-US" altLang="pt-BR" sz="1400" kern="0" dirty="0" err="1">
                  <a:solidFill>
                    <a:srgbClr val="000000"/>
                  </a:solidFill>
                </a:rPr>
                <a:t>como</a:t>
              </a:r>
              <a:r>
                <a:rPr lang="en-US" altLang="pt-BR" sz="1400" kern="0" dirty="0">
                  <a:solidFill>
                    <a:srgbClr val="000000"/>
                  </a:solidFill>
                </a:rPr>
                <a:t> “</a:t>
              </a:r>
              <a:r>
                <a:rPr lang="en-US" altLang="pt-BR" sz="1400" kern="0" dirty="0" err="1">
                  <a:solidFill>
                    <a:srgbClr val="000000"/>
                  </a:solidFill>
                </a:rPr>
                <a:t>fator</a:t>
              </a:r>
              <a:r>
                <a:rPr lang="en-US" altLang="pt-BR" sz="1400" kern="0" dirty="0">
                  <a:solidFill>
                    <a:srgbClr val="000000"/>
                  </a:solidFill>
                </a:rPr>
                <a:t> </a:t>
              </a:r>
              <a:r>
                <a:rPr lang="en-US" altLang="pt-BR" sz="1400" kern="0" dirty="0" err="1">
                  <a:solidFill>
                    <a:srgbClr val="000000"/>
                  </a:solidFill>
                </a:rPr>
                <a:t>qualificador</a:t>
              </a:r>
              <a:r>
                <a:rPr lang="en-US" altLang="pt-BR" sz="1400" kern="0" dirty="0">
                  <a:solidFill>
                    <a:srgbClr val="000000"/>
                  </a:solidFill>
                </a:rPr>
                <a:t>”</a:t>
              </a:r>
            </a:p>
          </p:txBody>
        </p:sp>
        <p:sp>
          <p:nvSpPr>
            <p:cNvPr id="13" name="AutoShape 16">
              <a:extLst>
                <a:ext uri="{FF2B5EF4-FFF2-40B4-BE49-F238E27FC236}">
                  <a16:creationId xmlns:a16="http://schemas.microsoft.com/office/drawing/2014/main" id="{EA5BB079-2479-46D4-A12E-F62222380229}"/>
                </a:ext>
              </a:extLst>
            </p:cNvPr>
            <p:cNvSpPr>
              <a:spLocks noChangeArrowheads="1"/>
            </p:cNvSpPr>
            <p:nvPr/>
          </p:nvSpPr>
          <p:spPr bwMode="auto">
            <a:xfrm>
              <a:off x="6602586" y="3361976"/>
              <a:ext cx="2137527" cy="791308"/>
            </a:xfrm>
            <a:prstGeom prst="bevel">
              <a:avLst>
                <a:gd name="adj" fmla="val 4495"/>
              </a:avLst>
            </a:prstGeom>
            <a:gradFill rotWithShape="0">
              <a:gsLst>
                <a:gs pos="0">
                  <a:srgbClr val="DDDDDD"/>
                </a:gs>
                <a:gs pos="100000">
                  <a:srgbClr val="CCCCFF"/>
                </a:gs>
              </a:gsLst>
              <a:lin ang="2700000" scaled="1"/>
            </a:gradFill>
            <a:ln w="9525">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spcBef>
                  <a:spcPct val="0"/>
                </a:spcBef>
                <a:buNone/>
                <a:defRPr/>
              </a:pPr>
              <a:r>
                <a:rPr lang="en-US" altLang="pt-BR" sz="1400" b="1" kern="0" dirty="0" err="1">
                  <a:solidFill>
                    <a:srgbClr val="000000">
                      <a:lumMod val="95000"/>
                      <a:lumOff val="5000"/>
                    </a:srgbClr>
                  </a:solidFill>
                </a:rPr>
                <a:t>Flexibilidade</a:t>
              </a:r>
              <a:endParaRPr lang="en-US" altLang="pt-BR" sz="1400" kern="0" dirty="0">
                <a:solidFill>
                  <a:srgbClr val="000000">
                    <a:lumMod val="95000"/>
                    <a:lumOff val="5000"/>
                  </a:srgbClr>
                </a:solidFill>
              </a:endParaRPr>
            </a:p>
            <a:p>
              <a:pPr algn="ctr">
                <a:spcBef>
                  <a:spcPct val="0"/>
                </a:spcBef>
                <a:buNone/>
                <a:defRPr/>
              </a:pPr>
              <a:r>
                <a:rPr lang="en-US" altLang="pt-BR" sz="1400" kern="0" dirty="0">
                  <a:solidFill>
                    <a:srgbClr val="000000"/>
                  </a:solidFill>
                </a:rPr>
                <a:t>para </a:t>
              </a:r>
              <a:r>
                <a:rPr lang="en-US" altLang="pt-BR" sz="1400" kern="0" dirty="0" err="1">
                  <a:solidFill>
                    <a:srgbClr val="000000"/>
                  </a:solidFill>
                </a:rPr>
                <a:t>atender</a:t>
              </a:r>
              <a:r>
                <a:rPr lang="en-US" altLang="pt-BR" sz="1400" kern="0" dirty="0">
                  <a:solidFill>
                    <a:srgbClr val="000000"/>
                  </a:solidFill>
                </a:rPr>
                <a:t> um</a:t>
              </a:r>
            </a:p>
            <a:p>
              <a:pPr algn="ctr">
                <a:spcBef>
                  <a:spcPct val="0"/>
                </a:spcBef>
                <a:buNone/>
                <a:defRPr/>
              </a:pPr>
              <a:r>
                <a:rPr lang="en-US" altLang="pt-BR" sz="1400" kern="0" dirty="0" err="1">
                  <a:solidFill>
                    <a:srgbClr val="000000"/>
                  </a:solidFill>
                </a:rPr>
                <a:t>mercado</a:t>
              </a:r>
              <a:r>
                <a:rPr lang="en-US" altLang="pt-BR" sz="1400" kern="0" dirty="0">
                  <a:solidFill>
                    <a:srgbClr val="000000"/>
                  </a:solidFill>
                </a:rPr>
                <a:t> </a:t>
              </a:r>
              <a:r>
                <a:rPr lang="en-US" altLang="pt-BR" sz="1400" kern="0" dirty="0" err="1">
                  <a:solidFill>
                    <a:srgbClr val="000000"/>
                  </a:solidFill>
                </a:rPr>
                <a:t>instável</a:t>
              </a:r>
              <a:endParaRPr lang="en-US" altLang="pt-BR" sz="1400" kern="0" dirty="0">
                <a:solidFill>
                  <a:srgbClr val="000000"/>
                </a:solidFill>
              </a:endParaRPr>
            </a:p>
          </p:txBody>
        </p:sp>
      </p:grpSp>
      <p:grpSp>
        <p:nvGrpSpPr>
          <p:cNvPr id="14" name="Agrupar 13">
            <a:extLst>
              <a:ext uri="{FF2B5EF4-FFF2-40B4-BE49-F238E27FC236}">
                <a16:creationId xmlns:a16="http://schemas.microsoft.com/office/drawing/2014/main" id="{A9EA890C-5B14-4F11-B66A-69B700A79B59}"/>
              </a:ext>
            </a:extLst>
          </p:cNvPr>
          <p:cNvGrpSpPr/>
          <p:nvPr/>
        </p:nvGrpSpPr>
        <p:grpSpPr>
          <a:xfrm>
            <a:off x="4290502" y="3723610"/>
            <a:ext cx="4134095" cy="1140305"/>
            <a:chOff x="2525465" y="3300430"/>
            <a:chExt cx="4134095" cy="1140305"/>
          </a:xfrm>
        </p:grpSpPr>
        <p:sp>
          <p:nvSpPr>
            <p:cNvPr id="15" name="AutoShape 7">
              <a:extLst>
                <a:ext uri="{FF2B5EF4-FFF2-40B4-BE49-F238E27FC236}">
                  <a16:creationId xmlns:a16="http://schemas.microsoft.com/office/drawing/2014/main" id="{82D1418A-9E3E-47BE-9EB4-56D7DF5C95B1}"/>
                </a:ext>
              </a:extLst>
            </p:cNvPr>
            <p:cNvSpPr>
              <a:spLocks noChangeArrowheads="1"/>
            </p:cNvSpPr>
            <p:nvPr/>
          </p:nvSpPr>
          <p:spPr bwMode="auto">
            <a:xfrm>
              <a:off x="3534322" y="3300430"/>
              <a:ext cx="600312" cy="685800"/>
            </a:xfrm>
            <a:prstGeom prst="upArrow">
              <a:avLst>
                <a:gd name="adj1" fmla="val 53241"/>
                <a:gd name="adj2" fmla="val 43982"/>
              </a:avLst>
            </a:prstGeom>
            <a:gradFill rotWithShape="0">
              <a:gsLst>
                <a:gs pos="0">
                  <a:srgbClr val="B2B2B2"/>
                </a:gs>
                <a:gs pos="100000">
                  <a:srgbClr val="0000FF"/>
                </a:gs>
              </a:gsLst>
              <a:lin ang="5400000" scaled="1"/>
            </a:gradFill>
            <a:ln w="9525">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2216" kern="0">
                <a:solidFill>
                  <a:srgbClr val="000000"/>
                </a:solidFill>
              </a:endParaRPr>
            </a:p>
          </p:txBody>
        </p:sp>
        <p:sp>
          <p:nvSpPr>
            <p:cNvPr id="16" name="AutoShape 9">
              <a:extLst>
                <a:ext uri="{FF2B5EF4-FFF2-40B4-BE49-F238E27FC236}">
                  <a16:creationId xmlns:a16="http://schemas.microsoft.com/office/drawing/2014/main" id="{74344E2E-1528-42CC-8185-6071E076809B}"/>
                </a:ext>
              </a:extLst>
            </p:cNvPr>
            <p:cNvSpPr>
              <a:spLocks noChangeArrowheads="1"/>
            </p:cNvSpPr>
            <p:nvPr/>
          </p:nvSpPr>
          <p:spPr bwMode="auto">
            <a:xfrm>
              <a:off x="4839168" y="3300430"/>
              <a:ext cx="600312" cy="685800"/>
            </a:xfrm>
            <a:prstGeom prst="upArrow">
              <a:avLst>
                <a:gd name="adj1" fmla="val 53241"/>
                <a:gd name="adj2" fmla="val 43982"/>
              </a:avLst>
            </a:prstGeom>
            <a:gradFill rotWithShape="0">
              <a:gsLst>
                <a:gs pos="0">
                  <a:srgbClr val="B2B2B2"/>
                </a:gs>
                <a:gs pos="100000">
                  <a:srgbClr val="0000FF"/>
                </a:gs>
              </a:gsLst>
              <a:lin ang="5400000" scaled="1"/>
            </a:gradFill>
            <a:ln w="9525">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2216" kern="0">
                <a:solidFill>
                  <a:srgbClr val="000000"/>
                </a:solidFill>
              </a:endParaRPr>
            </a:p>
          </p:txBody>
        </p:sp>
        <p:sp>
          <p:nvSpPr>
            <p:cNvPr id="17" name="AutoShape 15">
              <a:extLst>
                <a:ext uri="{FF2B5EF4-FFF2-40B4-BE49-F238E27FC236}">
                  <a16:creationId xmlns:a16="http://schemas.microsoft.com/office/drawing/2014/main" id="{99314922-2A99-4D07-8C7F-3016BCF634CB}"/>
                </a:ext>
              </a:extLst>
            </p:cNvPr>
            <p:cNvSpPr>
              <a:spLocks noChangeArrowheads="1"/>
            </p:cNvSpPr>
            <p:nvPr/>
          </p:nvSpPr>
          <p:spPr bwMode="auto">
            <a:xfrm rot="18713316">
              <a:off x="2721631" y="3517502"/>
              <a:ext cx="474785" cy="867118"/>
            </a:xfrm>
            <a:prstGeom prst="upArrow">
              <a:avLst>
                <a:gd name="adj1" fmla="val 53241"/>
                <a:gd name="adj2" fmla="val 43982"/>
              </a:avLst>
            </a:prstGeom>
            <a:gradFill rotWithShape="0">
              <a:gsLst>
                <a:gs pos="0">
                  <a:srgbClr val="B2B2B2"/>
                </a:gs>
                <a:gs pos="100000">
                  <a:srgbClr val="0000FF"/>
                </a:gs>
              </a:gsLst>
              <a:lin ang="5400000" scaled="1"/>
            </a:gradFill>
            <a:ln w="9525">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2216" kern="0">
                <a:solidFill>
                  <a:srgbClr val="000000"/>
                </a:solidFill>
              </a:endParaRPr>
            </a:p>
          </p:txBody>
        </p:sp>
        <p:sp>
          <p:nvSpPr>
            <p:cNvPr id="18" name="AutoShape 17">
              <a:extLst>
                <a:ext uri="{FF2B5EF4-FFF2-40B4-BE49-F238E27FC236}">
                  <a16:creationId xmlns:a16="http://schemas.microsoft.com/office/drawing/2014/main" id="{F3229AC5-0413-4EDF-8803-647ED3CF729E}"/>
                </a:ext>
              </a:extLst>
            </p:cNvPr>
            <p:cNvSpPr>
              <a:spLocks noChangeArrowheads="1"/>
            </p:cNvSpPr>
            <p:nvPr/>
          </p:nvSpPr>
          <p:spPr bwMode="auto">
            <a:xfrm rot="2896110">
              <a:off x="6091131" y="3571667"/>
              <a:ext cx="493468" cy="643390"/>
            </a:xfrm>
            <a:prstGeom prst="upArrow">
              <a:avLst>
                <a:gd name="adj1" fmla="val 53241"/>
                <a:gd name="adj2" fmla="val 43982"/>
              </a:avLst>
            </a:prstGeom>
            <a:gradFill rotWithShape="0">
              <a:gsLst>
                <a:gs pos="0">
                  <a:srgbClr val="B2B2B2"/>
                </a:gs>
                <a:gs pos="100000">
                  <a:srgbClr val="0000FF"/>
                </a:gs>
              </a:gsLst>
              <a:lin ang="5400000" scaled="1"/>
            </a:gradFill>
            <a:ln w="9525">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2216" kern="0">
                <a:solidFill>
                  <a:srgbClr val="000000"/>
                </a:solidFill>
              </a:endParaRPr>
            </a:p>
          </p:txBody>
        </p:sp>
        <p:sp>
          <p:nvSpPr>
            <p:cNvPr id="19" name="Text Box 19">
              <a:extLst>
                <a:ext uri="{FF2B5EF4-FFF2-40B4-BE49-F238E27FC236}">
                  <a16:creationId xmlns:a16="http://schemas.microsoft.com/office/drawing/2014/main" id="{7EBF4438-9057-4C70-88C8-F47DB7E7E457}"/>
                </a:ext>
              </a:extLst>
            </p:cNvPr>
            <p:cNvSpPr txBox="1">
              <a:spLocks noChangeArrowheads="1"/>
            </p:cNvSpPr>
            <p:nvPr/>
          </p:nvSpPr>
          <p:spPr bwMode="auto">
            <a:xfrm>
              <a:off x="2968750" y="3732849"/>
              <a:ext cx="3278095" cy="707886"/>
            </a:xfrm>
            <a:prstGeom prst="rect">
              <a:avLst/>
            </a:prstGeom>
            <a:solidFill>
              <a:srgbClr val="FFFFCC"/>
            </a:solidFill>
            <a:ln w="9525">
              <a:solidFill>
                <a:srgbClr val="0000CC"/>
              </a:solidFill>
              <a:miter lim="800000"/>
              <a:headEnd/>
              <a:tailEnd/>
            </a:ln>
          </p:spPr>
          <p:txBody>
            <a:bodyPr anchor="ctr">
              <a:spAutoFit/>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r>
                <a:rPr lang="en-US" altLang="pt-BR" sz="2000" b="1" kern="0" dirty="0" err="1">
                  <a:solidFill>
                    <a:srgbClr val="2D2DB9">
                      <a:lumMod val="50000"/>
                    </a:srgbClr>
                  </a:solidFill>
                </a:rPr>
                <a:t>Modelo</a:t>
              </a:r>
              <a:r>
                <a:rPr lang="en-US" altLang="pt-BR" sz="2000" b="1" kern="0" dirty="0">
                  <a:solidFill>
                    <a:srgbClr val="2D2DB9">
                      <a:lumMod val="50000"/>
                    </a:srgbClr>
                  </a:solidFill>
                </a:rPr>
                <a:t> de </a:t>
              </a:r>
              <a:r>
                <a:rPr lang="en-US" altLang="pt-BR" sz="2000" b="1" kern="0" dirty="0" err="1">
                  <a:solidFill>
                    <a:srgbClr val="2D2DB9">
                      <a:lumMod val="50000"/>
                    </a:srgbClr>
                  </a:solidFill>
                </a:rPr>
                <a:t>Negócio</a:t>
              </a:r>
              <a:r>
                <a:rPr lang="en-US" altLang="pt-BR" sz="2000" b="1" kern="0" dirty="0">
                  <a:solidFill>
                    <a:srgbClr val="2D2DB9">
                      <a:lumMod val="50000"/>
                    </a:srgbClr>
                  </a:solidFill>
                </a:rPr>
                <a:t> e </a:t>
              </a:r>
              <a:r>
                <a:rPr lang="en-US" altLang="pt-BR" sz="2000" b="1" kern="0" dirty="0" err="1">
                  <a:solidFill>
                    <a:srgbClr val="2D2DB9">
                      <a:lumMod val="50000"/>
                    </a:srgbClr>
                  </a:solidFill>
                </a:rPr>
                <a:t>Métodos</a:t>
              </a:r>
              <a:r>
                <a:rPr lang="en-US" altLang="pt-BR" sz="2000" b="1" kern="0" dirty="0">
                  <a:solidFill>
                    <a:srgbClr val="2D2DB9">
                      <a:lumMod val="50000"/>
                    </a:srgbClr>
                  </a:solidFill>
                </a:rPr>
                <a:t> de </a:t>
              </a:r>
              <a:r>
                <a:rPr lang="en-US" altLang="pt-BR" sz="2000" b="1" kern="0" dirty="0" err="1">
                  <a:solidFill>
                    <a:srgbClr val="2D2DB9">
                      <a:lumMod val="50000"/>
                    </a:srgbClr>
                  </a:solidFill>
                </a:rPr>
                <a:t>Gestão</a:t>
              </a:r>
              <a:endParaRPr lang="en-US" altLang="pt-BR" sz="2000" b="1" kern="0" dirty="0">
                <a:solidFill>
                  <a:srgbClr val="2D2DB9">
                    <a:lumMod val="50000"/>
                  </a:srgbClr>
                </a:solidFill>
              </a:endParaRPr>
            </a:p>
          </p:txBody>
        </p:sp>
      </p:grpSp>
      <p:grpSp>
        <p:nvGrpSpPr>
          <p:cNvPr id="20" name="Agrupar 19">
            <a:extLst>
              <a:ext uri="{FF2B5EF4-FFF2-40B4-BE49-F238E27FC236}">
                <a16:creationId xmlns:a16="http://schemas.microsoft.com/office/drawing/2014/main" id="{8FC24514-9493-48DA-BC21-5ABEDB250419}"/>
              </a:ext>
            </a:extLst>
          </p:cNvPr>
          <p:cNvGrpSpPr/>
          <p:nvPr/>
        </p:nvGrpSpPr>
        <p:grpSpPr>
          <a:xfrm>
            <a:off x="4597605" y="4889509"/>
            <a:ext cx="3508771" cy="566583"/>
            <a:chOff x="2832568" y="4376389"/>
            <a:chExt cx="3508771" cy="566583"/>
          </a:xfrm>
        </p:grpSpPr>
        <p:sp>
          <p:nvSpPr>
            <p:cNvPr id="21" name="Text Box 18">
              <a:extLst>
                <a:ext uri="{FF2B5EF4-FFF2-40B4-BE49-F238E27FC236}">
                  <a16:creationId xmlns:a16="http://schemas.microsoft.com/office/drawing/2014/main" id="{0E0542B6-9AFB-4C92-ABDC-26CF230A73EC}"/>
                </a:ext>
              </a:extLst>
            </p:cNvPr>
            <p:cNvSpPr txBox="1">
              <a:spLocks noChangeArrowheads="1"/>
            </p:cNvSpPr>
            <p:nvPr/>
          </p:nvSpPr>
          <p:spPr bwMode="auto">
            <a:xfrm>
              <a:off x="2832568" y="4573640"/>
              <a:ext cx="3508771" cy="369332"/>
            </a:xfrm>
            <a:prstGeom prst="rect">
              <a:avLst/>
            </a:prstGeom>
            <a:solidFill>
              <a:srgbClr val="FFFF99"/>
            </a:solidFill>
            <a:ln w="9525">
              <a:solidFill>
                <a:srgbClr val="0000FF"/>
              </a:solidFill>
              <a:miter lim="800000"/>
              <a:headEnd/>
              <a:tailEnd/>
            </a:ln>
          </p:spPr>
          <p:txBody>
            <a:bodyPr anchor="ctr">
              <a:spAutoFit/>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r>
                <a:rPr lang="en-US" altLang="pt-BR" sz="1800" b="1" kern="0" dirty="0" err="1">
                  <a:solidFill>
                    <a:srgbClr val="0000CC"/>
                  </a:solidFill>
                </a:rPr>
                <a:t>Melhoria</a:t>
              </a:r>
              <a:r>
                <a:rPr lang="en-US" altLang="pt-BR" sz="1800" b="1" kern="0" dirty="0">
                  <a:solidFill>
                    <a:srgbClr val="0000CC"/>
                  </a:solidFill>
                </a:rPr>
                <a:t> + </a:t>
              </a:r>
              <a:r>
                <a:rPr lang="en-US" altLang="pt-BR" sz="1800" b="1" kern="0" dirty="0" err="1">
                  <a:solidFill>
                    <a:srgbClr val="0000CC"/>
                  </a:solidFill>
                </a:rPr>
                <a:t>Inovação</a:t>
              </a:r>
              <a:endParaRPr lang="en-US" altLang="pt-BR" sz="1800" kern="0" dirty="0">
                <a:solidFill>
                  <a:srgbClr val="0000CC"/>
                </a:solidFill>
              </a:endParaRPr>
            </a:p>
          </p:txBody>
        </p:sp>
        <p:sp>
          <p:nvSpPr>
            <p:cNvPr id="22" name="AutoShape 20">
              <a:extLst>
                <a:ext uri="{FF2B5EF4-FFF2-40B4-BE49-F238E27FC236}">
                  <a16:creationId xmlns:a16="http://schemas.microsoft.com/office/drawing/2014/main" id="{4F412327-5FBA-44BB-8C33-9E21A6A5BF25}"/>
                </a:ext>
              </a:extLst>
            </p:cNvPr>
            <p:cNvSpPr>
              <a:spLocks noChangeArrowheads="1"/>
            </p:cNvSpPr>
            <p:nvPr/>
          </p:nvSpPr>
          <p:spPr bwMode="auto">
            <a:xfrm>
              <a:off x="3032672"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23" name="AutoShape 21">
              <a:extLst>
                <a:ext uri="{FF2B5EF4-FFF2-40B4-BE49-F238E27FC236}">
                  <a16:creationId xmlns:a16="http://schemas.microsoft.com/office/drawing/2014/main" id="{A68ECBD3-8EA8-444B-81E8-D462DBBBB980}"/>
                </a:ext>
              </a:extLst>
            </p:cNvPr>
            <p:cNvSpPr>
              <a:spLocks noChangeArrowheads="1"/>
            </p:cNvSpPr>
            <p:nvPr/>
          </p:nvSpPr>
          <p:spPr bwMode="auto">
            <a:xfrm>
              <a:off x="3259179"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24" name="AutoShape 22">
              <a:extLst>
                <a:ext uri="{FF2B5EF4-FFF2-40B4-BE49-F238E27FC236}">
                  <a16:creationId xmlns:a16="http://schemas.microsoft.com/office/drawing/2014/main" id="{4DCC204F-77D3-487C-9221-DF2B762406A5}"/>
                </a:ext>
              </a:extLst>
            </p:cNvPr>
            <p:cNvSpPr>
              <a:spLocks noChangeArrowheads="1"/>
            </p:cNvSpPr>
            <p:nvPr/>
          </p:nvSpPr>
          <p:spPr bwMode="auto">
            <a:xfrm>
              <a:off x="3474569"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25" name="AutoShape 23">
              <a:extLst>
                <a:ext uri="{FF2B5EF4-FFF2-40B4-BE49-F238E27FC236}">
                  <a16:creationId xmlns:a16="http://schemas.microsoft.com/office/drawing/2014/main" id="{2607E356-4173-48DB-A729-90222DBF1903}"/>
                </a:ext>
              </a:extLst>
            </p:cNvPr>
            <p:cNvSpPr>
              <a:spLocks noChangeArrowheads="1"/>
            </p:cNvSpPr>
            <p:nvPr/>
          </p:nvSpPr>
          <p:spPr bwMode="auto">
            <a:xfrm>
              <a:off x="3701076"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26" name="AutoShape 24">
              <a:extLst>
                <a:ext uri="{FF2B5EF4-FFF2-40B4-BE49-F238E27FC236}">
                  <a16:creationId xmlns:a16="http://schemas.microsoft.com/office/drawing/2014/main" id="{CFBD5AA3-2BFE-4090-B415-F00F997CFB0F}"/>
                </a:ext>
              </a:extLst>
            </p:cNvPr>
            <p:cNvSpPr>
              <a:spLocks noChangeArrowheads="1"/>
            </p:cNvSpPr>
            <p:nvPr/>
          </p:nvSpPr>
          <p:spPr bwMode="auto">
            <a:xfrm>
              <a:off x="3927583"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27" name="AutoShape 25">
              <a:extLst>
                <a:ext uri="{FF2B5EF4-FFF2-40B4-BE49-F238E27FC236}">
                  <a16:creationId xmlns:a16="http://schemas.microsoft.com/office/drawing/2014/main" id="{F1E8374F-3ECF-4E27-8455-93808A0EC2D9}"/>
                </a:ext>
              </a:extLst>
            </p:cNvPr>
            <p:cNvSpPr>
              <a:spLocks noChangeArrowheads="1"/>
            </p:cNvSpPr>
            <p:nvPr/>
          </p:nvSpPr>
          <p:spPr bwMode="auto">
            <a:xfrm>
              <a:off x="4154089"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28" name="AutoShape 26">
              <a:extLst>
                <a:ext uri="{FF2B5EF4-FFF2-40B4-BE49-F238E27FC236}">
                  <a16:creationId xmlns:a16="http://schemas.microsoft.com/office/drawing/2014/main" id="{69500F86-10D7-46B6-B910-D27287159F7E}"/>
                </a:ext>
              </a:extLst>
            </p:cNvPr>
            <p:cNvSpPr>
              <a:spLocks noChangeArrowheads="1"/>
            </p:cNvSpPr>
            <p:nvPr/>
          </p:nvSpPr>
          <p:spPr bwMode="auto">
            <a:xfrm>
              <a:off x="4369479"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29" name="AutoShape 27">
              <a:extLst>
                <a:ext uri="{FF2B5EF4-FFF2-40B4-BE49-F238E27FC236}">
                  <a16:creationId xmlns:a16="http://schemas.microsoft.com/office/drawing/2014/main" id="{B1C80E24-0A2B-45C1-A1B0-E00AE639A529}"/>
                </a:ext>
              </a:extLst>
            </p:cNvPr>
            <p:cNvSpPr>
              <a:spLocks noChangeArrowheads="1"/>
            </p:cNvSpPr>
            <p:nvPr/>
          </p:nvSpPr>
          <p:spPr bwMode="auto">
            <a:xfrm>
              <a:off x="4595986"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30" name="AutoShape 28">
              <a:extLst>
                <a:ext uri="{FF2B5EF4-FFF2-40B4-BE49-F238E27FC236}">
                  <a16:creationId xmlns:a16="http://schemas.microsoft.com/office/drawing/2014/main" id="{1A7340B9-A7EE-4A60-9621-257214E4636C}"/>
                </a:ext>
              </a:extLst>
            </p:cNvPr>
            <p:cNvSpPr>
              <a:spLocks noChangeArrowheads="1"/>
            </p:cNvSpPr>
            <p:nvPr/>
          </p:nvSpPr>
          <p:spPr bwMode="auto">
            <a:xfrm>
              <a:off x="4822493"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31" name="AutoShape 29">
              <a:extLst>
                <a:ext uri="{FF2B5EF4-FFF2-40B4-BE49-F238E27FC236}">
                  <a16:creationId xmlns:a16="http://schemas.microsoft.com/office/drawing/2014/main" id="{17B5CAFF-0B48-458B-8D40-2589DD4BE78A}"/>
                </a:ext>
              </a:extLst>
            </p:cNvPr>
            <p:cNvSpPr>
              <a:spLocks noChangeArrowheads="1"/>
            </p:cNvSpPr>
            <p:nvPr/>
          </p:nvSpPr>
          <p:spPr bwMode="auto">
            <a:xfrm>
              <a:off x="5049000"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32" name="AutoShape 30">
              <a:extLst>
                <a:ext uri="{FF2B5EF4-FFF2-40B4-BE49-F238E27FC236}">
                  <a16:creationId xmlns:a16="http://schemas.microsoft.com/office/drawing/2014/main" id="{3681380C-FFC8-4DCF-B154-724364FCC461}"/>
                </a:ext>
              </a:extLst>
            </p:cNvPr>
            <p:cNvSpPr>
              <a:spLocks noChangeArrowheads="1"/>
            </p:cNvSpPr>
            <p:nvPr/>
          </p:nvSpPr>
          <p:spPr bwMode="auto">
            <a:xfrm>
              <a:off x="5264389"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33" name="AutoShape 31">
              <a:extLst>
                <a:ext uri="{FF2B5EF4-FFF2-40B4-BE49-F238E27FC236}">
                  <a16:creationId xmlns:a16="http://schemas.microsoft.com/office/drawing/2014/main" id="{99CAB018-32E2-42E1-8947-CA058847D554}"/>
                </a:ext>
              </a:extLst>
            </p:cNvPr>
            <p:cNvSpPr>
              <a:spLocks noChangeArrowheads="1"/>
            </p:cNvSpPr>
            <p:nvPr/>
          </p:nvSpPr>
          <p:spPr bwMode="auto">
            <a:xfrm>
              <a:off x="5490896"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34" name="AutoShape 32">
              <a:extLst>
                <a:ext uri="{FF2B5EF4-FFF2-40B4-BE49-F238E27FC236}">
                  <a16:creationId xmlns:a16="http://schemas.microsoft.com/office/drawing/2014/main" id="{9ED202F7-CE22-4AE9-9E91-4FA09C08C671}"/>
                </a:ext>
              </a:extLst>
            </p:cNvPr>
            <p:cNvSpPr>
              <a:spLocks noChangeArrowheads="1"/>
            </p:cNvSpPr>
            <p:nvPr/>
          </p:nvSpPr>
          <p:spPr bwMode="auto">
            <a:xfrm>
              <a:off x="5717403"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sp>
          <p:nvSpPr>
            <p:cNvPr id="35" name="AutoShape 33">
              <a:extLst>
                <a:ext uri="{FF2B5EF4-FFF2-40B4-BE49-F238E27FC236}">
                  <a16:creationId xmlns:a16="http://schemas.microsoft.com/office/drawing/2014/main" id="{2A3A0CF9-A282-42BD-93A1-FC51342226BA}"/>
                </a:ext>
              </a:extLst>
            </p:cNvPr>
            <p:cNvSpPr>
              <a:spLocks noChangeArrowheads="1"/>
            </p:cNvSpPr>
            <p:nvPr/>
          </p:nvSpPr>
          <p:spPr bwMode="auto">
            <a:xfrm>
              <a:off x="5943910" y="4376389"/>
              <a:ext cx="188987" cy="198926"/>
            </a:xfrm>
            <a:prstGeom prst="upArrow">
              <a:avLst>
                <a:gd name="adj1" fmla="val 53241"/>
                <a:gd name="adj2" fmla="val 40524"/>
              </a:avLst>
            </a:prstGeom>
            <a:gradFill rotWithShape="0">
              <a:gsLst>
                <a:gs pos="0">
                  <a:srgbClr val="B2B2B2"/>
                </a:gs>
                <a:gs pos="100000">
                  <a:srgbClr val="666699"/>
                </a:gs>
              </a:gsLst>
              <a:lin ang="5400000" scaled="1"/>
            </a:gradFill>
            <a:ln w="6350">
              <a:solidFill>
                <a:srgbClr val="000000"/>
              </a:solidFill>
              <a:miter lim="800000"/>
              <a:headEnd/>
              <a:tailEnd/>
            </a:ln>
          </p:spPr>
          <p:txBody>
            <a:bodyPr wrap="none" anchor="ct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endParaRPr lang="pt-BR" altLang="pt-BR" sz="1800" kern="0">
                <a:solidFill>
                  <a:srgbClr val="000000"/>
                </a:solidFill>
              </a:endParaRPr>
            </a:p>
          </p:txBody>
        </p:sp>
      </p:grpSp>
      <p:grpSp>
        <p:nvGrpSpPr>
          <p:cNvPr id="36" name="Agrupar 35">
            <a:extLst>
              <a:ext uri="{FF2B5EF4-FFF2-40B4-BE49-F238E27FC236}">
                <a16:creationId xmlns:a16="http://schemas.microsoft.com/office/drawing/2014/main" id="{8339A3BC-2C4A-4BA6-99B8-0D03EBB506A9}"/>
              </a:ext>
            </a:extLst>
          </p:cNvPr>
          <p:cNvGrpSpPr/>
          <p:nvPr/>
        </p:nvGrpSpPr>
        <p:grpSpPr>
          <a:xfrm>
            <a:off x="8112623" y="4697635"/>
            <a:ext cx="1385888" cy="1161633"/>
            <a:chOff x="6347587" y="4184515"/>
            <a:chExt cx="1385888" cy="1161633"/>
          </a:xfrm>
        </p:grpSpPr>
        <p:sp>
          <p:nvSpPr>
            <p:cNvPr id="37" name="Seta: para a Direita 36">
              <a:extLst>
                <a:ext uri="{FF2B5EF4-FFF2-40B4-BE49-F238E27FC236}">
                  <a16:creationId xmlns:a16="http://schemas.microsoft.com/office/drawing/2014/main" id="{62E92C11-248D-4357-98F7-EA26CC1F2C01}"/>
                </a:ext>
              </a:extLst>
            </p:cNvPr>
            <p:cNvSpPr/>
            <p:nvPr/>
          </p:nvSpPr>
          <p:spPr bwMode="auto">
            <a:xfrm rot="10800000">
              <a:off x="6347587" y="4184515"/>
              <a:ext cx="1347421" cy="1161633"/>
            </a:xfrm>
            <a:prstGeom prst="rightArrow">
              <a:avLst/>
            </a:prstGeom>
            <a:solidFill>
              <a:srgbClr val="FFFFFF">
                <a:lumMod val="75000"/>
              </a:srgbClr>
            </a:solidFill>
            <a:ln w="9525" cap="flat" cmpd="sng" algn="ctr">
              <a:solidFill>
                <a:srgbClr val="C00000"/>
              </a:solidFill>
              <a:prstDash val="solid"/>
              <a:round/>
              <a:headEnd type="none" w="med" len="med"/>
              <a:tailEnd type="none" w="med" len="med"/>
            </a:ln>
            <a:effectLst/>
          </p:spPr>
          <p:txBody>
            <a:bodyPr anchor="ctr">
              <a:spAutoFit/>
            </a:bodyPr>
            <a:lstStyle/>
            <a:p>
              <a:pPr algn="ctr">
                <a:buNone/>
                <a:defRPr/>
              </a:pPr>
              <a:endParaRPr lang="pt-BR" sz="3200" kern="0">
                <a:solidFill>
                  <a:srgbClr val="000000"/>
                </a:solidFill>
              </a:endParaRPr>
            </a:p>
          </p:txBody>
        </p:sp>
        <p:sp>
          <p:nvSpPr>
            <p:cNvPr id="38" name="Rectangle 2">
              <a:extLst>
                <a:ext uri="{FF2B5EF4-FFF2-40B4-BE49-F238E27FC236}">
                  <a16:creationId xmlns:a16="http://schemas.microsoft.com/office/drawing/2014/main" id="{91D2D7A1-E45C-439A-9244-5F9CD47249D7}"/>
                </a:ext>
              </a:extLst>
            </p:cNvPr>
            <p:cNvSpPr>
              <a:spLocks noChangeArrowheads="1"/>
            </p:cNvSpPr>
            <p:nvPr/>
          </p:nvSpPr>
          <p:spPr bwMode="auto">
            <a:xfrm>
              <a:off x="6372845" y="4619846"/>
              <a:ext cx="1360630" cy="323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lnSpc>
                  <a:spcPct val="90000"/>
                </a:lnSpc>
                <a:spcAft>
                  <a:spcPct val="30000"/>
                </a:spcAft>
                <a:buNone/>
                <a:defRPr/>
              </a:pPr>
              <a:r>
                <a:rPr lang="en-US" altLang="pt-BR" sz="1800" b="1" kern="0" dirty="0" err="1">
                  <a:solidFill>
                    <a:srgbClr val="C00000"/>
                  </a:solidFill>
                </a:rPr>
                <a:t>KAIKAKU</a:t>
              </a:r>
              <a:endParaRPr lang="en-US" altLang="pt-BR" sz="1800" b="1" kern="0" dirty="0">
                <a:solidFill>
                  <a:srgbClr val="C00000"/>
                </a:solidFill>
              </a:endParaRPr>
            </a:p>
          </p:txBody>
        </p:sp>
      </p:grpSp>
      <p:grpSp>
        <p:nvGrpSpPr>
          <p:cNvPr id="39" name="Agrupar 38">
            <a:extLst>
              <a:ext uri="{FF2B5EF4-FFF2-40B4-BE49-F238E27FC236}">
                <a16:creationId xmlns:a16="http://schemas.microsoft.com/office/drawing/2014/main" id="{4044A8CD-7243-4575-AA55-5D36D50862EC}"/>
              </a:ext>
            </a:extLst>
          </p:cNvPr>
          <p:cNvGrpSpPr/>
          <p:nvPr/>
        </p:nvGrpSpPr>
        <p:grpSpPr>
          <a:xfrm>
            <a:off x="3383623" y="4695990"/>
            <a:ext cx="1193556" cy="1161633"/>
            <a:chOff x="1618587" y="4182870"/>
            <a:chExt cx="1193556" cy="1161633"/>
          </a:xfrm>
        </p:grpSpPr>
        <p:sp>
          <p:nvSpPr>
            <p:cNvPr id="40" name="Seta: para a Direita 39">
              <a:extLst>
                <a:ext uri="{FF2B5EF4-FFF2-40B4-BE49-F238E27FC236}">
                  <a16:creationId xmlns:a16="http://schemas.microsoft.com/office/drawing/2014/main" id="{3E41C358-326D-4DF8-B387-74FBEE7A8F2C}"/>
                </a:ext>
              </a:extLst>
            </p:cNvPr>
            <p:cNvSpPr/>
            <p:nvPr/>
          </p:nvSpPr>
          <p:spPr bwMode="auto">
            <a:xfrm>
              <a:off x="1618587" y="4182870"/>
              <a:ext cx="1193556" cy="1161633"/>
            </a:xfrm>
            <a:prstGeom prst="rightArrow">
              <a:avLst/>
            </a:prstGeom>
            <a:solidFill>
              <a:srgbClr val="FFFFFF">
                <a:lumMod val="75000"/>
              </a:srgbClr>
            </a:solidFill>
            <a:ln w="9525" cap="flat" cmpd="sng" algn="ctr">
              <a:solidFill>
                <a:srgbClr val="C00000"/>
              </a:solidFill>
              <a:prstDash val="solid"/>
              <a:round/>
              <a:headEnd type="none" w="med" len="med"/>
              <a:tailEnd type="none" w="med" len="med"/>
            </a:ln>
            <a:effectLst/>
          </p:spPr>
          <p:txBody>
            <a:bodyPr anchor="ctr">
              <a:spAutoFit/>
            </a:bodyPr>
            <a:lstStyle/>
            <a:p>
              <a:pPr algn="ctr">
                <a:buNone/>
                <a:defRPr/>
              </a:pPr>
              <a:endParaRPr lang="pt-BR" sz="3200" kern="0">
                <a:solidFill>
                  <a:srgbClr val="000000"/>
                </a:solidFill>
              </a:endParaRPr>
            </a:p>
          </p:txBody>
        </p:sp>
        <p:sp>
          <p:nvSpPr>
            <p:cNvPr id="41" name="Rectangle 2">
              <a:extLst>
                <a:ext uri="{FF2B5EF4-FFF2-40B4-BE49-F238E27FC236}">
                  <a16:creationId xmlns:a16="http://schemas.microsoft.com/office/drawing/2014/main" id="{EE3D9BC0-3DE0-49E6-9D98-22E6B3DBF81C}"/>
                </a:ext>
              </a:extLst>
            </p:cNvPr>
            <p:cNvSpPr>
              <a:spLocks noChangeArrowheads="1"/>
            </p:cNvSpPr>
            <p:nvPr/>
          </p:nvSpPr>
          <p:spPr bwMode="auto">
            <a:xfrm>
              <a:off x="1651879" y="4613315"/>
              <a:ext cx="1091191" cy="32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lnSpc>
                  <a:spcPct val="90000"/>
                </a:lnSpc>
                <a:spcAft>
                  <a:spcPct val="30000"/>
                </a:spcAft>
                <a:buNone/>
                <a:defRPr/>
              </a:pPr>
              <a:r>
                <a:rPr lang="en-US" altLang="pt-BR" sz="1800" b="1" kern="0" dirty="0">
                  <a:solidFill>
                    <a:srgbClr val="C00000"/>
                  </a:solidFill>
                </a:rPr>
                <a:t>KAIZEN</a:t>
              </a:r>
            </a:p>
          </p:txBody>
        </p:sp>
      </p:grpSp>
      <p:grpSp>
        <p:nvGrpSpPr>
          <p:cNvPr id="42" name="Agrupar 41">
            <a:extLst>
              <a:ext uri="{FF2B5EF4-FFF2-40B4-BE49-F238E27FC236}">
                <a16:creationId xmlns:a16="http://schemas.microsoft.com/office/drawing/2014/main" id="{4F3683E5-0B23-4BB7-B043-0451888984C2}"/>
              </a:ext>
            </a:extLst>
          </p:cNvPr>
          <p:cNvGrpSpPr/>
          <p:nvPr/>
        </p:nvGrpSpPr>
        <p:grpSpPr>
          <a:xfrm>
            <a:off x="1900104" y="2507757"/>
            <a:ext cx="8719456" cy="2068707"/>
            <a:chOff x="1567543" y="2528076"/>
            <a:chExt cx="8719456" cy="2068707"/>
          </a:xfrm>
        </p:grpSpPr>
        <p:sp>
          <p:nvSpPr>
            <p:cNvPr id="43" name="Retângulo: Cantos Superiores Recortados 42">
              <a:extLst>
                <a:ext uri="{FF2B5EF4-FFF2-40B4-BE49-F238E27FC236}">
                  <a16:creationId xmlns:a16="http://schemas.microsoft.com/office/drawing/2014/main" id="{A6CAAC6C-FA66-49DB-8ACB-392C3C7A5F98}"/>
                </a:ext>
              </a:extLst>
            </p:cNvPr>
            <p:cNvSpPr/>
            <p:nvPr/>
          </p:nvSpPr>
          <p:spPr>
            <a:xfrm>
              <a:off x="1567543" y="2917371"/>
              <a:ext cx="8719456" cy="1679412"/>
            </a:xfrm>
            <a:prstGeom prst="snip2SameRect">
              <a:avLst>
                <a:gd name="adj1" fmla="val 50000"/>
                <a:gd name="adj2" fmla="val 0"/>
              </a:avLst>
            </a:prstGeom>
            <a:solidFill>
              <a:schemeClr val="accent6">
                <a:lumMod val="20000"/>
                <a:lumOff val="80000"/>
                <a:alpha val="3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4" name="Text Box 10">
              <a:extLst>
                <a:ext uri="{FF2B5EF4-FFF2-40B4-BE49-F238E27FC236}">
                  <a16:creationId xmlns:a16="http://schemas.microsoft.com/office/drawing/2014/main" id="{95189198-BBA5-4BC8-998B-E93433781F3A}"/>
                </a:ext>
              </a:extLst>
            </p:cNvPr>
            <p:cNvSpPr txBox="1">
              <a:spLocks noChangeArrowheads="1"/>
            </p:cNvSpPr>
            <p:nvPr/>
          </p:nvSpPr>
          <p:spPr bwMode="auto">
            <a:xfrm>
              <a:off x="2427515" y="2528080"/>
              <a:ext cx="22131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r>
                <a:rPr lang="en-US" altLang="pt-BR" sz="2000" b="1" kern="0" dirty="0" err="1">
                  <a:solidFill>
                    <a:srgbClr val="002060"/>
                  </a:solidFill>
                </a:rPr>
                <a:t>Fatores</a:t>
              </a:r>
              <a:endParaRPr lang="en-US" altLang="pt-BR" sz="2000" b="1" kern="0" dirty="0">
                <a:solidFill>
                  <a:srgbClr val="002060"/>
                </a:solidFill>
              </a:endParaRPr>
            </a:p>
          </p:txBody>
        </p:sp>
        <p:sp>
          <p:nvSpPr>
            <p:cNvPr id="45" name="Text Box 10">
              <a:extLst>
                <a:ext uri="{FF2B5EF4-FFF2-40B4-BE49-F238E27FC236}">
                  <a16:creationId xmlns:a16="http://schemas.microsoft.com/office/drawing/2014/main" id="{38D52FFD-398B-41D1-8163-82A4C0221C67}"/>
                </a:ext>
              </a:extLst>
            </p:cNvPr>
            <p:cNvSpPr txBox="1">
              <a:spLocks noChangeArrowheads="1"/>
            </p:cNvSpPr>
            <p:nvPr/>
          </p:nvSpPr>
          <p:spPr bwMode="auto">
            <a:xfrm>
              <a:off x="7206336" y="2528076"/>
              <a:ext cx="22131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r>
                <a:rPr lang="en-US" altLang="pt-BR" sz="2000" b="1" kern="0" dirty="0" err="1">
                  <a:solidFill>
                    <a:srgbClr val="002060"/>
                  </a:solidFill>
                </a:rPr>
                <a:t>Competitivos</a:t>
              </a:r>
              <a:endParaRPr lang="en-US" altLang="pt-BR" sz="2000" b="1" kern="0" dirty="0">
                <a:solidFill>
                  <a:srgbClr val="002060"/>
                </a:solidFill>
              </a:endParaRPr>
            </a:p>
          </p:txBody>
        </p:sp>
      </p:grpSp>
      <p:sp>
        <p:nvSpPr>
          <p:cNvPr id="46" name="Rectangle 2">
            <a:extLst>
              <a:ext uri="{FF2B5EF4-FFF2-40B4-BE49-F238E27FC236}">
                <a16:creationId xmlns:a16="http://schemas.microsoft.com/office/drawing/2014/main" id="{5F8B0C23-6DA1-44E9-B105-E83D5CCBF944}"/>
              </a:ext>
            </a:extLst>
          </p:cNvPr>
          <p:cNvSpPr>
            <a:spLocks noChangeArrowheads="1"/>
          </p:cNvSpPr>
          <p:nvPr/>
        </p:nvSpPr>
        <p:spPr bwMode="auto">
          <a:xfrm>
            <a:off x="0" y="-1752"/>
            <a:ext cx="12192000" cy="462382"/>
          </a:xfrm>
          <a:prstGeom prst="rect">
            <a:avLst/>
          </a:prstGeom>
          <a:noFill/>
          <a:ln w="9525">
            <a:noFill/>
            <a:miter lim="800000"/>
            <a:headEnd/>
            <a:tailEnd/>
          </a:ln>
          <a:effectLst/>
        </p:spPr>
        <p:txBody>
          <a:bodyPr anchor="ctr"/>
          <a:lstStyle/>
          <a:p>
            <a:pPr>
              <a:buNone/>
              <a:defRPr/>
            </a:pPr>
            <a:r>
              <a:rPr lang="pt-BR" sz="2800" b="1" dirty="0">
                <a:cs typeface="Arial" panose="020B0604020202020204" pitchFamily="34" charset="0"/>
              </a:rPr>
              <a:t>O Caminho para o NORTE Verdadeiro</a:t>
            </a:r>
          </a:p>
        </p:txBody>
      </p:sp>
      <p:sp>
        <p:nvSpPr>
          <p:cNvPr id="47" name="Text Box 10">
            <a:extLst>
              <a:ext uri="{FF2B5EF4-FFF2-40B4-BE49-F238E27FC236}">
                <a16:creationId xmlns:a16="http://schemas.microsoft.com/office/drawing/2014/main" id="{8A51F789-F1A2-439C-9828-7C67B45D5C30}"/>
              </a:ext>
            </a:extLst>
          </p:cNvPr>
          <p:cNvSpPr txBox="1">
            <a:spLocks noChangeArrowheads="1"/>
          </p:cNvSpPr>
          <p:nvPr/>
        </p:nvSpPr>
        <p:spPr bwMode="auto">
          <a:xfrm>
            <a:off x="1487488" y="5867761"/>
            <a:ext cx="950505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pPr algn="ctr">
              <a:buNone/>
              <a:defRPr/>
            </a:pPr>
            <a:r>
              <a:rPr lang="en-US" altLang="pt-BR" sz="2000" b="1" kern="0" dirty="0"/>
              <a:t>O Hoshin </a:t>
            </a:r>
            <a:r>
              <a:rPr lang="en-US" altLang="pt-BR" sz="2000" b="1" kern="0" dirty="0">
                <a:solidFill>
                  <a:srgbClr val="C00000"/>
                </a:solidFill>
              </a:rPr>
              <a:t>CONECTA </a:t>
            </a:r>
            <a:r>
              <a:rPr lang="en-US" altLang="pt-BR" sz="2000" b="1" kern="0" dirty="0"/>
              <a:t>&amp; </a:t>
            </a:r>
            <a:r>
              <a:rPr lang="en-US" altLang="pt-BR" sz="2000" b="1" kern="0" dirty="0" err="1"/>
              <a:t>mantém</a:t>
            </a:r>
            <a:r>
              <a:rPr lang="en-US" altLang="pt-BR" sz="2000" b="1" kern="0" dirty="0"/>
              <a:t> </a:t>
            </a:r>
            <a:r>
              <a:rPr lang="en-US" altLang="pt-BR" sz="2000" b="1" kern="0" dirty="0">
                <a:solidFill>
                  <a:srgbClr val="C00000"/>
                </a:solidFill>
              </a:rPr>
              <a:t>ALINHAMENTO </a:t>
            </a:r>
            <a:r>
              <a:rPr lang="en-US" altLang="pt-BR" sz="2000" b="1" kern="0" dirty="0" err="1"/>
              <a:t>durante</a:t>
            </a:r>
            <a:r>
              <a:rPr lang="en-US" altLang="pt-BR" sz="2000" b="1" kern="0" dirty="0"/>
              <a:t> a JORNADA!!!</a:t>
            </a:r>
          </a:p>
          <a:p>
            <a:pPr algn="ctr">
              <a:buNone/>
              <a:defRPr/>
            </a:pPr>
            <a:r>
              <a:rPr lang="en-US" altLang="pt-BR" sz="2000" b="1" kern="0" dirty="0" err="1"/>
              <a:t>Subordina</a:t>
            </a:r>
            <a:r>
              <a:rPr lang="en-US" altLang="pt-BR" sz="2000" b="1" kern="0" dirty="0"/>
              <a:t> </a:t>
            </a:r>
            <a:r>
              <a:rPr lang="en-US" altLang="pt-BR" sz="2000" b="1" kern="0" dirty="0" err="1">
                <a:solidFill>
                  <a:srgbClr val="C00000"/>
                </a:solidFill>
              </a:rPr>
              <a:t>Desempenho</a:t>
            </a:r>
            <a:r>
              <a:rPr lang="en-US" altLang="pt-BR" sz="2000" b="1" kern="0" dirty="0"/>
              <a:t> LOCAL </a:t>
            </a:r>
            <a:r>
              <a:rPr lang="en-US" altLang="pt-BR" sz="2000" b="1" kern="0" dirty="0" err="1"/>
              <a:t>ao</a:t>
            </a:r>
            <a:r>
              <a:rPr lang="en-US" altLang="pt-BR" sz="2000" b="1" kern="0" dirty="0"/>
              <a:t> ÓTIMO GLOBAL!!!</a:t>
            </a:r>
          </a:p>
        </p:txBody>
      </p:sp>
    </p:spTree>
    <p:extLst>
      <p:ext uri="{BB962C8B-B14F-4D97-AF65-F5344CB8AC3E}">
        <p14:creationId xmlns:p14="http://schemas.microsoft.com/office/powerpoint/2010/main" val="1636568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outVertical)">
                                      <p:cBhvr>
                                        <p:cTn id="12" dur="250"/>
                                        <p:tgtEl>
                                          <p:spTgt spid="8"/>
                                        </p:tgtEl>
                                      </p:cBhvr>
                                    </p:animEffect>
                                  </p:childTnLst>
                                </p:cTn>
                              </p:par>
                              <p:par>
                                <p:cTn id="13" presetID="16" presetClass="entr" presetSubtype="37"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barn(outVertical)">
                                      <p:cBhvr>
                                        <p:cTn id="15" dur="250"/>
                                        <p:tgtEl>
                                          <p:spTgt spid="4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42"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outHorizontal)">
                                      <p:cBhvr>
                                        <p:cTn id="20" dur="250"/>
                                        <p:tgtEl>
                                          <p:spTgt spid="14"/>
                                        </p:tgtEl>
                                      </p:cBhvr>
                                    </p:animEffect>
                                  </p:childTnLst>
                                </p:cTn>
                              </p:par>
                              <p:par>
                                <p:cTn id="21" presetID="16" presetClass="entr" presetSubtype="21"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250"/>
                                        <p:tgtEl>
                                          <p:spTgt spid="20"/>
                                        </p:tgtEl>
                                      </p:cBhvr>
                                    </p:animEffect>
                                  </p:childTnLst>
                                </p:cTn>
                              </p:par>
                              <p:par>
                                <p:cTn id="24" presetID="2" presetClass="entr" presetSubtype="8"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250" fill="hold"/>
                                        <p:tgtEl>
                                          <p:spTgt spid="39"/>
                                        </p:tgtEl>
                                        <p:attrNameLst>
                                          <p:attrName>ppt_x</p:attrName>
                                        </p:attrNameLst>
                                      </p:cBhvr>
                                      <p:tavLst>
                                        <p:tav tm="0">
                                          <p:val>
                                            <p:strVal val="0-#ppt_w/2"/>
                                          </p:val>
                                        </p:tav>
                                        <p:tav tm="100000">
                                          <p:val>
                                            <p:strVal val="#ppt_x"/>
                                          </p:val>
                                        </p:tav>
                                      </p:tavLst>
                                    </p:anim>
                                    <p:anim calcmode="lin" valueType="num">
                                      <p:cBhvr additive="base">
                                        <p:cTn id="27" dur="250" fill="hold"/>
                                        <p:tgtEl>
                                          <p:spTgt spid="3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250" fill="hold"/>
                                        <p:tgtEl>
                                          <p:spTgt spid="36"/>
                                        </p:tgtEl>
                                        <p:attrNameLst>
                                          <p:attrName>ppt_x</p:attrName>
                                        </p:attrNameLst>
                                      </p:cBhvr>
                                      <p:tavLst>
                                        <p:tav tm="0">
                                          <p:val>
                                            <p:strVal val="1+#ppt_w/2"/>
                                          </p:val>
                                        </p:tav>
                                        <p:tav tm="100000">
                                          <p:val>
                                            <p:strVal val="#ppt_x"/>
                                          </p:val>
                                        </p:tav>
                                      </p:tavLst>
                                    </p:anim>
                                    <p:anim calcmode="lin" valueType="num">
                                      <p:cBhvr additive="base">
                                        <p:cTn id="31" dur="25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250" fill="hold"/>
                                        <p:tgtEl>
                                          <p:spTgt spid="47"/>
                                        </p:tgtEl>
                                        <p:attrNameLst>
                                          <p:attrName>ppt_x</p:attrName>
                                        </p:attrNameLst>
                                      </p:cBhvr>
                                      <p:tavLst>
                                        <p:tav tm="0">
                                          <p:val>
                                            <p:strVal val="#ppt_x"/>
                                          </p:val>
                                        </p:tav>
                                        <p:tav tm="100000">
                                          <p:val>
                                            <p:strVal val="#ppt_x"/>
                                          </p:val>
                                        </p:tav>
                                      </p:tavLst>
                                    </p:anim>
                                    <p:anim calcmode="lin" valueType="num">
                                      <p:cBhvr additive="base">
                                        <p:cTn id="37" dur="25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B14F34D-DDEA-4D1A-87DF-8DFDB1891152}"/>
              </a:ext>
            </a:extLst>
          </p:cNvPr>
          <p:cNvSpPr txBox="1"/>
          <p:nvPr/>
        </p:nvSpPr>
        <p:spPr>
          <a:xfrm>
            <a:off x="0" y="724419"/>
            <a:ext cx="12192000"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a:ln>
                  <a:noFill/>
                </a:ln>
                <a:solidFill>
                  <a:prstClr val="black"/>
                </a:solidFill>
                <a:effectLst/>
                <a:uLnTx/>
                <a:uFillTx/>
                <a:latin typeface="Arial" pitchFamily="34" charset="0"/>
                <a:ea typeface="+mn-ea"/>
                <a:cs typeface="Arial" panose="020B0604020202020204" pitchFamily="34" charset="0"/>
              </a:rPr>
              <a:t>O </a:t>
            </a:r>
            <a:r>
              <a:rPr kumimoji="0" lang="pt-BR" sz="2400" b="0" i="0" u="none" strike="noStrike" kern="0" cap="none" spc="0" normalizeH="0" baseline="0" noProof="0" dirty="0" err="1">
                <a:ln>
                  <a:noFill/>
                </a:ln>
                <a:solidFill>
                  <a:prstClr val="black"/>
                </a:solidFill>
                <a:effectLst/>
                <a:uLnTx/>
                <a:uFillTx/>
                <a:latin typeface="Arial" pitchFamily="34" charset="0"/>
                <a:ea typeface="+mn-ea"/>
                <a:cs typeface="Arial" panose="020B0604020202020204" pitchFamily="34" charset="0"/>
              </a:rPr>
              <a:t>Hoshin</a:t>
            </a:r>
            <a:r>
              <a:rPr kumimoji="0" lang="pt-BR" sz="2400" b="0" i="0" u="none" strike="noStrike" kern="0" cap="none" spc="0" normalizeH="0" baseline="0" noProof="0" dirty="0">
                <a:ln>
                  <a:noFill/>
                </a:ln>
                <a:solidFill>
                  <a:prstClr val="black"/>
                </a:solidFill>
                <a:effectLst/>
                <a:uLnTx/>
                <a:uFillTx/>
                <a:latin typeface="Arial" pitchFamily="34" charset="0"/>
                <a:ea typeface="+mn-ea"/>
                <a:cs typeface="Arial" panose="020B0604020202020204" pitchFamily="34" charset="0"/>
              </a:rPr>
              <a:t> </a:t>
            </a:r>
            <a:r>
              <a:rPr kumimoji="0" lang="pt-BR" sz="2400" b="0" i="0" u="none" strike="noStrike" kern="0" cap="none" spc="0" normalizeH="0" baseline="0" noProof="0" dirty="0" err="1">
                <a:ln>
                  <a:noFill/>
                </a:ln>
                <a:solidFill>
                  <a:prstClr val="black"/>
                </a:solidFill>
                <a:effectLst/>
                <a:uLnTx/>
                <a:uFillTx/>
                <a:latin typeface="Arial" pitchFamily="34" charset="0"/>
                <a:ea typeface="+mn-ea"/>
                <a:cs typeface="Arial" panose="020B0604020202020204" pitchFamily="34" charset="0"/>
              </a:rPr>
              <a:t>Kanri</a:t>
            </a:r>
            <a:r>
              <a:rPr kumimoji="0" lang="pt-BR" sz="2400" b="0" i="0" u="none" strike="noStrike" kern="0" cap="none" spc="0" normalizeH="0" baseline="0" noProof="0" dirty="0">
                <a:ln>
                  <a:noFill/>
                </a:ln>
                <a:solidFill>
                  <a:prstClr val="black"/>
                </a:solidFill>
                <a:effectLst/>
                <a:uLnTx/>
                <a:uFillTx/>
                <a:latin typeface="Arial" pitchFamily="34" charset="0"/>
                <a:ea typeface="+mn-ea"/>
                <a:cs typeface="Arial" panose="020B0604020202020204" pitchFamily="34" charset="0"/>
              </a:rPr>
              <a:t> permite </a:t>
            </a:r>
            <a:r>
              <a:rPr kumimoji="0" lang="pt-BR" sz="2400" b="1" i="0" u="none" strike="noStrike" kern="0" cap="none" spc="0" normalizeH="0" baseline="0" noProof="0" dirty="0">
                <a:ln>
                  <a:noFill/>
                </a:ln>
                <a:solidFill>
                  <a:prstClr val="black"/>
                </a:solidFill>
                <a:effectLst/>
                <a:uLnTx/>
                <a:uFillTx/>
                <a:latin typeface="Arial" pitchFamily="34" charset="0"/>
                <a:ea typeface="+mn-ea"/>
                <a:cs typeface="Arial" panose="020B0604020202020204" pitchFamily="34" charset="0"/>
              </a:rPr>
              <a:t>conectar</a:t>
            </a:r>
            <a:r>
              <a:rPr kumimoji="0" lang="pt-BR" sz="2400" b="0" i="0" u="none" strike="noStrike" kern="0" cap="none" spc="0" normalizeH="0" baseline="0" noProof="0" dirty="0">
                <a:ln>
                  <a:noFill/>
                </a:ln>
                <a:solidFill>
                  <a:prstClr val="black"/>
                </a:solidFill>
                <a:effectLst/>
                <a:uLnTx/>
                <a:uFillTx/>
                <a:latin typeface="Arial" pitchFamily="34" charset="0"/>
                <a:ea typeface="+mn-ea"/>
                <a:cs typeface="Arial" panose="020B0604020202020204" pitchFamily="34" charset="0"/>
              </a:rPr>
              <a:t> todas as atividades </a:t>
            </a:r>
            <a:r>
              <a:rPr kumimoji="0" lang="pt-BR" altLang="pt-BR" sz="2400" b="0" i="0" u="none" strike="noStrike" kern="0" cap="none" spc="0" normalizeH="0" baseline="0" noProof="0" dirty="0">
                <a:ln>
                  <a:noFill/>
                </a:ln>
                <a:solidFill>
                  <a:prstClr val="black"/>
                </a:solidFill>
                <a:effectLst/>
                <a:uLnTx/>
                <a:uFillTx/>
                <a:latin typeface="Arial" pitchFamily="34" charset="0"/>
                <a:ea typeface="+mn-ea"/>
                <a:cs typeface="Arial" panose="020B0604020202020204" pitchFamily="34" charset="0"/>
              </a:rPr>
              <a:t>do </a:t>
            </a:r>
            <a:r>
              <a:rPr kumimoji="0" lang="pt-BR" altLang="pt-BR" sz="2400" b="1" i="0" u="none" strike="noStrike" kern="0" cap="none" spc="0" normalizeH="0" baseline="0" noProof="0" dirty="0">
                <a:ln>
                  <a:noFill/>
                </a:ln>
                <a:solidFill>
                  <a:prstClr val="black"/>
                </a:solidFill>
                <a:effectLst/>
                <a:uLnTx/>
                <a:uFillTx/>
                <a:latin typeface="Arial" pitchFamily="34" charset="0"/>
                <a:ea typeface="+mn-ea"/>
                <a:cs typeface="Arial" panose="020B0604020202020204" pitchFamily="34" charset="0"/>
              </a:rPr>
              <a:t>dia-a-dia</a:t>
            </a:r>
            <a:r>
              <a:rPr kumimoji="0" lang="pt-BR" altLang="pt-BR" sz="2400" b="0" i="0" u="none" strike="noStrike" kern="0" cap="none" spc="0" normalizeH="0" baseline="0" noProof="0" dirty="0">
                <a:ln>
                  <a:noFill/>
                </a:ln>
                <a:solidFill>
                  <a:prstClr val="black"/>
                </a:solidFill>
                <a:effectLst/>
                <a:uLnTx/>
                <a:uFillTx/>
                <a:latin typeface="Arial" pitchFamily="34" charset="0"/>
                <a:ea typeface="+mn-ea"/>
                <a:cs typeface="Arial" panose="020B0604020202020204" pitchFamily="34" charset="0"/>
              </a:rPr>
              <a:t> (Gestão da Rotina) de uma organização aos seus </a:t>
            </a:r>
            <a:r>
              <a:rPr kumimoji="0" lang="pt-BR" altLang="pt-BR" sz="2400" b="1" i="0" u="none" strike="noStrike" kern="0" cap="none" spc="0" normalizeH="0" baseline="0" noProof="0" dirty="0">
                <a:ln>
                  <a:noFill/>
                </a:ln>
                <a:solidFill>
                  <a:prstClr val="black"/>
                </a:solidFill>
                <a:effectLst/>
                <a:uLnTx/>
                <a:uFillTx/>
                <a:latin typeface="Arial" pitchFamily="34" charset="0"/>
                <a:ea typeface="+mn-ea"/>
                <a:cs typeface="Arial" panose="020B0604020202020204" pitchFamily="34" charset="0"/>
              </a:rPr>
              <a:t>objetivos de longo prazo</a:t>
            </a:r>
            <a:r>
              <a:rPr kumimoji="0" lang="pt-BR" altLang="pt-BR" sz="2400" b="0" i="0" u="none" strike="noStrike" kern="0" cap="none" spc="0" normalizeH="0" baseline="0" noProof="0" dirty="0">
                <a:ln>
                  <a:noFill/>
                </a:ln>
                <a:solidFill>
                  <a:prstClr val="black"/>
                </a:solidFill>
                <a:effectLst/>
                <a:uLnTx/>
                <a:uFillTx/>
                <a:latin typeface="Arial" pitchFamily="34" charset="0"/>
                <a:ea typeface="+mn-ea"/>
                <a:cs typeface="Arial" panose="020B0604020202020204" pitchFamily="34" charset="0"/>
              </a:rPr>
              <a:t>.</a:t>
            </a:r>
          </a:p>
        </p:txBody>
      </p:sp>
      <p:pic>
        <p:nvPicPr>
          <p:cNvPr id="15" name="Imagem 14">
            <a:extLst>
              <a:ext uri="{FF2B5EF4-FFF2-40B4-BE49-F238E27FC236}">
                <a16:creationId xmlns:a16="http://schemas.microsoft.com/office/drawing/2014/main" id="{F7FC72DF-CAA3-40EA-87D3-AE4D3C8B4FA2}"/>
              </a:ext>
            </a:extLst>
          </p:cNvPr>
          <p:cNvPicPr>
            <a:picLocks noChangeAspect="1"/>
          </p:cNvPicPr>
          <p:nvPr/>
        </p:nvPicPr>
        <p:blipFill>
          <a:blip r:embed="rId2"/>
          <a:stretch>
            <a:fillRect/>
          </a:stretch>
        </p:blipFill>
        <p:spPr>
          <a:xfrm>
            <a:off x="2063552" y="1628800"/>
            <a:ext cx="8153587" cy="5229200"/>
          </a:xfrm>
          <a:prstGeom prst="rect">
            <a:avLst/>
          </a:prstGeom>
        </p:spPr>
      </p:pic>
      <p:grpSp>
        <p:nvGrpSpPr>
          <p:cNvPr id="2" name="Agrupar 1">
            <a:extLst>
              <a:ext uri="{FF2B5EF4-FFF2-40B4-BE49-F238E27FC236}">
                <a16:creationId xmlns:a16="http://schemas.microsoft.com/office/drawing/2014/main" id="{60DDC9D8-5485-4BB6-8A30-8CAD6AB1D22F}"/>
              </a:ext>
            </a:extLst>
          </p:cNvPr>
          <p:cNvGrpSpPr/>
          <p:nvPr/>
        </p:nvGrpSpPr>
        <p:grpSpPr>
          <a:xfrm>
            <a:off x="6528048" y="1916832"/>
            <a:ext cx="1844159" cy="1022824"/>
            <a:chOff x="4041476" y="1828709"/>
            <a:chExt cx="1772072" cy="963719"/>
          </a:xfrm>
        </p:grpSpPr>
        <p:sp>
          <p:nvSpPr>
            <p:cNvPr id="16" name="CaixaDeTexto 15">
              <a:extLst>
                <a:ext uri="{FF2B5EF4-FFF2-40B4-BE49-F238E27FC236}">
                  <a16:creationId xmlns:a16="http://schemas.microsoft.com/office/drawing/2014/main" id="{530483A6-FEF7-45A8-9E77-CFB0433A088F}"/>
                </a:ext>
              </a:extLst>
            </p:cNvPr>
            <p:cNvSpPr txBox="1"/>
            <p:nvPr/>
          </p:nvSpPr>
          <p:spPr>
            <a:xfrm>
              <a:off x="4041476" y="1828709"/>
              <a:ext cx="1772072" cy="3769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2000" b="1" i="0" u="none" strike="noStrike" kern="0" cap="none" spc="0" normalizeH="0" baseline="0" noProof="0" dirty="0" err="1">
                  <a:ln>
                    <a:noFill/>
                  </a:ln>
                  <a:solidFill>
                    <a:srgbClr val="C00000"/>
                  </a:solidFill>
                  <a:effectLst/>
                  <a:uLnTx/>
                  <a:uFillTx/>
                  <a:latin typeface="Arial" pitchFamily="34" charset="0"/>
                  <a:ea typeface="+mn-ea"/>
                  <a:cs typeface="Arial" panose="020B0604020202020204" pitchFamily="34" charset="0"/>
                </a:rPr>
                <a:t>Hoshin</a:t>
              </a:r>
              <a:r>
                <a:rPr kumimoji="0" lang="pt-BR" sz="2000" b="1" i="0" u="none" strike="noStrike" kern="0" cap="none" spc="0" normalizeH="0" baseline="0" noProof="0" dirty="0">
                  <a:ln>
                    <a:noFill/>
                  </a:ln>
                  <a:solidFill>
                    <a:srgbClr val="C00000"/>
                  </a:solidFill>
                  <a:effectLst/>
                  <a:uLnTx/>
                  <a:uFillTx/>
                  <a:latin typeface="Arial" pitchFamily="34" charset="0"/>
                  <a:ea typeface="+mn-ea"/>
                  <a:cs typeface="Arial" panose="020B0604020202020204" pitchFamily="34" charset="0"/>
                </a:rPr>
                <a:t>!!!</a:t>
              </a:r>
              <a:endParaRPr kumimoji="0" lang="pt-BR" sz="2000" b="0" i="0" u="none" strike="noStrike" kern="0" cap="none" spc="0" normalizeH="0" baseline="0" noProof="0" dirty="0">
                <a:ln>
                  <a:noFill/>
                </a:ln>
                <a:solidFill>
                  <a:srgbClr val="C00000"/>
                </a:solidFill>
                <a:effectLst/>
                <a:uLnTx/>
                <a:uFillTx/>
                <a:latin typeface="Arial" pitchFamily="34" charset="0"/>
                <a:ea typeface="+mn-ea"/>
                <a:cs typeface="Arial" panose="020B0604020202020204" pitchFamily="34" charset="0"/>
              </a:endParaRPr>
            </a:p>
          </p:txBody>
        </p:sp>
        <p:sp>
          <p:nvSpPr>
            <p:cNvPr id="18" name="Seta: para Baixo 17">
              <a:extLst>
                <a:ext uri="{FF2B5EF4-FFF2-40B4-BE49-F238E27FC236}">
                  <a16:creationId xmlns:a16="http://schemas.microsoft.com/office/drawing/2014/main" id="{14721D98-4223-4377-95B2-932BE19D4329}"/>
                </a:ext>
              </a:extLst>
            </p:cNvPr>
            <p:cNvSpPr/>
            <p:nvPr/>
          </p:nvSpPr>
          <p:spPr>
            <a:xfrm>
              <a:off x="4571999" y="2190563"/>
              <a:ext cx="606708" cy="601865"/>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pt-BR"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 name="Agrupar 2">
            <a:extLst>
              <a:ext uri="{FF2B5EF4-FFF2-40B4-BE49-F238E27FC236}">
                <a16:creationId xmlns:a16="http://schemas.microsoft.com/office/drawing/2014/main" id="{BFCEF6E5-6109-44D0-8E77-E8C87586369B}"/>
              </a:ext>
            </a:extLst>
          </p:cNvPr>
          <p:cNvGrpSpPr/>
          <p:nvPr/>
        </p:nvGrpSpPr>
        <p:grpSpPr>
          <a:xfrm>
            <a:off x="1991544" y="5501775"/>
            <a:ext cx="1844159" cy="1355059"/>
            <a:chOff x="2125496" y="4571252"/>
            <a:chExt cx="1772072" cy="1137323"/>
          </a:xfrm>
        </p:grpSpPr>
        <p:sp>
          <p:nvSpPr>
            <p:cNvPr id="19" name="CaixaDeTexto 18">
              <a:extLst>
                <a:ext uri="{FF2B5EF4-FFF2-40B4-BE49-F238E27FC236}">
                  <a16:creationId xmlns:a16="http://schemas.microsoft.com/office/drawing/2014/main" id="{E36FE7E7-D045-4C7D-AF5C-D9548793331A}"/>
                </a:ext>
              </a:extLst>
            </p:cNvPr>
            <p:cNvSpPr txBox="1"/>
            <p:nvPr/>
          </p:nvSpPr>
          <p:spPr>
            <a:xfrm>
              <a:off x="2125496" y="5114435"/>
              <a:ext cx="1772072" cy="59414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2000" b="1" i="0" u="none" strike="noStrike" kern="0" cap="none" spc="0" normalizeH="0" baseline="0" noProof="0" dirty="0">
                  <a:ln>
                    <a:noFill/>
                  </a:ln>
                  <a:solidFill>
                    <a:srgbClr val="C00000"/>
                  </a:solidFill>
                  <a:effectLst/>
                  <a:uLnTx/>
                  <a:uFillTx/>
                  <a:latin typeface="Arial" pitchFamily="34" charset="0"/>
                  <a:ea typeface="+mn-ea"/>
                  <a:cs typeface="Arial" panose="020B0604020202020204" pitchFamily="34" charset="0"/>
                </a:rPr>
                <a:t>Gestão da Rotina!!!</a:t>
              </a:r>
              <a:endParaRPr kumimoji="0" lang="pt-BR" sz="2000" b="0" i="0" u="none" strike="noStrike" kern="0" cap="none" spc="0" normalizeH="0" baseline="0" noProof="0" dirty="0">
                <a:ln>
                  <a:noFill/>
                </a:ln>
                <a:solidFill>
                  <a:srgbClr val="C00000"/>
                </a:solidFill>
                <a:effectLst/>
                <a:uLnTx/>
                <a:uFillTx/>
                <a:latin typeface="Arial" pitchFamily="34" charset="0"/>
                <a:ea typeface="+mn-ea"/>
                <a:cs typeface="Arial" panose="020B0604020202020204" pitchFamily="34" charset="0"/>
              </a:endParaRPr>
            </a:p>
          </p:txBody>
        </p:sp>
        <p:sp>
          <p:nvSpPr>
            <p:cNvPr id="20" name="Seta: para Baixo 19">
              <a:extLst>
                <a:ext uri="{FF2B5EF4-FFF2-40B4-BE49-F238E27FC236}">
                  <a16:creationId xmlns:a16="http://schemas.microsoft.com/office/drawing/2014/main" id="{34158546-D431-42FF-8587-67F76C6F412A}"/>
                </a:ext>
              </a:extLst>
            </p:cNvPr>
            <p:cNvSpPr/>
            <p:nvPr/>
          </p:nvSpPr>
          <p:spPr>
            <a:xfrm rot="10800000">
              <a:off x="2699792" y="4571252"/>
              <a:ext cx="606708" cy="601865"/>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pt-BR"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2">
            <a:extLst>
              <a:ext uri="{FF2B5EF4-FFF2-40B4-BE49-F238E27FC236}">
                <a16:creationId xmlns:a16="http://schemas.microsoft.com/office/drawing/2014/main" id="{0857BBFF-4514-49BE-A485-D6C5ACD165E2}"/>
              </a:ext>
            </a:extLst>
          </p:cNvPr>
          <p:cNvSpPr>
            <a:spLocks noChangeArrowheads="1"/>
          </p:cNvSpPr>
          <p:nvPr/>
        </p:nvSpPr>
        <p:spPr bwMode="auto">
          <a:xfrm>
            <a:off x="0" y="14290"/>
            <a:ext cx="12192000" cy="534390"/>
          </a:xfrm>
          <a:prstGeom prst="rect">
            <a:avLst/>
          </a:prstGeom>
          <a:noFill/>
          <a:ln w="9525">
            <a:noFill/>
            <a:miter lim="800000"/>
            <a:headEnd/>
            <a:tailEnd/>
          </a:ln>
          <a:effectLst/>
        </p:spPr>
        <p:txBody>
          <a:bodyPr anchor="ct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pt-BR" sz="2800" b="1" i="0" u="none" strike="noStrike" kern="1200" cap="none" spc="0" normalizeH="0" baseline="0" noProof="0" dirty="0" err="1">
                <a:ln>
                  <a:noFill/>
                </a:ln>
                <a:solidFill>
                  <a:prstClr val="black"/>
                </a:solidFill>
                <a:effectLst/>
                <a:uLnTx/>
                <a:uFillTx/>
                <a:latin typeface="Arial" pitchFamily="34" charset="0"/>
                <a:ea typeface="+mn-ea"/>
                <a:cs typeface="Arial" charset="0"/>
              </a:rPr>
              <a:t>Hoshin</a:t>
            </a:r>
            <a:r>
              <a:rPr kumimoji="0" lang="pt-BR" sz="2800" b="1" i="0" u="none" strike="noStrike" kern="1200" cap="none" spc="0" normalizeH="0" baseline="0" noProof="0" dirty="0">
                <a:ln>
                  <a:noFill/>
                </a:ln>
                <a:solidFill>
                  <a:prstClr val="black"/>
                </a:solidFill>
                <a:effectLst/>
                <a:uLnTx/>
                <a:uFillTx/>
                <a:latin typeface="Arial" pitchFamily="34" charset="0"/>
                <a:ea typeface="+mn-ea"/>
                <a:cs typeface="Arial" charset="0"/>
              </a:rPr>
              <a:t> </a:t>
            </a:r>
            <a:r>
              <a:rPr kumimoji="0" lang="pt-BR" sz="2800" b="1" i="0" u="none" strike="noStrike" kern="1200" cap="none" spc="0" normalizeH="0" baseline="0" noProof="0" dirty="0" err="1">
                <a:ln>
                  <a:noFill/>
                </a:ln>
                <a:solidFill>
                  <a:prstClr val="black"/>
                </a:solidFill>
                <a:effectLst/>
                <a:uLnTx/>
                <a:uFillTx/>
                <a:latin typeface="Arial" pitchFamily="34" charset="0"/>
                <a:ea typeface="+mn-ea"/>
                <a:cs typeface="Arial" charset="0"/>
              </a:rPr>
              <a:t>Kanri</a:t>
            </a:r>
            <a:r>
              <a:rPr kumimoji="0" lang="pt-BR" sz="2800" b="1" i="0" u="none" strike="noStrike" kern="1200" cap="none" spc="0" normalizeH="0" baseline="0" noProof="0" dirty="0">
                <a:ln>
                  <a:noFill/>
                </a:ln>
                <a:solidFill>
                  <a:prstClr val="black"/>
                </a:solidFill>
                <a:effectLst/>
                <a:uLnTx/>
                <a:uFillTx/>
                <a:latin typeface="Arial" pitchFamily="34" charset="0"/>
                <a:ea typeface="+mn-ea"/>
                <a:cs typeface="Arial" charset="0"/>
              </a:rPr>
              <a:t> – ALINHANDO o Monitoramento do Desempenho</a:t>
            </a:r>
          </a:p>
        </p:txBody>
      </p:sp>
      <p:pic>
        <p:nvPicPr>
          <p:cNvPr id="4" name="Imagem 3">
            <a:extLst>
              <a:ext uri="{FF2B5EF4-FFF2-40B4-BE49-F238E27FC236}">
                <a16:creationId xmlns:a16="http://schemas.microsoft.com/office/drawing/2014/main" id="{A5423946-F55D-4D3E-A673-C8A5DB30B536}"/>
              </a:ext>
            </a:extLst>
          </p:cNvPr>
          <p:cNvPicPr>
            <a:picLocks noChangeAspect="1"/>
          </p:cNvPicPr>
          <p:nvPr/>
        </p:nvPicPr>
        <p:blipFill>
          <a:blip r:embed="rId3"/>
          <a:stretch>
            <a:fillRect/>
          </a:stretch>
        </p:blipFill>
        <p:spPr>
          <a:xfrm>
            <a:off x="8832304" y="1700808"/>
            <a:ext cx="3024336" cy="3096237"/>
          </a:xfrm>
          <a:prstGeom prst="rect">
            <a:avLst/>
          </a:prstGeom>
        </p:spPr>
      </p:pic>
    </p:spTree>
    <p:extLst>
      <p:ext uri="{BB962C8B-B14F-4D97-AF65-F5344CB8AC3E}">
        <p14:creationId xmlns:p14="http://schemas.microsoft.com/office/powerpoint/2010/main" val="360370246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Text Box 3"/>
          <p:cNvSpPr txBox="1">
            <a:spLocks noChangeArrowheads="1"/>
          </p:cNvSpPr>
          <p:nvPr/>
        </p:nvSpPr>
        <p:spPr bwMode="auto">
          <a:xfrm>
            <a:off x="5015880" y="2501356"/>
            <a:ext cx="5329238" cy="461665"/>
          </a:xfrm>
          <a:prstGeom prst="rect">
            <a:avLst/>
          </a:prstGeom>
          <a:noFill/>
          <a:ln w="9525">
            <a:noFill/>
            <a:miter lim="800000"/>
            <a:headEnd/>
            <a:tailEnd/>
          </a:ln>
          <a:effectLst/>
        </p:spPr>
        <p:txBody>
          <a:bodyPr>
            <a:spAutoFit/>
          </a:bodyPr>
          <a:lstStyle/>
          <a:p>
            <a:pPr algn="ctr">
              <a:spcBef>
                <a:spcPct val="50000"/>
              </a:spcBef>
              <a:buNone/>
            </a:pPr>
            <a:r>
              <a:rPr lang="en-US" b="1" dirty="0"/>
              <a:t>INDICADORES A3 MÃE</a:t>
            </a:r>
            <a:endParaRPr lang="pt-BR" b="1" dirty="0"/>
          </a:p>
        </p:txBody>
      </p:sp>
      <p:sp>
        <p:nvSpPr>
          <p:cNvPr id="105476" name="Text Box 4"/>
          <p:cNvSpPr txBox="1">
            <a:spLocks noChangeArrowheads="1"/>
          </p:cNvSpPr>
          <p:nvPr/>
        </p:nvSpPr>
        <p:spPr bwMode="auto">
          <a:xfrm rot="-5400000">
            <a:off x="2438061" y="4616784"/>
            <a:ext cx="4075534" cy="461665"/>
          </a:xfrm>
          <a:prstGeom prst="rect">
            <a:avLst/>
          </a:prstGeom>
          <a:noFill/>
          <a:ln w="9525">
            <a:noFill/>
            <a:miter lim="800000"/>
            <a:headEnd/>
            <a:tailEnd/>
          </a:ln>
          <a:effectLst/>
        </p:spPr>
        <p:txBody>
          <a:bodyPr wrap="square">
            <a:spAutoFit/>
          </a:bodyPr>
          <a:lstStyle/>
          <a:p>
            <a:pPr algn="ctr">
              <a:spcBef>
                <a:spcPct val="50000"/>
              </a:spcBef>
              <a:buNone/>
            </a:pPr>
            <a:r>
              <a:rPr lang="en-US" b="1" dirty="0"/>
              <a:t>INDICADORES A3 FILHO</a:t>
            </a:r>
            <a:endParaRPr lang="pt-BR" b="1" dirty="0"/>
          </a:p>
        </p:txBody>
      </p:sp>
      <p:pic>
        <p:nvPicPr>
          <p:cNvPr id="105477"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27848" y="2996952"/>
            <a:ext cx="5549669" cy="3579514"/>
          </a:xfrm>
          <a:prstGeom prst="rect">
            <a:avLst/>
          </a:prstGeom>
          <a:noFill/>
          <a:ln w="9525">
            <a:noFill/>
            <a:miter lim="800000"/>
            <a:headEnd/>
            <a:tailEnd/>
          </a:ln>
          <a:effectLst/>
        </p:spPr>
      </p:pic>
      <p:pic>
        <p:nvPicPr>
          <p:cNvPr id="105478"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59429" y="583215"/>
            <a:ext cx="2592388" cy="1820863"/>
          </a:xfrm>
          <a:prstGeom prst="rect">
            <a:avLst/>
          </a:prstGeom>
          <a:noFill/>
          <a:ln w="28575">
            <a:solidFill>
              <a:srgbClr val="FF0000"/>
            </a:solidFill>
            <a:miter lim="800000"/>
            <a:headEnd/>
            <a:tailEnd/>
          </a:ln>
          <a:effectLst/>
        </p:spPr>
      </p:pic>
      <p:sp>
        <p:nvSpPr>
          <p:cNvPr id="105479" name="Text Box 7"/>
          <p:cNvSpPr txBox="1">
            <a:spLocks noChangeArrowheads="1"/>
          </p:cNvSpPr>
          <p:nvPr/>
        </p:nvSpPr>
        <p:spPr bwMode="auto">
          <a:xfrm>
            <a:off x="1746768" y="2456465"/>
            <a:ext cx="2016125" cy="461665"/>
          </a:xfrm>
          <a:prstGeom prst="rect">
            <a:avLst/>
          </a:prstGeom>
          <a:noFill/>
          <a:ln w="9525">
            <a:noFill/>
            <a:miter lim="800000"/>
            <a:headEnd/>
            <a:tailEnd/>
          </a:ln>
          <a:effectLst/>
        </p:spPr>
        <p:txBody>
          <a:bodyPr>
            <a:spAutoFit/>
          </a:bodyPr>
          <a:lstStyle/>
          <a:p>
            <a:pPr algn="ctr">
              <a:spcBef>
                <a:spcPct val="50000"/>
              </a:spcBef>
              <a:buNone/>
            </a:pPr>
            <a:r>
              <a:rPr lang="en-US" b="1"/>
              <a:t>A3 Mãe</a:t>
            </a:r>
            <a:endParaRPr lang="pt-BR" b="1"/>
          </a:p>
        </p:txBody>
      </p:sp>
      <p:pic>
        <p:nvPicPr>
          <p:cNvPr id="105480"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15785" y="815156"/>
            <a:ext cx="1295400" cy="909638"/>
          </a:xfrm>
          <a:prstGeom prst="rect">
            <a:avLst/>
          </a:prstGeom>
          <a:noFill/>
          <a:ln w="28575">
            <a:solidFill>
              <a:srgbClr val="000000"/>
            </a:solidFill>
            <a:miter lim="800000"/>
            <a:headEnd/>
            <a:tailEnd/>
          </a:ln>
          <a:effectLst/>
        </p:spPr>
      </p:pic>
      <p:pic>
        <p:nvPicPr>
          <p:cNvPr id="105481"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31685" y="1031056"/>
            <a:ext cx="1295400" cy="909638"/>
          </a:xfrm>
          <a:prstGeom prst="rect">
            <a:avLst/>
          </a:prstGeom>
          <a:noFill/>
          <a:ln w="28575">
            <a:solidFill>
              <a:srgbClr val="000000"/>
            </a:solidFill>
            <a:miter lim="800000"/>
            <a:headEnd/>
            <a:tailEnd/>
          </a:ln>
          <a:effectLst/>
        </p:spPr>
      </p:pic>
      <p:pic>
        <p:nvPicPr>
          <p:cNvPr id="105482" name="Picture 1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47585" y="1246956"/>
            <a:ext cx="1295400" cy="909638"/>
          </a:xfrm>
          <a:prstGeom prst="rect">
            <a:avLst/>
          </a:prstGeom>
          <a:noFill/>
          <a:ln w="28575">
            <a:solidFill>
              <a:srgbClr val="000000"/>
            </a:solidFill>
            <a:miter lim="800000"/>
            <a:headEnd/>
            <a:tailEnd/>
          </a:ln>
          <a:effectLst/>
        </p:spPr>
      </p:pic>
      <p:pic>
        <p:nvPicPr>
          <p:cNvPr id="105483" name="Picture 1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63485" y="1462856"/>
            <a:ext cx="1295400" cy="909638"/>
          </a:xfrm>
          <a:prstGeom prst="rect">
            <a:avLst/>
          </a:prstGeom>
          <a:noFill/>
          <a:ln w="28575">
            <a:solidFill>
              <a:srgbClr val="000000"/>
            </a:solidFill>
            <a:miter lim="800000"/>
            <a:headEnd/>
            <a:tailEnd/>
          </a:ln>
          <a:effectLst/>
        </p:spPr>
      </p:pic>
      <p:sp>
        <p:nvSpPr>
          <p:cNvPr id="105484" name="Freeform 14"/>
          <p:cNvSpPr>
            <a:spLocks noChangeAspect="1"/>
          </p:cNvSpPr>
          <p:nvPr/>
        </p:nvSpPr>
        <p:spPr bwMode="auto">
          <a:xfrm rot="11204788" flipH="1">
            <a:off x="6603349" y="1823220"/>
            <a:ext cx="1285875" cy="542925"/>
          </a:xfrm>
          <a:custGeom>
            <a:avLst/>
            <a:gdLst>
              <a:gd name="T0" fmla="*/ 91 w 1646"/>
              <a:gd name="T1" fmla="*/ 855 h 855"/>
              <a:gd name="T2" fmla="*/ 190 w 1646"/>
              <a:gd name="T3" fmla="*/ 855 h 855"/>
              <a:gd name="T4" fmla="*/ 291 w 1646"/>
              <a:gd name="T5" fmla="*/ 849 h 855"/>
              <a:gd name="T6" fmla="*/ 387 w 1646"/>
              <a:gd name="T7" fmla="*/ 834 h 855"/>
              <a:gd name="T8" fmla="*/ 497 w 1646"/>
              <a:gd name="T9" fmla="*/ 809 h 855"/>
              <a:gd name="T10" fmla="*/ 602 w 1646"/>
              <a:gd name="T11" fmla="*/ 774 h 855"/>
              <a:gd name="T12" fmla="*/ 713 w 1646"/>
              <a:gd name="T13" fmla="*/ 728 h 855"/>
              <a:gd name="T14" fmla="*/ 812 w 1646"/>
              <a:gd name="T15" fmla="*/ 678 h 855"/>
              <a:gd name="T16" fmla="*/ 906 w 1646"/>
              <a:gd name="T17" fmla="*/ 629 h 855"/>
              <a:gd name="T18" fmla="*/ 1002 w 1646"/>
              <a:gd name="T19" fmla="*/ 573 h 855"/>
              <a:gd name="T20" fmla="*/ 1092 w 1646"/>
              <a:gd name="T21" fmla="*/ 510 h 855"/>
              <a:gd name="T22" fmla="*/ 1179 w 1646"/>
              <a:gd name="T23" fmla="*/ 438 h 855"/>
              <a:gd name="T24" fmla="*/ 1250 w 1646"/>
              <a:gd name="T25" fmla="*/ 365 h 855"/>
              <a:gd name="T26" fmla="*/ 1298 w 1646"/>
              <a:gd name="T27" fmla="*/ 299 h 855"/>
              <a:gd name="T28" fmla="*/ 1591 w 1646"/>
              <a:gd name="T29" fmla="*/ 321 h 855"/>
              <a:gd name="T30" fmla="*/ 1498 w 1646"/>
              <a:gd name="T31" fmla="*/ 277 h 855"/>
              <a:gd name="T32" fmla="*/ 1427 w 1646"/>
              <a:gd name="T33" fmla="*/ 234 h 855"/>
              <a:gd name="T34" fmla="*/ 1368 w 1646"/>
              <a:gd name="T35" fmla="*/ 195 h 855"/>
              <a:gd name="T36" fmla="*/ 1308 w 1646"/>
              <a:gd name="T37" fmla="*/ 150 h 855"/>
              <a:gd name="T38" fmla="*/ 1238 w 1646"/>
              <a:gd name="T39" fmla="*/ 91 h 855"/>
              <a:gd name="T40" fmla="*/ 1177 w 1646"/>
              <a:gd name="T41" fmla="*/ 28 h 855"/>
              <a:gd name="T42" fmla="*/ 1125 w 1646"/>
              <a:gd name="T43" fmla="*/ 10 h 855"/>
              <a:gd name="T44" fmla="*/ 1069 w 1646"/>
              <a:gd name="T45" fmla="*/ 39 h 855"/>
              <a:gd name="T46" fmla="*/ 1000 w 1646"/>
              <a:gd name="T47" fmla="*/ 69 h 855"/>
              <a:gd name="T48" fmla="*/ 937 w 1646"/>
              <a:gd name="T49" fmla="*/ 89 h 855"/>
              <a:gd name="T50" fmla="*/ 866 w 1646"/>
              <a:gd name="T51" fmla="*/ 109 h 855"/>
              <a:gd name="T52" fmla="*/ 792 w 1646"/>
              <a:gd name="T53" fmla="*/ 129 h 855"/>
              <a:gd name="T54" fmla="*/ 721 w 1646"/>
              <a:gd name="T55" fmla="*/ 145 h 855"/>
              <a:gd name="T56" fmla="*/ 653 w 1646"/>
              <a:gd name="T57" fmla="*/ 160 h 855"/>
              <a:gd name="T58" fmla="*/ 563 w 1646"/>
              <a:gd name="T59" fmla="*/ 175 h 855"/>
              <a:gd name="T60" fmla="*/ 897 w 1646"/>
              <a:gd name="T61" fmla="*/ 290 h 855"/>
              <a:gd name="T62" fmla="*/ 818 w 1646"/>
              <a:gd name="T63" fmla="*/ 396 h 855"/>
              <a:gd name="T64" fmla="*/ 758 w 1646"/>
              <a:gd name="T65" fmla="*/ 460 h 855"/>
              <a:gd name="T66" fmla="*/ 671 w 1646"/>
              <a:gd name="T67" fmla="*/ 544 h 855"/>
              <a:gd name="T68" fmla="*/ 596 w 1646"/>
              <a:gd name="T69" fmla="*/ 610 h 855"/>
              <a:gd name="T70" fmla="*/ 536 w 1646"/>
              <a:gd name="T71" fmla="*/ 659 h 855"/>
              <a:gd name="T72" fmla="*/ 461 w 1646"/>
              <a:gd name="T73" fmla="*/ 709 h 855"/>
              <a:gd name="T74" fmla="*/ 384 w 1646"/>
              <a:gd name="T75" fmla="*/ 750 h 855"/>
              <a:gd name="T76" fmla="*/ 291 w 1646"/>
              <a:gd name="T77" fmla="*/ 783 h 855"/>
              <a:gd name="T78" fmla="*/ 193 w 1646"/>
              <a:gd name="T79" fmla="*/ 809 h 855"/>
              <a:gd name="T80" fmla="*/ 86 w 1646"/>
              <a:gd name="T81" fmla="*/ 832 h 8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46"/>
              <a:gd name="T124" fmla="*/ 0 h 855"/>
              <a:gd name="T125" fmla="*/ 1646 w 1646"/>
              <a:gd name="T126" fmla="*/ 855 h 85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46" h="855">
                <a:moveTo>
                  <a:pt x="0" y="849"/>
                </a:moveTo>
                <a:lnTo>
                  <a:pt x="91" y="855"/>
                </a:lnTo>
                <a:lnTo>
                  <a:pt x="136" y="855"/>
                </a:lnTo>
                <a:lnTo>
                  <a:pt x="190" y="855"/>
                </a:lnTo>
                <a:lnTo>
                  <a:pt x="241" y="852"/>
                </a:lnTo>
                <a:lnTo>
                  <a:pt x="291" y="849"/>
                </a:lnTo>
                <a:lnTo>
                  <a:pt x="342" y="843"/>
                </a:lnTo>
                <a:lnTo>
                  <a:pt x="387" y="834"/>
                </a:lnTo>
                <a:lnTo>
                  <a:pt x="437" y="824"/>
                </a:lnTo>
                <a:lnTo>
                  <a:pt x="497" y="809"/>
                </a:lnTo>
                <a:lnTo>
                  <a:pt x="551" y="790"/>
                </a:lnTo>
                <a:lnTo>
                  <a:pt x="602" y="774"/>
                </a:lnTo>
                <a:lnTo>
                  <a:pt x="659" y="753"/>
                </a:lnTo>
                <a:lnTo>
                  <a:pt x="713" y="728"/>
                </a:lnTo>
                <a:lnTo>
                  <a:pt x="767" y="703"/>
                </a:lnTo>
                <a:lnTo>
                  <a:pt x="812" y="678"/>
                </a:lnTo>
                <a:lnTo>
                  <a:pt x="864" y="653"/>
                </a:lnTo>
                <a:lnTo>
                  <a:pt x="906" y="629"/>
                </a:lnTo>
                <a:lnTo>
                  <a:pt x="954" y="601"/>
                </a:lnTo>
                <a:lnTo>
                  <a:pt x="1002" y="573"/>
                </a:lnTo>
                <a:lnTo>
                  <a:pt x="1050" y="538"/>
                </a:lnTo>
                <a:lnTo>
                  <a:pt x="1092" y="510"/>
                </a:lnTo>
                <a:lnTo>
                  <a:pt x="1137" y="472"/>
                </a:lnTo>
                <a:lnTo>
                  <a:pt x="1179" y="438"/>
                </a:lnTo>
                <a:lnTo>
                  <a:pt x="1218" y="403"/>
                </a:lnTo>
                <a:lnTo>
                  <a:pt x="1250" y="365"/>
                </a:lnTo>
                <a:lnTo>
                  <a:pt x="1277" y="334"/>
                </a:lnTo>
                <a:lnTo>
                  <a:pt x="1298" y="299"/>
                </a:lnTo>
                <a:lnTo>
                  <a:pt x="1646" y="345"/>
                </a:lnTo>
                <a:lnTo>
                  <a:pt x="1591" y="321"/>
                </a:lnTo>
                <a:lnTo>
                  <a:pt x="1549" y="299"/>
                </a:lnTo>
                <a:lnTo>
                  <a:pt x="1498" y="277"/>
                </a:lnTo>
                <a:lnTo>
                  <a:pt x="1460" y="255"/>
                </a:lnTo>
                <a:lnTo>
                  <a:pt x="1427" y="234"/>
                </a:lnTo>
                <a:lnTo>
                  <a:pt x="1397" y="218"/>
                </a:lnTo>
                <a:lnTo>
                  <a:pt x="1368" y="195"/>
                </a:lnTo>
                <a:lnTo>
                  <a:pt x="1339" y="174"/>
                </a:lnTo>
                <a:lnTo>
                  <a:pt x="1308" y="150"/>
                </a:lnTo>
                <a:lnTo>
                  <a:pt x="1274" y="120"/>
                </a:lnTo>
                <a:lnTo>
                  <a:pt x="1238" y="91"/>
                </a:lnTo>
                <a:lnTo>
                  <a:pt x="1209" y="61"/>
                </a:lnTo>
                <a:lnTo>
                  <a:pt x="1177" y="28"/>
                </a:lnTo>
                <a:lnTo>
                  <a:pt x="1152" y="0"/>
                </a:lnTo>
                <a:lnTo>
                  <a:pt x="1125" y="10"/>
                </a:lnTo>
                <a:lnTo>
                  <a:pt x="1098" y="26"/>
                </a:lnTo>
                <a:lnTo>
                  <a:pt x="1069" y="39"/>
                </a:lnTo>
                <a:lnTo>
                  <a:pt x="1035" y="54"/>
                </a:lnTo>
                <a:lnTo>
                  <a:pt x="1000" y="69"/>
                </a:lnTo>
                <a:lnTo>
                  <a:pt x="968" y="80"/>
                </a:lnTo>
                <a:lnTo>
                  <a:pt x="937" y="89"/>
                </a:lnTo>
                <a:lnTo>
                  <a:pt x="902" y="100"/>
                </a:lnTo>
                <a:lnTo>
                  <a:pt x="866" y="109"/>
                </a:lnTo>
                <a:lnTo>
                  <a:pt x="827" y="120"/>
                </a:lnTo>
                <a:lnTo>
                  <a:pt x="792" y="129"/>
                </a:lnTo>
                <a:lnTo>
                  <a:pt x="758" y="138"/>
                </a:lnTo>
                <a:lnTo>
                  <a:pt x="721" y="145"/>
                </a:lnTo>
                <a:lnTo>
                  <a:pt x="686" y="153"/>
                </a:lnTo>
                <a:lnTo>
                  <a:pt x="653" y="160"/>
                </a:lnTo>
                <a:lnTo>
                  <a:pt x="614" y="169"/>
                </a:lnTo>
                <a:lnTo>
                  <a:pt x="563" y="175"/>
                </a:lnTo>
                <a:lnTo>
                  <a:pt x="921" y="240"/>
                </a:lnTo>
                <a:lnTo>
                  <a:pt x="897" y="290"/>
                </a:lnTo>
                <a:lnTo>
                  <a:pt x="870" y="327"/>
                </a:lnTo>
                <a:lnTo>
                  <a:pt x="818" y="396"/>
                </a:lnTo>
                <a:lnTo>
                  <a:pt x="788" y="429"/>
                </a:lnTo>
                <a:lnTo>
                  <a:pt x="758" y="460"/>
                </a:lnTo>
                <a:lnTo>
                  <a:pt x="704" y="513"/>
                </a:lnTo>
                <a:lnTo>
                  <a:pt x="671" y="544"/>
                </a:lnTo>
                <a:lnTo>
                  <a:pt x="632" y="582"/>
                </a:lnTo>
                <a:lnTo>
                  <a:pt x="596" y="610"/>
                </a:lnTo>
                <a:lnTo>
                  <a:pt x="566" y="635"/>
                </a:lnTo>
                <a:lnTo>
                  <a:pt x="536" y="659"/>
                </a:lnTo>
                <a:lnTo>
                  <a:pt x="500" y="684"/>
                </a:lnTo>
                <a:lnTo>
                  <a:pt x="461" y="709"/>
                </a:lnTo>
                <a:lnTo>
                  <a:pt x="422" y="728"/>
                </a:lnTo>
                <a:lnTo>
                  <a:pt x="384" y="750"/>
                </a:lnTo>
                <a:lnTo>
                  <a:pt x="336" y="768"/>
                </a:lnTo>
                <a:lnTo>
                  <a:pt x="291" y="783"/>
                </a:lnTo>
                <a:lnTo>
                  <a:pt x="241" y="796"/>
                </a:lnTo>
                <a:lnTo>
                  <a:pt x="193" y="809"/>
                </a:lnTo>
                <a:lnTo>
                  <a:pt x="142" y="821"/>
                </a:lnTo>
                <a:lnTo>
                  <a:pt x="86" y="832"/>
                </a:lnTo>
                <a:lnTo>
                  <a:pt x="0" y="849"/>
                </a:lnTo>
                <a:close/>
              </a:path>
            </a:pathLst>
          </a:custGeom>
          <a:solidFill>
            <a:schemeClr val="bg1"/>
          </a:solidFill>
          <a:ln w="9525">
            <a:solidFill>
              <a:schemeClr val="tx1"/>
            </a:solidFill>
            <a:round/>
            <a:headEnd/>
            <a:tailEnd/>
          </a:ln>
        </p:spPr>
        <p:txBody>
          <a:bodyPr rot="10800000"/>
          <a:lstStyle/>
          <a:p>
            <a:pPr algn="ctr" eaLnBrk="0" hangingPunct="0">
              <a:spcBef>
                <a:spcPct val="50000"/>
              </a:spcBef>
              <a:buNone/>
            </a:pPr>
            <a:endParaRPr lang="pt-BR" sz="2800"/>
          </a:p>
        </p:txBody>
      </p:sp>
      <p:sp>
        <p:nvSpPr>
          <p:cNvPr id="105485" name="Text Box 13"/>
          <p:cNvSpPr txBox="1">
            <a:spLocks noChangeArrowheads="1"/>
          </p:cNvSpPr>
          <p:nvPr/>
        </p:nvSpPr>
        <p:spPr bwMode="auto">
          <a:xfrm>
            <a:off x="5811186" y="672282"/>
            <a:ext cx="2016125" cy="461665"/>
          </a:xfrm>
          <a:prstGeom prst="rect">
            <a:avLst/>
          </a:prstGeom>
          <a:noFill/>
          <a:ln w="9525">
            <a:noFill/>
            <a:miter lim="800000"/>
            <a:headEnd/>
            <a:tailEnd/>
          </a:ln>
          <a:effectLst/>
        </p:spPr>
        <p:txBody>
          <a:bodyPr>
            <a:spAutoFit/>
          </a:bodyPr>
          <a:lstStyle/>
          <a:p>
            <a:pPr algn="ctr">
              <a:spcBef>
                <a:spcPct val="50000"/>
              </a:spcBef>
              <a:buNone/>
            </a:pPr>
            <a:r>
              <a:rPr lang="en-US" b="1" dirty="0"/>
              <a:t>A3 </a:t>
            </a:r>
            <a:r>
              <a:rPr lang="en-US" b="1" dirty="0" err="1"/>
              <a:t>Filhos</a:t>
            </a:r>
            <a:endParaRPr lang="pt-BR" b="1" dirty="0"/>
          </a:p>
        </p:txBody>
      </p:sp>
      <p:sp>
        <p:nvSpPr>
          <p:cNvPr id="14" name="Text Box 2"/>
          <p:cNvSpPr txBox="1">
            <a:spLocks noChangeArrowheads="1"/>
          </p:cNvSpPr>
          <p:nvPr/>
        </p:nvSpPr>
        <p:spPr bwMode="auto">
          <a:xfrm>
            <a:off x="0" y="7289"/>
            <a:ext cx="12192000" cy="523220"/>
          </a:xfrm>
          <a:prstGeom prst="rect">
            <a:avLst/>
          </a:prstGeom>
          <a:noFill/>
          <a:ln w="9525">
            <a:noFill/>
            <a:miter lim="800000"/>
            <a:headEnd/>
            <a:tailEnd/>
          </a:ln>
          <a:effectLst/>
        </p:spPr>
        <p:txBody>
          <a:bodyPr wrap="square">
            <a:spAutoFit/>
          </a:bodyPr>
          <a:lstStyle/>
          <a:p>
            <a:pPr>
              <a:spcBef>
                <a:spcPct val="50000"/>
              </a:spcBef>
              <a:buNone/>
            </a:pPr>
            <a:r>
              <a:rPr lang="pt-BR" sz="2800" b="1" dirty="0">
                <a:cs typeface="Arial" charset="0"/>
              </a:rPr>
              <a:t>Alinhamento de Indicadores x Indicadores</a:t>
            </a:r>
          </a:p>
        </p:txBody>
      </p:sp>
      <p:sp>
        <p:nvSpPr>
          <p:cNvPr id="15" name="Text Box 13">
            <a:extLst>
              <a:ext uri="{FF2B5EF4-FFF2-40B4-BE49-F238E27FC236}">
                <a16:creationId xmlns:a16="http://schemas.microsoft.com/office/drawing/2014/main" id="{CBDD7F0A-9A54-46BD-8CF5-7FB8748CBFD4}"/>
              </a:ext>
            </a:extLst>
          </p:cNvPr>
          <p:cNvSpPr txBox="1">
            <a:spLocks noChangeArrowheads="1"/>
          </p:cNvSpPr>
          <p:nvPr/>
        </p:nvSpPr>
        <p:spPr bwMode="auto">
          <a:xfrm>
            <a:off x="0" y="3068960"/>
            <a:ext cx="4295800" cy="2701509"/>
          </a:xfrm>
          <a:prstGeom prst="rect">
            <a:avLst/>
          </a:prstGeom>
          <a:noFill/>
          <a:ln w="9525">
            <a:noFill/>
            <a:miter lim="800000"/>
            <a:headEnd/>
            <a:tailEnd/>
          </a:ln>
          <a:effectLst/>
        </p:spPr>
        <p:txBody>
          <a:bodyPr wrap="square">
            <a:spAutoFit/>
          </a:bodyPr>
          <a:lstStyle/>
          <a:p>
            <a:pPr algn="ctr">
              <a:lnSpc>
                <a:spcPct val="250000"/>
              </a:lnSpc>
              <a:spcBef>
                <a:spcPts val="0"/>
              </a:spcBef>
              <a:buNone/>
            </a:pPr>
            <a:r>
              <a:rPr lang="en-US" b="1" dirty="0"/>
              <a:t>OBJETIVOS</a:t>
            </a:r>
          </a:p>
          <a:p>
            <a:pPr algn="ctr">
              <a:lnSpc>
                <a:spcPct val="250000"/>
              </a:lnSpc>
              <a:spcBef>
                <a:spcPts val="0"/>
              </a:spcBef>
              <a:buNone/>
            </a:pPr>
            <a:r>
              <a:rPr lang="en-US" b="1" dirty="0"/>
              <a:t>INDICADORES</a:t>
            </a:r>
          </a:p>
          <a:p>
            <a:pPr algn="ctr">
              <a:lnSpc>
                <a:spcPct val="250000"/>
              </a:lnSpc>
              <a:spcBef>
                <a:spcPts val="0"/>
              </a:spcBef>
              <a:buNone/>
            </a:pPr>
            <a:r>
              <a:rPr lang="en-US" b="1" dirty="0"/>
              <a:t>METAS</a:t>
            </a:r>
            <a:endParaRPr lang="pt-BR" b="1" dirty="0"/>
          </a:p>
        </p:txBody>
      </p:sp>
      <p:sp>
        <p:nvSpPr>
          <p:cNvPr id="2" name="Seta: para Baixo 1">
            <a:extLst>
              <a:ext uri="{FF2B5EF4-FFF2-40B4-BE49-F238E27FC236}">
                <a16:creationId xmlns:a16="http://schemas.microsoft.com/office/drawing/2014/main" id="{C3F64EB4-3325-41DF-83CD-30CFEB1B2ACF}"/>
              </a:ext>
            </a:extLst>
          </p:cNvPr>
          <p:cNvSpPr/>
          <p:nvPr/>
        </p:nvSpPr>
        <p:spPr>
          <a:xfrm>
            <a:off x="1775520" y="3861048"/>
            <a:ext cx="792088" cy="576064"/>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Seta: para Baixo 15">
            <a:extLst>
              <a:ext uri="{FF2B5EF4-FFF2-40B4-BE49-F238E27FC236}">
                <a16:creationId xmlns:a16="http://schemas.microsoft.com/office/drawing/2014/main" id="{3FE44601-DC19-4821-B44B-366625738A3E}"/>
              </a:ext>
            </a:extLst>
          </p:cNvPr>
          <p:cNvSpPr/>
          <p:nvPr/>
        </p:nvSpPr>
        <p:spPr>
          <a:xfrm>
            <a:off x="1787920" y="4784752"/>
            <a:ext cx="792088" cy="576064"/>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244986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6FF0365A-9CF8-47C1-B30C-21878AB92E26}"/>
              </a:ext>
            </a:extLst>
          </p:cNvPr>
          <p:cNvSpPr txBox="1">
            <a:spLocks noChangeArrowheads="1"/>
          </p:cNvSpPr>
          <p:nvPr/>
        </p:nvSpPr>
        <p:spPr bwMode="auto">
          <a:xfrm>
            <a:off x="-4312" y="822440"/>
            <a:ext cx="12180269" cy="107052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800"/>
              </a:spcAft>
              <a:buNone/>
            </a:pPr>
            <a:r>
              <a:rPr lang="pt-BR" altLang="pt-BR" sz="2400" b="1" dirty="0">
                <a:latin typeface="Arial" panose="020B0604020202020204" pitchFamily="34" charset="0"/>
              </a:rPr>
              <a:t>OBJETIVO: atingir “Novo Patamar” de DESEMPENHO!!!</a:t>
            </a:r>
            <a:endParaRPr lang="pt-BR" altLang="pt-BR" sz="2400" dirty="0">
              <a:solidFill>
                <a:srgbClr val="FF0000"/>
              </a:solidFill>
              <a:latin typeface="Arial" panose="020B0604020202020204" pitchFamily="34" charset="0"/>
            </a:endParaRPr>
          </a:p>
          <a:p>
            <a:pPr marL="0" indent="0">
              <a:lnSpc>
                <a:spcPct val="100000"/>
              </a:lnSpc>
              <a:spcBef>
                <a:spcPts val="0"/>
              </a:spcBef>
              <a:spcAft>
                <a:spcPts val="1800"/>
              </a:spcAft>
              <a:buNone/>
            </a:pPr>
            <a:r>
              <a:rPr lang="pt-BR" altLang="pt-BR" sz="2400" b="1" dirty="0">
                <a:solidFill>
                  <a:srgbClr val="C00000"/>
                </a:solidFill>
                <a:latin typeface="Arial" panose="020B0604020202020204" pitchFamily="34" charset="0"/>
              </a:rPr>
              <a:t>FOCO na Tríade “MUDA+MURI+MURA”</a:t>
            </a:r>
            <a:endParaRPr lang="pt-BR" altLang="pt-BR" sz="2400" b="1" dirty="0">
              <a:latin typeface="Arial" panose="020B0604020202020204" pitchFamily="34" charset="0"/>
            </a:endParaRPr>
          </a:p>
        </p:txBody>
      </p:sp>
      <p:sp>
        <p:nvSpPr>
          <p:cNvPr id="77" name="Rectangle 3">
            <a:extLst>
              <a:ext uri="{FF2B5EF4-FFF2-40B4-BE49-F238E27FC236}">
                <a16:creationId xmlns:a16="http://schemas.microsoft.com/office/drawing/2014/main" id="{A85D0038-5861-427D-90AA-AA1E6B3DB281}"/>
              </a:ext>
            </a:extLst>
          </p:cNvPr>
          <p:cNvSpPr>
            <a:spLocks noChangeArrowheads="1"/>
          </p:cNvSpPr>
          <p:nvPr/>
        </p:nvSpPr>
        <p:spPr bwMode="auto">
          <a:xfrm>
            <a:off x="3174" y="0"/>
            <a:ext cx="12188825" cy="571500"/>
          </a:xfrm>
          <a:prstGeom prst="rect">
            <a:avLst/>
          </a:prstGeom>
          <a:noFill/>
          <a:ln w="9525">
            <a:noFill/>
            <a:miter lim="800000"/>
            <a:headEnd/>
            <a:tailEnd/>
          </a:ln>
          <a:effectLst/>
        </p:spPr>
        <p:txBody>
          <a:bodyPr lIns="92075" tIns="46038" rIns="92075" bIns="46038" anchor="ctr"/>
          <a:lstStyle/>
          <a:p>
            <a:pPr eaLnBrk="1" hangingPunct="1">
              <a:buNone/>
              <a:defRPr/>
            </a:pPr>
            <a:r>
              <a:rPr lang="en-US" sz="2800" b="1" dirty="0" err="1">
                <a:latin typeface="Arial" panose="020B0604020202020204" pitchFamily="34" charset="0"/>
                <a:cs typeface="Arial" panose="020B0604020202020204" pitchFamily="34" charset="0"/>
              </a:rPr>
              <a:t>Monitorar</a:t>
            </a:r>
            <a:r>
              <a:rPr lang="en-US" sz="2800" b="1" dirty="0">
                <a:latin typeface="Arial" panose="020B0604020202020204" pitchFamily="34" charset="0"/>
                <a:cs typeface="Arial" panose="020B0604020202020204" pitchFamily="34" charset="0"/>
              </a:rPr>
              <a:t> para MUDAR</a:t>
            </a:r>
          </a:p>
        </p:txBody>
      </p:sp>
      <p:pic>
        <p:nvPicPr>
          <p:cNvPr id="6" name="Imagem 5">
            <a:extLst>
              <a:ext uri="{FF2B5EF4-FFF2-40B4-BE49-F238E27FC236}">
                <a16:creationId xmlns:a16="http://schemas.microsoft.com/office/drawing/2014/main" id="{413ABF7C-5BA8-46E7-842C-A0D0B0D20BAE}"/>
              </a:ext>
            </a:extLst>
          </p:cNvPr>
          <p:cNvPicPr>
            <a:picLocks noChangeAspect="1"/>
          </p:cNvPicPr>
          <p:nvPr/>
        </p:nvPicPr>
        <p:blipFill>
          <a:blip r:embed="rId2"/>
          <a:stretch>
            <a:fillRect/>
          </a:stretch>
        </p:blipFill>
        <p:spPr>
          <a:xfrm>
            <a:off x="2258888" y="2132856"/>
            <a:ext cx="8229600" cy="4727728"/>
          </a:xfrm>
          <a:prstGeom prst="rect">
            <a:avLst/>
          </a:prstGeom>
        </p:spPr>
      </p:pic>
      <p:sp>
        <p:nvSpPr>
          <p:cNvPr id="90" name="Rectangle 3">
            <a:extLst>
              <a:ext uri="{FF2B5EF4-FFF2-40B4-BE49-F238E27FC236}">
                <a16:creationId xmlns:a16="http://schemas.microsoft.com/office/drawing/2014/main" id="{DA6E206C-870F-43F2-A6D5-241852995513}"/>
              </a:ext>
            </a:extLst>
          </p:cNvPr>
          <p:cNvSpPr>
            <a:spLocks noChangeArrowheads="1"/>
          </p:cNvSpPr>
          <p:nvPr/>
        </p:nvSpPr>
        <p:spPr bwMode="auto">
          <a:xfrm>
            <a:off x="2932657" y="1944968"/>
            <a:ext cx="7315199" cy="360040"/>
          </a:xfrm>
          <a:prstGeom prst="rect">
            <a:avLst/>
          </a:prstGeom>
          <a:noFill/>
          <a:ln w="9525">
            <a:noFill/>
            <a:miter lim="800000"/>
            <a:headEnd/>
            <a:tailEnd/>
          </a:ln>
          <a:effectLst/>
        </p:spPr>
        <p:txBody>
          <a:bodyPr lIns="92075" tIns="46038" rIns="92075" bIns="46038" anchor="ctr"/>
          <a:lstStyle/>
          <a:p>
            <a:pPr algn="ctr" eaLnBrk="1" hangingPunct="1">
              <a:buNone/>
              <a:defRPr/>
            </a:pPr>
            <a:r>
              <a:rPr lang="en-US" sz="2200" b="1" dirty="0">
                <a:latin typeface="Arial" panose="020B0604020202020204" pitchFamily="34" charset="0"/>
                <a:cs typeface="Arial" panose="020B0604020202020204" pitchFamily="34" charset="0"/>
              </a:rPr>
              <a:t>…PDCA&gt;KAIZEN&gt;ESTABILIZAÇÃO&gt;SDCA…</a:t>
            </a:r>
          </a:p>
        </p:txBody>
      </p:sp>
    </p:spTree>
    <p:extLst>
      <p:ext uri="{BB962C8B-B14F-4D97-AF65-F5344CB8AC3E}">
        <p14:creationId xmlns:p14="http://schemas.microsoft.com/office/powerpoint/2010/main" val="964094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7E498031-734C-4A8C-9675-B0784227904B}"/>
              </a:ext>
            </a:extLst>
          </p:cNvPr>
          <p:cNvSpPr txBox="1">
            <a:spLocks noChangeArrowheads="1"/>
          </p:cNvSpPr>
          <p:nvPr/>
        </p:nvSpPr>
        <p:spPr bwMode="auto">
          <a:xfrm>
            <a:off x="0" y="620688"/>
            <a:ext cx="923967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algn="ctr" eaLnBrk="0" fontAlgn="base" hangingPunct="0">
              <a:spcBef>
                <a:spcPct val="0"/>
              </a:spcBef>
              <a:spcAft>
                <a:spcPct val="0"/>
              </a:spcAft>
              <a:defRPr sz="3200">
                <a:solidFill>
                  <a:schemeClr val="tx1"/>
                </a:solidFill>
                <a:latin typeface="Arial" panose="020B0604020202020204" pitchFamily="34" charset="0"/>
              </a:defRPr>
            </a:lvl6pPr>
            <a:lvl7pPr marL="2971800" indent="-228600" algn="ctr" eaLnBrk="0" fontAlgn="base" hangingPunct="0">
              <a:spcBef>
                <a:spcPct val="0"/>
              </a:spcBef>
              <a:spcAft>
                <a:spcPct val="0"/>
              </a:spcAft>
              <a:defRPr sz="3200">
                <a:solidFill>
                  <a:schemeClr val="tx1"/>
                </a:solidFill>
                <a:latin typeface="Arial" panose="020B0604020202020204" pitchFamily="34" charset="0"/>
              </a:defRPr>
            </a:lvl7pPr>
            <a:lvl8pPr marL="3429000" indent="-228600" algn="ctr" eaLnBrk="0" fontAlgn="base" hangingPunct="0">
              <a:spcBef>
                <a:spcPct val="0"/>
              </a:spcBef>
              <a:spcAft>
                <a:spcPct val="0"/>
              </a:spcAft>
              <a:defRPr sz="3200">
                <a:solidFill>
                  <a:schemeClr val="tx1"/>
                </a:solidFill>
                <a:latin typeface="Arial" panose="020B0604020202020204" pitchFamily="34" charset="0"/>
              </a:defRPr>
            </a:lvl8pPr>
            <a:lvl9pPr marL="3886200" indent="-228600" algn="ctr" eaLnBrk="0" fontAlgn="base" hangingPunct="0">
              <a:spcBef>
                <a:spcPct val="0"/>
              </a:spcBef>
              <a:spcAft>
                <a:spcPct val="0"/>
              </a:spcAft>
              <a:defRPr sz="3200">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Método aplicado para </a:t>
            </a:r>
            <a:r>
              <a:rPr lang="pt-BR" sz="2400" b="1" dirty="0">
                <a:solidFill>
                  <a:srgbClr val="000000"/>
                </a:solidFill>
                <a:cs typeface="Arial" panose="020B0604020202020204" pitchFamily="34" charset="0"/>
              </a:rPr>
              <a:t>apoiar</a:t>
            </a:r>
            <a:r>
              <a:rPr kumimoji="0" lang="pt-BR"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 gestão: </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Trazer à vista </a:t>
            </a:r>
            <a:r>
              <a:rPr kumimoji="0" lang="pt-BR" sz="2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aspectos relevantes </a:t>
            </a:r>
            <a:r>
              <a:rPr kumimoji="0" lang="pt-BR"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 essenciais para </a:t>
            </a:r>
            <a:r>
              <a:rPr kumimoji="0" lang="pt-BR" sz="2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rápido entendimento da situação</a:t>
            </a:r>
            <a:r>
              <a:rPr kumimoji="0" lang="pt-BR"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interpretação inequívoca e </a:t>
            </a:r>
            <a:r>
              <a:rPr kumimoji="0" lang="pt-BR" sz="2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pronta tomada de decisão e ação</a:t>
            </a:r>
            <a:r>
              <a:rPr kumimoji="0" lang="pt-BR"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4" name="Rectangle 2">
            <a:extLst>
              <a:ext uri="{FF2B5EF4-FFF2-40B4-BE49-F238E27FC236}">
                <a16:creationId xmlns:a16="http://schemas.microsoft.com/office/drawing/2014/main" id="{5EA0A2D0-86A2-4404-9E09-5F605A567D86}"/>
              </a:ext>
            </a:extLst>
          </p:cNvPr>
          <p:cNvSpPr>
            <a:spLocks noChangeArrowheads="1"/>
          </p:cNvSpPr>
          <p:nvPr/>
        </p:nvSpPr>
        <p:spPr bwMode="auto">
          <a:xfrm>
            <a:off x="720" y="0"/>
            <a:ext cx="12191280" cy="430887"/>
          </a:xfrm>
          <a:prstGeom prst="rect">
            <a:avLst/>
          </a:prstGeom>
          <a:noFill/>
          <a:ln w="9525" algn="ctr">
            <a:noFill/>
            <a:miter lim="800000"/>
            <a:headEnd/>
            <a:tailEnd/>
          </a:ln>
        </p:spPr>
        <p:txBody>
          <a:bodyPr wrap="square" lIns="0" tIns="0" rIns="0" bIns="0">
            <a:spAutoFit/>
          </a:bodyPr>
          <a:lstStyle/>
          <a:p>
            <a:pPr marL="164127" eaLnBrk="0" hangingPunct="0">
              <a:spcBef>
                <a:spcPct val="0"/>
              </a:spcBef>
              <a:buNone/>
            </a:pPr>
            <a:r>
              <a:rPr lang="pt-BR" sz="2800" b="1" dirty="0">
                <a:cs typeface="Arial" pitchFamily="34" charset="0"/>
              </a:rPr>
              <a:t>MIERUKA (</a:t>
            </a:r>
            <a:r>
              <a:rPr lang="ja-JP" altLang="pt-BR" sz="2800" b="1" dirty="0">
                <a:cs typeface="Arial" panose="020B0604020202020204" pitchFamily="34" charset="0"/>
              </a:rPr>
              <a:t>見える化</a:t>
            </a:r>
            <a:r>
              <a:rPr lang="pt-BR" sz="2800" b="1" dirty="0">
                <a:cs typeface="Arial" pitchFamily="34" charset="0"/>
              </a:rPr>
              <a:t>) – Gestão à Vista</a:t>
            </a:r>
            <a:endParaRPr lang="pt-BR" sz="2800" b="1" dirty="0"/>
          </a:p>
        </p:txBody>
      </p:sp>
      <p:pic>
        <p:nvPicPr>
          <p:cNvPr id="5" name="Imagem 4">
            <a:extLst>
              <a:ext uri="{FF2B5EF4-FFF2-40B4-BE49-F238E27FC236}">
                <a16:creationId xmlns:a16="http://schemas.microsoft.com/office/drawing/2014/main" id="{DC3F54CF-7536-41C3-BB5F-8B5AC486B539}"/>
              </a:ext>
            </a:extLst>
          </p:cNvPr>
          <p:cNvPicPr>
            <a:picLocks noChangeAspect="1"/>
          </p:cNvPicPr>
          <p:nvPr/>
        </p:nvPicPr>
        <p:blipFill>
          <a:blip r:embed="rId2"/>
          <a:stretch>
            <a:fillRect/>
          </a:stretch>
        </p:blipFill>
        <p:spPr>
          <a:xfrm>
            <a:off x="9023648" y="67551"/>
            <a:ext cx="3168352" cy="2940034"/>
          </a:xfrm>
          <a:prstGeom prst="rect">
            <a:avLst/>
          </a:prstGeom>
        </p:spPr>
      </p:pic>
      <p:sp>
        <p:nvSpPr>
          <p:cNvPr id="7" name="Rectangle 3">
            <a:extLst>
              <a:ext uri="{FF2B5EF4-FFF2-40B4-BE49-F238E27FC236}">
                <a16:creationId xmlns:a16="http://schemas.microsoft.com/office/drawing/2014/main" id="{5E6AAF80-3411-4873-8A88-0DFFD5409D9C}"/>
              </a:ext>
            </a:extLst>
          </p:cNvPr>
          <p:cNvSpPr>
            <a:spLocks noChangeArrowheads="1"/>
          </p:cNvSpPr>
          <p:nvPr/>
        </p:nvSpPr>
        <p:spPr bwMode="auto">
          <a:xfrm>
            <a:off x="0" y="2492896"/>
            <a:ext cx="12192000"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marL="363538" indent="-276225" eaLnBrk="0" hangingPunct="0">
              <a:defRPr sz="3200">
                <a:solidFill>
                  <a:schemeClr val="tx1"/>
                </a:solidFill>
                <a:latin typeface="Arial" pitchFamily="34" charset="0"/>
              </a:defRPr>
            </a:lvl1pPr>
            <a:lvl2pPr marL="820738" indent="-276225"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algn="ctr" eaLnBrk="0" fontAlgn="base" hangingPunct="0">
              <a:spcBef>
                <a:spcPct val="0"/>
              </a:spcBef>
              <a:spcAft>
                <a:spcPct val="0"/>
              </a:spcAft>
              <a:defRPr sz="3200">
                <a:solidFill>
                  <a:schemeClr val="tx1"/>
                </a:solidFill>
                <a:latin typeface="Arial" pitchFamily="34" charset="0"/>
              </a:defRPr>
            </a:lvl6pPr>
            <a:lvl7pPr marL="2971800" indent="-228600" algn="ctr" eaLnBrk="0" fontAlgn="base" hangingPunct="0">
              <a:spcBef>
                <a:spcPct val="0"/>
              </a:spcBef>
              <a:spcAft>
                <a:spcPct val="0"/>
              </a:spcAft>
              <a:defRPr sz="3200">
                <a:solidFill>
                  <a:schemeClr val="tx1"/>
                </a:solidFill>
                <a:latin typeface="Arial" pitchFamily="34" charset="0"/>
              </a:defRPr>
            </a:lvl7pPr>
            <a:lvl8pPr marL="3429000" indent="-228600" algn="ctr" eaLnBrk="0" fontAlgn="base" hangingPunct="0">
              <a:spcBef>
                <a:spcPct val="0"/>
              </a:spcBef>
              <a:spcAft>
                <a:spcPct val="0"/>
              </a:spcAft>
              <a:defRPr sz="3200">
                <a:solidFill>
                  <a:schemeClr val="tx1"/>
                </a:solidFill>
                <a:latin typeface="Arial" pitchFamily="34" charset="0"/>
              </a:defRPr>
            </a:lvl8pPr>
            <a:lvl9pPr marL="3886200" indent="-228600" algn="ctr" eaLnBrk="0" fontAlgn="base" hangingPunct="0">
              <a:spcBef>
                <a:spcPct val="0"/>
              </a:spcBef>
              <a:spcAft>
                <a:spcPct val="0"/>
              </a:spcAft>
              <a:defRPr sz="3200">
                <a:solidFill>
                  <a:schemeClr val="tx1"/>
                </a:solidFill>
                <a:latin typeface="Arial" pitchFamily="34" charset="0"/>
              </a:defRPr>
            </a:lvl9pPr>
          </a:lstStyle>
          <a:p>
            <a:pPr marL="263525" indent="-169863">
              <a:spcBef>
                <a:spcPts val="0"/>
              </a:spcBef>
              <a:spcAft>
                <a:spcPts val="600"/>
              </a:spcAft>
              <a:buFont typeface="Arial" pitchFamily="34" charset="0"/>
              <a:buChar char="•"/>
            </a:pPr>
            <a:r>
              <a:rPr lang="pt-BR" altLang="pt-BR" sz="2600" b="1" dirty="0">
                <a:solidFill>
                  <a:srgbClr val="C00000"/>
                </a:solidFill>
              </a:rPr>
              <a:t>Monitoramento do Desempenho (planejado x realizado)</a:t>
            </a:r>
          </a:p>
          <a:p>
            <a:pPr marL="263525" indent="-169863">
              <a:spcBef>
                <a:spcPts val="0"/>
              </a:spcBef>
              <a:spcAft>
                <a:spcPts val="600"/>
              </a:spcAft>
              <a:buFont typeface="Arial" pitchFamily="34" charset="0"/>
              <a:buChar char="•"/>
            </a:pPr>
            <a:r>
              <a:rPr lang="pt-BR" altLang="pt-BR" sz="2600" dirty="0">
                <a:solidFill>
                  <a:schemeClr val="tx1">
                    <a:lumMod val="95000"/>
                    <a:lumOff val="5000"/>
                  </a:schemeClr>
                </a:solidFill>
              </a:rPr>
              <a:t>Gestão de Ritmo &amp; Interferências</a:t>
            </a:r>
          </a:p>
          <a:p>
            <a:pPr marL="263525" indent="-169863">
              <a:spcBef>
                <a:spcPts val="0"/>
              </a:spcBef>
              <a:spcAft>
                <a:spcPts val="600"/>
              </a:spcAft>
              <a:buFont typeface="Arial" pitchFamily="34" charset="0"/>
              <a:buChar char="•"/>
            </a:pPr>
            <a:r>
              <a:rPr lang="pt-BR" altLang="pt-BR" sz="2600" dirty="0">
                <a:solidFill>
                  <a:schemeClr val="tx1">
                    <a:lumMod val="95000"/>
                    <a:lumOff val="5000"/>
                  </a:schemeClr>
                </a:solidFill>
              </a:rPr>
              <a:t>Programação de Atividades/Processos</a:t>
            </a:r>
          </a:p>
          <a:p>
            <a:pPr marL="263525" indent="-169863">
              <a:spcBef>
                <a:spcPts val="0"/>
              </a:spcBef>
              <a:spcAft>
                <a:spcPts val="600"/>
              </a:spcAft>
              <a:buFont typeface="Arial" pitchFamily="34" charset="0"/>
              <a:buChar char="•"/>
            </a:pPr>
            <a:r>
              <a:rPr lang="pt-BR" altLang="pt-BR" sz="2600" dirty="0">
                <a:solidFill>
                  <a:schemeClr val="tx1">
                    <a:lumMod val="95000"/>
                    <a:lumOff val="5000"/>
                  </a:schemeClr>
                </a:solidFill>
              </a:rPr>
              <a:t>Status do Processo ou Máquina (rodando, parada,...)</a:t>
            </a:r>
          </a:p>
          <a:p>
            <a:pPr marL="263525" indent="-169863">
              <a:spcBef>
                <a:spcPts val="0"/>
              </a:spcBef>
              <a:spcAft>
                <a:spcPts val="600"/>
              </a:spcAft>
              <a:buFont typeface="Arial" pitchFamily="34" charset="0"/>
              <a:buChar char="•"/>
            </a:pPr>
            <a:r>
              <a:rPr lang="pt-BR" altLang="pt-BR" sz="2600" dirty="0">
                <a:solidFill>
                  <a:schemeClr val="tx1">
                    <a:lumMod val="95000"/>
                    <a:lumOff val="5000"/>
                  </a:schemeClr>
                </a:solidFill>
              </a:rPr>
              <a:t>Demarcação da Posição &amp; Quantidade de Material</a:t>
            </a:r>
          </a:p>
          <a:p>
            <a:pPr marL="263525" indent="-169863">
              <a:spcBef>
                <a:spcPts val="0"/>
              </a:spcBef>
              <a:spcAft>
                <a:spcPts val="600"/>
              </a:spcAft>
              <a:buFont typeface="Arial" pitchFamily="34" charset="0"/>
              <a:buChar char="•"/>
            </a:pPr>
            <a:r>
              <a:rPr lang="pt-BR" altLang="pt-BR" sz="2600" dirty="0">
                <a:solidFill>
                  <a:schemeClr val="tx1">
                    <a:lumMod val="95000"/>
                    <a:lumOff val="5000"/>
                  </a:schemeClr>
                </a:solidFill>
              </a:rPr>
              <a:t>Demarcação do Fluxo (ROTA) do “Ente que Flui”: Material, Informação, Pessoas</a:t>
            </a:r>
          </a:p>
          <a:p>
            <a:pPr marL="263525" indent="-169863">
              <a:spcBef>
                <a:spcPts val="0"/>
              </a:spcBef>
              <a:spcAft>
                <a:spcPts val="600"/>
              </a:spcAft>
              <a:buFont typeface="Arial" pitchFamily="34" charset="0"/>
              <a:buChar char="•"/>
            </a:pPr>
            <a:r>
              <a:rPr lang="pt-BR" altLang="pt-BR" sz="2600" dirty="0">
                <a:solidFill>
                  <a:schemeClr val="tx1">
                    <a:lumMod val="95000"/>
                    <a:lumOff val="5000"/>
                  </a:schemeClr>
                </a:solidFill>
              </a:rPr>
              <a:t>Indicação da Posição ou Presença do Operador</a:t>
            </a:r>
          </a:p>
          <a:p>
            <a:pPr marL="263525" indent="-169863">
              <a:spcBef>
                <a:spcPts val="0"/>
              </a:spcBef>
              <a:spcAft>
                <a:spcPts val="600"/>
              </a:spcAft>
              <a:buFont typeface="Arial" pitchFamily="34" charset="0"/>
              <a:buChar char="•"/>
            </a:pPr>
            <a:r>
              <a:rPr lang="pt-BR" altLang="pt-BR" sz="2600" dirty="0">
                <a:solidFill>
                  <a:schemeClr val="tx1">
                    <a:lumMod val="95000"/>
                    <a:lumOff val="5000"/>
                  </a:schemeClr>
                </a:solidFill>
              </a:rPr>
              <a:t>Demarcação da Posição de Ferramentas &amp; Recursos</a:t>
            </a:r>
          </a:p>
          <a:p>
            <a:pPr marL="263525" indent="-169863">
              <a:spcBef>
                <a:spcPts val="0"/>
              </a:spcBef>
              <a:spcAft>
                <a:spcPts val="600"/>
              </a:spcAft>
              <a:buFont typeface="Arial" pitchFamily="34" charset="0"/>
              <a:buChar char="•"/>
            </a:pPr>
            <a:r>
              <a:rPr lang="pt-BR" altLang="pt-BR" sz="2600" dirty="0">
                <a:solidFill>
                  <a:schemeClr val="tx1">
                    <a:lumMod val="95000"/>
                    <a:lumOff val="5000"/>
                  </a:schemeClr>
                </a:solidFill>
              </a:rPr>
              <a:t>Identificação de Locais/Posições Físicas</a:t>
            </a:r>
          </a:p>
        </p:txBody>
      </p:sp>
    </p:spTree>
    <p:extLst>
      <p:ext uri="{BB962C8B-B14F-4D97-AF65-F5344CB8AC3E}">
        <p14:creationId xmlns:p14="http://schemas.microsoft.com/office/powerpoint/2010/main" val="20032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50" fill="hold"/>
                                        <p:tgtEl>
                                          <p:spTgt spid="7"/>
                                        </p:tgtEl>
                                        <p:attrNameLst>
                                          <p:attrName>ppt_w</p:attrName>
                                        </p:attrNameLst>
                                      </p:cBhvr>
                                      <p:tavLst>
                                        <p:tav tm="0">
                                          <p:val>
                                            <p:strVal val="#ppt_w*0.70"/>
                                          </p:val>
                                        </p:tav>
                                        <p:tav tm="100000">
                                          <p:val>
                                            <p:strVal val="#ppt_w"/>
                                          </p:val>
                                        </p:tav>
                                      </p:tavLst>
                                    </p:anim>
                                    <p:anim calcmode="lin" valueType="num">
                                      <p:cBhvr>
                                        <p:cTn id="8" dur="250" fill="hold"/>
                                        <p:tgtEl>
                                          <p:spTgt spid="7"/>
                                        </p:tgtEl>
                                        <p:attrNameLst>
                                          <p:attrName>ppt_h</p:attrName>
                                        </p:attrNameLst>
                                      </p:cBhvr>
                                      <p:tavLst>
                                        <p:tav tm="0">
                                          <p:val>
                                            <p:strVal val="#ppt_h"/>
                                          </p:val>
                                        </p:tav>
                                        <p:tav tm="100000">
                                          <p:val>
                                            <p:strVal val="#ppt_h"/>
                                          </p:val>
                                        </p:tav>
                                      </p:tavLst>
                                    </p:anim>
                                    <p:animEffect transition="in" filter="fade">
                                      <p:cBhvr>
                                        <p:cTn id="9"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D8F044FB-8D0C-46F6-9C9E-A37CECA2580A}"/>
              </a:ext>
            </a:extLst>
          </p:cNvPr>
          <p:cNvSpPr txBox="1"/>
          <p:nvPr/>
        </p:nvSpPr>
        <p:spPr>
          <a:xfrm>
            <a:off x="0" y="1134032"/>
            <a:ext cx="12192000" cy="1877437"/>
          </a:xfrm>
          <a:prstGeom prst="rect">
            <a:avLst/>
          </a:prstGeom>
          <a:noFill/>
        </p:spPr>
        <p:txBody>
          <a:bodyPr wrap="square" rtlCol="0">
            <a:spAutoFit/>
          </a:bodyPr>
          <a:lstStyle/>
          <a:p>
            <a:pPr fontAlgn="auto">
              <a:spcBef>
                <a:spcPts val="0"/>
              </a:spcBef>
              <a:spcAft>
                <a:spcPts val="1200"/>
              </a:spcAft>
              <a:buNone/>
              <a:defRPr/>
            </a:pPr>
            <a:r>
              <a:rPr lang="pt-BR" kern="0" dirty="0">
                <a:solidFill>
                  <a:sysClr val="windowText" lastClr="000000"/>
                </a:solidFill>
              </a:rPr>
              <a:t>São informações para análise de desempenho e </a:t>
            </a:r>
            <a:r>
              <a:rPr lang="pt-BR" b="1" kern="0" dirty="0">
                <a:solidFill>
                  <a:sysClr val="windowText" lastClr="000000"/>
                </a:solidFill>
              </a:rPr>
              <a:t>direcionamento das ações</a:t>
            </a:r>
            <a:r>
              <a:rPr lang="pt-BR" kern="0" dirty="0">
                <a:solidFill>
                  <a:sysClr val="windowText" lastClr="000000"/>
                </a:solidFill>
              </a:rPr>
              <a:t>:</a:t>
            </a:r>
          </a:p>
          <a:p>
            <a:pPr marL="176213" indent="-176213" fontAlgn="auto">
              <a:spcBef>
                <a:spcPts val="0"/>
              </a:spcBef>
              <a:spcAft>
                <a:spcPts val="1200"/>
              </a:spcAft>
              <a:defRPr/>
            </a:pPr>
            <a:r>
              <a:rPr lang="pt-BR" kern="0" dirty="0">
                <a:solidFill>
                  <a:sysClr val="windowText" lastClr="000000"/>
                </a:solidFill>
              </a:rPr>
              <a:t>Desempenho planejado x Desempenho real (Segurança; Qualidade; Atendimento; Custo; Produtividade; Eficiência; Volume; etc.)</a:t>
            </a:r>
          </a:p>
          <a:p>
            <a:pPr marL="176213" indent="-176213" fontAlgn="auto">
              <a:spcBef>
                <a:spcPts val="0"/>
              </a:spcBef>
              <a:spcAft>
                <a:spcPts val="1200"/>
              </a:spcAft>
              <a:defRPr/>
            </a:pPr>
            <a:r>
              <a:rPr lang="pt-BR" kern="0" dirty="0">
                <a:solidFill>
                  <a:sysClr val="windowText" lastClr="000000"/>
                </a:solidFill>
              </a:rPr>
              <a:t>Causas dos problemas que prejudicam o desempenho</a:t>
            </a:r>
          </a:p>
        </p:txBody>
      </p:sp>
      <p:sp>
        <p:nvSpPr>
          <p:cNvPr id="6" name="Text Box 4">
            <a:extLst>
              <a:ext uri="{FF2B5EF4-FFF2-40B4-BE49-F238E27FC236}">
                <a16:creationId xmlns:a16="http://schemas.microsoft.com/office/drawing/2014/main" id="{C8BE8F15-1E91-4F03-8F18-FCD6945FF45E}"/>
              </a:ext>
            </a:extLst>
          </p:cNvPr>
          <p:cNvSpPr txBox="1">
            <a:spLocks noChangeArrowheads="1"/>
          </p:cNvSpPr>
          <p:nvPr/>
        </p:nvSpPr>
        <p:spPr bwMode="auto">
          <a:xfrm>
            <a:off x="3431704" y="638900"/>
            <a:ext cx="5184576" cy="461665"/>
          </a:xfrm>
          <a:prstGeom prst="rect">
            <a:avLst/>
          </a:prstGeom>
          <a:solidFill>
            <a:schemeClr val="tx1">
              <a:alpha val="59999"/>
            </a:schemeClr>
          </a:solidFill>
          <a:ln w="9525">
            <a:noFill/>
            <a:miter lim="800000"/>
            <a:headEnd/>
            <a:tailEnd/>
          </a:ln>
        </p:spPr>
        <p:txBody>
          <a:bodyPr wrap="square">
            <a:spAutoFit/>
          </a:bodyPr>
          <a:lstStyle/>
          <a:p>
            <a:pPr algn="ctr" fontAlgn="auto">
              <a:spcBef>
                <a:spcPct val="50000"/>
              </a:spcBef>
              <a:spcAft>
                <a:spcPts val="0"/>
              </a:spcAft>
              <a:buNone/>
              <a:defRPr/>
            </a:pPr>
            <a:r>
              <a:rPr lang="pt-BR" b="1" kern="0" dirty="0">
                <a:solidFill>
                  <a:schemeClr val="bg1"/>
                </a:solidFill>
              </a:rPr>
              <a:t>Monitoramento de Desempenho</a:t>
            </a:r>
          </a:p>
        </p:txBody>
      </p:sp>
      <p:pic>
        <p:nvPicPr>
          <p:cNvPr id="9" name="Imagem 8" descr="Uma imagem contendo no interior, amarelo, edifício, mesa&#10;&#10;Descrição gerada automaticamente">
            <a:extLst>
              <a:ext uri="{FF2B5EF4-FFF2-40B4-BE49-F238E27FC236}">
                <a16:creationId xmlns:a16="http://schemas.microsoft.com/office/drawing/2014/main" id="{5D0AE7A9-0250-4A95-B371-E30B82877B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88288" y="2348880"/>
            <a:ext cx="3348372" cy="4464496"/>
          </a:xfrm>
          <a:prstGeom prst="rect">
            <a:avLst/>
          </a:prstGeom>
        </p:spPr>
      </p:pic>
      <p:sp>
        <p:nvSpPr>
          <p:cNvPr id="10" name="Rectangle 2">
            <a:extLst>
              <a:ext uri="{FF2B5EF4-FFF2-40B4-BE49-F238E27FC236}">
                <a16:creationId xmlns:a16="http://schemas.microsoft.com/office/drawing/2014/main" id="{58E4C718-5A9C-4B57-BE3E-7259CB236B9E}"/>
              </a:ext>
            </a:extLst>
          </p:cNvPr>
          <p:cNvSpPr>
            <a:spLocks noChangeArrowheads="1"/>
          </p:cNvSpPr>
          <p:nvPr/>
        </p:nvSpPr>
        <p:spPr bwMode="auto">
          <a:xfrm>
            <a:off x="720" y="0"/>
            <a:ext cx="12191280" cy="430887"/>
          </a:xfrm>
          <a:prstGeom prst="rect">
            <a:avLst/>
          </a:prstGeom>
          <a:noFill/>
          <a:ln w="9525" algn="ctr">
            <a:noFill/>
            <a:miter lim="800000"/>
            <a:headEnd/>
            <a:tailEnd/>
          </a:ln>
        </p:spPr>
        <p:txBody>
          <a:bodyPr wrap="square" lIns="0" tIns="0" rIns="0" bIns="0">
            <a:spAutoFit/>
          </a:bodyPr>
          <a:lstStyle/>
          <a:p>
            <a:pPr marL="164127" eaLnBrk="0" hangingPunct="0">
              <a:spcBef>
                <a:spcPct val="0"/>
              </a:spcBef>
              <a:buNone/>
            </a:pPr>
            <a:r>
              <a:rPr lang="pt-BR" sz="2800" b="1" dirty="0">
                <a:cs typeface="Arial" pitchFamily="34" charset="0"/>
              </a:rPr>
              <a:t>MIERUKA (</a:t>
            </a:r>
            <a:r>
              <a:rPr lang="ja-JP" altLang="pt-BR" sz="2800" b="1" dirty="0">
                <a:cs typeface="Arial" panose="020B0604020202020204" pitchFamily="34" charset="0"/>
              </a:rPr>
              <a:t>見える化</a:t>
            </a:r>
            <a:r>
              <a:rPr lang="pt-BR" sz="2800" b="1" dirty="0">
                <a:cs typeface="Arial" pitchFamily="34" charset="0"/>
              </a:rPr>
              <a:t>) - Aplicações</a:t>
            </a:r>
            <a:endParaRPr lang="pt-BR" sz="2800" b="1" dirty="0"/>
          </a:p>
        </p:txBody>
      </p:sp>
      <p:pic>
        <p:nvPicPr>
          <p:cNvPr id="3" name="Imagem 2">
            <a:extLst>
              <a:ext uri="{FF2B5EF4-FFF2-40B4-BE49-F238E27FC236}">
                <a16:creationId xmlns:a16="http://schemas.microsoft.com/office/drawing/2014/main" id="{D0E4DF5E-A357-4127-9231-C3A6834A0D76}"/>
              </a:ext>
            </a:extLst>
          </p:cNvPr>
          <p:cNvPicPr>
            <a:picLocks noChangeAspect="1"/>
          </p:cNvPicPr>
          <p:nvPr/>
        </p:nvPicPr>
        <p:blipFill>
          <a:blip r:embed="rId3"/>
          <a:stretch>
            <a:fillRect/>
          </a:stretch>
        </p:blipFill>
        <p:spPr>
          <a:xfrm>
            <a:off x="-6846" y="3356993"/>
            <a:ext cx="8622598" cy="3470126"/>
          </a:xfrm>
          <a:prstGeom prst="rect">
            <a:avLst/>
          </a:prstGeom>
        </p:spPr>
      </p:pic>
    </p:spTree>
    <p:extLst>
      <p:ext uri="{BB962C8B-B14F-4D97-AF65-F5344CB8AC3E}">
        <p14:creationId xmlns:p14="http://schemas.microsoft.com/office/powerpoint/2010/main" val="1772002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8B92B18-E388-4DC5-8EF1-8844649DB259}"/>
              </a:ext>
            </a:extLst>
          </p:cNvPr>
          <p:cNvSpPr>
            <a:spLocks noChangeArrowheads="1"/>
          </p:cNvSpPr>
          <p:nvPr/>
        </p:nvSpPr>
        <p:spPr bwMode="auto">
          <a:xfrm>
            <a:off x="720" y="0"/>
            <a:ext cx="12191280" cy="430887"/>
          </a:xfrm>
          <a:prstGeom prst="rect">
            <a:avLst/>
          </a:prstGeom>
          <a:noFill/>
          <a:ln w="9525" algn="ctr">
            <a:noFill/>
            <a:miter lim="800000"/>
            <a:headEnd/>
            <a:tailEnd/>
          </a:ln>
        </p:spPr>
        <p:txBody>
          <a:bodyPr wrap="square" lIns="0" tIns="0" rIns="0" bIns="0">
            <a:spAutoFit/>
          </a:bodyPr>
          <a:lstStyle/>
          <a:p>
            <a:pPr marL="164127" eaLnBrk="0" hangingPunct="0">
              <a:spcBef>
                <a:spcPct val="0"/>
              </a:spcBef>
              <a:buNone/>
            </a:pPr>
            <a:r>
              <a:rPr lang="pt-BR" sz="2800" b="1" dirty="0">
                <a:cs typeface="Arial" pitchFamily="34" charset="0"/>
              </a:rPr>
              <a:t>MIERUKA (</a:t>
            </a:r>
            <a:r>
              <a:rPr lang="ja-JP" altLang="pt-BR" sz="2800" b="1" dirty="0">
                <a:cs typeface="Arial" panose="020B0604020202020204" pitchFamily="34" charset="0"/>
              </a:rPr>
              <a:t>見える化</a:t>
            </a:r>
            <a:r>
              <a:rPr lang="pt-BR" sz="2800" b="1" dirty="0">
                <a:cs typeface="Arial" pitchFamily="34" charset="0"/>
              </a:rPr>
              <a:t>) – Regras de Ouro</a:t>
            </a:r>
            <a:endParaRPr lang="pt-BR" sz="2800" b="1" dirty="0"/>
          </a:p>
        </p:txBody>
      </p:sp>
      <p:sp>
        <p:nvSpPr>
          <p:cNvPr id="5" name="Text Box 3">
            <a:extLst>
              <a:ext uri="{FF2B5EF4-FFF2-40B4-BE49-F238E27FC236}">
                <a16:creationId xmlns:a16="http://schemas.microsoft.com/office/drawing/2014/main" id="{F56205AC-9D04-4ED2-9FAE-18C225F97D7D}"/>
              </a:ext>
            </a:extLst>
          </p:cNvPr>
          <p:cNvSpPr txBox="1">
            <a:spLocks noChangeArrowheads="1"/>
          </p:cNvSpPr>
          <p:nvPr/>
        </p:nvSpPr>
        <p:spPr bwMode="auto">
          <a:xfrm>
            <a:off x="0" y="644082"/>
            <a:ext cx="12192000"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algn="ctr" eaLnBrk="0" fontAlgn="base" hangingPunct="0">
              <a:spcBef>
                <a:spcPct val="0"/>
              </a:spcBef>
              <a:spcAft>
                <a:spcPct val="0"/>
              </a:spcAft>
              <a:defRPr sz="3200">
                <a:solidFill>
                  <a:schemeClr val="tx1"/>
                </a:solidFill>
                <a:latin typeface="Arial" panose="020B0604020202020204" pitchFamily="34" charset="0"/>
              </a:defRPr>
            </a:lvl6pPr>
            <a:lvl7pPr marL="2971800" indent="-228600" algn="ctr" eaLnBrk="0" fontAlgn="base" hangingPunct="0">
              <a:spcBef>
                <a:spcPct val="0"/>
              </a:spcBef>
              <a:spcAft>
                <a:spcPct val="0"/>
              </a:spcAft>
              <a:defRPr sz="3200">
                <a:solidFill>
                  <a:schemeClr val="tx1"/>
                </a:solidFill>
                <a:latin typeface="Arial" panose="020B0604020202020204" pitchFamily="34" charset="0"/>
              </a:defRPr>
            </a:lvl7pPr>
            <a:lvl8pPr marL="3429000" indent="-228600" algn="ctr" eaLnBrk="0" fontAlgn="base" hangingPunct="0">
              <a:spcBef>
                <a:spcPct val="0"/>
              </a:spcBef>
              <a:spcAft>
                <a:spcPct val="0"/>
              </a:spcAft>
              <a:defRPr sz="3200">
                <a:solidFill>
                  <a:schemeClr val="tx1"/>
                </a:solidFill>
                <a:latin typeface="Arial" panose="020B0604020202020204" pitchFamily="34" charset="0"/>
              </a:defRPr>
            </a:lvl8pPr>
            <a:lvl9pPr marL="3886200" indent="-228600" algn="ctr" eaLnBrk="0" fontAlgn="base" hangingPunct="0">
              <a:spcBef>
                <a:spcPct val="0"/>
              </a:spcBef>
              <a:spcAft>
                <a:spcPct val="0"/>
              </a:spcAft>
              <a:defRPr sz="3200">
                <a:solidFill>
                  <a:schemeClr val="tx1"/>
                </a:solidFill>
                <a:latin typeface="Arial" panose="020B0604020202020204" pitchFamily="34" charset="0"/>
              </a:defRPr>
            </a:lvl9pPr>
          </a:lstStyle>
          <a:p>
            <a:pPr marL="352425" marR="0" lvl="0" indent="-352425" algn="l" defTabSz="914400" rtl="0" eaLnBrk="0" fontAlgn="auto" latinLnBrk="0" hangingPunct="0">
              <a:spcBef>
                <a:spcPts val="0"/>
              </a:spcBef>
              <a:spcAft>
                <a:spcPts val="1800"/>
              </a:spcAft>
              <a:buClrTx/>
              <a:buSzTx/>
              <a:buFont typeface="+mj-lt"/>
              <a:buAutoNum type="arabicPeriod"/>
              <a:tabLst/>
              <a:defRPr/>
            </a:pPr>
            <a:r>
              <a:rPr kumimoji="0" lang="pt-BR" sz="2400" b="1" i="0" u="none" strike="noStrike" kern="1200" cap="none" spc="0" normalizeH="0" baseline="0" noProof="0" dirty="0">
                <a:ln>
                  <a:noFill/>
                </a:ln>
                <a:solidFill>
                  <a:srgbClr val="C00000"/>
                </a:solidFill>
                <a:effectLst/>
                <a:uLnTx/>
                <a:uFillTx/>
                <a:cs typeface="Arial" panose="020B0604020202020204" pitchFamily="34" charset="0"/>
              </a:rPr>
              <a:t>Me De </a:t>
            </a:r>
            <a:r>
              <a:rPr kumimoji="0" lang="pt-BR" sz="2400" b="1" i="0" u="none" strike="noStrike" kern="1200" cap="none" spc="0" normalizeH="0" baseline="0" noProof="0" dirty="0" err="1">
                <a:ln>
                  <a:noFill/>
                </a:ln>
                <a:solidFill>
                  <a:srgbClr val="C00000"/>
                </a:solidFill>
                <a:effectLst/>
                <a:uLnTx/>
                <a:uFillTx/>
                <a:cs typeface="Arial" panose="020B0604020202020204" pitchFamily="34" charset="0"/>
              </a:rPr>
              <a:t>Miru</a:t>
            </a:r>
            <a:r>
              <a:rPr kumimoji="0" lang="pt-BR" sz="2400" b="1" i="0" u="none" strike="noStrike" kern="1200" cap="none" spc="0" normalizeH="0" baseline="0" noProof="0" dirty="0">
                <a:ln>
                  <a:noFill/>
                </a:ln>
                <a:solidFill>
                  <a:srgbClr val="000000"/>
                </a:solidFill>
                <a:effectLst/>
                <a:uLnTx/>
                <a:uFillTx/>
                <a:cs typeface="Arial" panose="020B0604020202020204" pitchFamily="34" charset="0"/>
              </a:rPr>
              <a:t> </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a:t>
            </a:r>
            <a:r>
              <a:rPr kumimoji="0" lang="ja-JP" altLang="pt-BR" sz="2800" b="1" i="0" u="none" strike="noStrike" kern="1200" cap="none" spc="0" normalizeH="0" baseline="0" noProof="0" dirty="0">
                <a:ln>
                  <a:noFill/>
                </a:ln>
                <a:solidFill>
                  <a:srgbClr val="000000"/>
                </a:solidFill>
                <a:effectLst/>
                <a:uLnTx/>
                <a:uFillTx/>
                <a:cs typeface="Arial" panose="020B0604020202020204" pitchFamily="34" charset="0"/>
              </a:rPr>
              <a:t>目で見る</a:t>
            </a:r>
            <a:r>
              <a:rPr kumimoji="0" lang="pt-BR" altLang="ja-JP" sz="2400" b="0" i="0" u="none" strike="noStrike" kern="1200" cap="none" spc="0" normalizeH="0" baseline="0" noProof="0" dirty="0">
                <a:ln>
                  <a:noFill/>
                </a:ln>
                <a:solidFill>
                  <a:srgbClr val="000000"/>
                </a:solidFill>
                <a:effectLst/>
                <a:uLnTx/>
                <a:uFillTx/>
                <a:cs typeface="Arial" panose="020B0604020202020204" pitchFamily="34" charset="0"/>
              </a:rPr>
              <a:t>) (“</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bateu o olho, enxergou/entendeu!”): mensagem “</a:t>
            </a:r>
            <a:r>
              <a:rPr kumimoji="0" lang="pt-BR" sz="2400" b="1" i="0" u="none" strike="noStrike" kern="1200" cap="none" spc="0" normalizeH="0" baseline="0" noProof="0" dirty="0">
                <a:ln>
                  <a:noFill/>
                </a:ln>
                <a:solidFill>
                  <a:srgbClr val="000000"/>
                </a:solidFill>
                <a:effectLst/>
                <a:uLnTx/>
                <a:uFillTx/>
                <a:cs typeface="Arial" panose="020B0604020202020204" pitchFamily="34" charset="0"/>
              </a:rPr>
              <a:t>clara</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a:t>
            </a:r>
            <a:r>
              <a:rPr kumimoji="0" lang="pt-BR" sz="2400" b="1" i="0" u="none" strike="noStrike" kern="1200" cap="none" spc="0" normalizeH="0" baseline="0" noProof="0" dirty="0">
                <a:ln>
                  <a:noFill/>
                </a:ln>
                <a:solidFill>
                  <a:srgbClr val="000000"/>
                </a:solidFill>
                <a:effectLst/>
                <a:uLnTx/>
                <a:uFillTx/>
                <a:cs typeface="Arial" panose="020B0604020202020204" pitchFamily="34" charset="0"/>
              </a:rPr>
              <a:t>direta</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e </a:t>
            </a:r>
            <a:r>
              <a:rPr kumimoji="0" lang="pt-BR" sz="2400" b="1" i="0" u="none" strike="noStrike" kern="1200" cap="none" spc="0" normalizeH="0" baseline="0" noProof="0" dirty="0">
                <a:ln>
                  <a:noFill/>
                </a:ln>
                <a:solidFill>
                  <a:srgbClr val="000000"/>
                </a:solidFill>
                <a:effectLst/>
                <a:uLnTx/>
                <a:uFillTx/>
                <a:cs typeface="Arial" panose="020B0604020202020204" pitchFamily="34" charset="0"/>
              </a:rPr>
              <a:t>inequívoca</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a respeito do status do controle e </a:t>
            </a:r>
            <a:r>
              <a:rPr kumimoji="0" lang="pt-BR" sz="2400" b="1" i="0" u="none" strike="noStrike" kern="1200" cap="none" spc="0" normalizeH="0" baseline="0" noProof="0" dirty="0">
                <a:ln>
                  <a:noFill/>
                </a:ln>
                <a:solidFill>
                  <a:srgbClr val="000000"/>
                </a:solidFill>
                <a:effectLst/>
                <a:uLnTx/>
                <a:uFillTx/>
                <a:cs typeface="Arial" panose="020B0604020202020204" pitchFamily="34" charset="0"/>
              </a:rPr>
              <a:t>interpretação “única”</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por parte do interlocutor/leitor.</a:t>
            </a:r>
          </a:p>
          <a:p>
            <a:pPr marL="352425" marR="0" lvl="0" indent="-352425" algn="l" defTabSz="914400" rtl="0" eaLnBrk="0" fontAlgn="auto" latinLnBrk="0" hangingPunct="0">
              <a:spcBef>
                <a:spcPts val="0"/>
              </a:spcBef>
              <a:spcAft>
                <a:spcPts val="1800"/>
              </a:spcAft>
              <a:buClrTx/>
              <a:buSzTx/>
              <a:buFont typeface="+mj-lt"/>
              <a:buAutoNum type="arabicPeriod"/>
              <a:tabLst/>
              <a:defRPr/>
            </a:pPr>
            <a:r>
              <a:rPr kumimoji="0" lang="pt-BR" sz="2400" b="1" i="0" u="none" strike="noStrike" kern="1200" cap="none" spc="0" normalizeH="0" baseline="0" noProof="0" dirty="0">
                <a:ln>
                  <a:noFill/>
                </a:ln>
                <a:solidFill>
                  <a:srgbClr val="C00000"/>
                </a:solidFill>
                <a:effectLst/>
                <a:uLnTx/>
                <a:uFillTx/>
                <a:cs typeface="Arial" panose="020B0604020202020204" pitchFamily="34" charset="0"/>
              </a:rPr>
              <a:t>Meta x Real</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tornar </a:t>
            </a:r>
            <a:r>
              <a:rPr kumimoji="0" lang="pt-BR" sz="2400" b="1" i="0" u="none" strike="noStrike" kern="1200" cap="none" spc="0" normalizeH="0" baseline="0" noProof="0" dirty="0">
                <a:ln>
                  <a:noFill/>
                </a:ln>
                <a:solidFill>
                  <a:srgbClr val="000000"/>
                </a:solidFill>
                <a:effectLst/>
                <a:uLnTx/>
                <a:uFillTx/>
                <a:cs typeface="Arial" panose="020B0604020202020204" pitchFamily="34" charset="0"/>
              </a:rPr>
              <a:t>fácil</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e amplamente acessível a </a:t>
            </a:r>
            <a:r>
              <a:rPr kumimoji="0" lang="pt-BR" sz="2400" b="1" i="0" u="none" strike="noStrike" kern="1200" cap="none" spc="0" normalizeH="0" baseline="0" noProof="0" dirty="0">
                <a:ln>
                  <a:noFill/>
                </a:ln>
                <a:solidFill>
                  <a:srgbClr val="000000"/>
                </a:solidFill>
                <a:effectLst/>
                <a:uLnTx/>
                <a:uFillTx/>
                <a:cs typeface="Arial" panose="020B0604020202020204" pitchFamily="34" charset="0"/>
              </a:rPr>
              <a:t>comparação</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meta x real para monitorar o desempenho.</a:t>
            </a:r>
          </a:p>
          <a:p>
            <a:pPr marL="352425" marR="0" lvl="0" indent="-352425" algn="l" defTabSz="914400" rtl="0" eaLnBrk="0" fontAlgn="auto" latinLnBrk="0" hangingPunct="0">
              <a:spcBef>
                <a:spcPts val="0"/>
              </a:spcBef>
              <a:spcAft>
                <a:spcPts val="1800"/>
              </a:spcAft>
              <a:buClrTx/>
              <a:buSzTx/>
              <a:buFont typeface="+mj-lt"/>
              <a:buAutoNum type="arabicPeriod"/>
              <a:tabLst/>
              <a:defRPr/>
            </a:pPr>
            <a:r>
              <a:rPr kumimoji="0" lang="pt-BR" sz="2400" b="1" i="0" u="none" strike="noStrike" kern="1200" cap="none" spc="0" normalizeH="0" baseline="0" noProof="0" dirty="0">
                <a:ln>
                  <a:noFill/>
                </a:ln>
                <a:solidFill>
                  <a:srgbClr val="C00000"/>
                </a:solidFill>
                <a:effectLst/>
                <a:uLnTx/>
                <a:uFillTx/>
                <a:cs typeface="Arial" panose="020B0604020202020204" pitchFamily="34" charset="0"/>
              </a:rPr>
              <a:t>Ação &amp; Solução</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interpretação clara e rápida que permita “</a:t>
            </a:r>
            <a:r>
              <a:rPr kumimoji="0" lang="pt-BR" sz="2400" b="1" i="0" u="none" strike="noStrike" kern="1200" cap="none" spc="0" normalizeH="0" baseline="0" noProof="0" dirty="0">
                <a:ln>
                  <a:noFill/>
                </a:ln>
                <a:solidFill>
                  <a:srgbClr val="000000"/>
                </a:solidFill>
                <a:effectLst/>
                <a:uLnTx/>
                <a:uFillTx/>
                <a:cs typeface="Arial" panose="020B0604020202020204" pitchFamily="34" charset="0"/>
              </a:rPr>
              <a:t>saber o quê fazer</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a respeito de eventual desvio ou </a:t>
            </a:r>
            <a:r>
              <a:rPr kumimoji="0" lang="pt-BR" sz="2400" b="1" i="0" u="none" strike="noStrike" kern="1200" cap="none" spc="0" normalizeH="0" baseline="0" noProof="0" dirty="0">
                <a:ln>
                  <a:noFill/>
                </a:ln>
                <a:solidFill>
                  <a:srgbClr val="000000"/>
                </a:solidFill>
                <a:effectLst/>
                <a:uLnTx/>
                <a:uFillTx/>
                <a:cs typeface="Arial" panose="020B0604020202020204" pitchFamily="34" charset="0"/>
              </a:rPr>
              <a:t>a quem</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deve </a:t>
            </a:r>
            <a:r>
              <a:rPr kumimoji="0" lang="pt-BR" sz="2400" b="1" i="0" u="none" strike="noStrike" kern="1200" cap="none" spc="0" normalizeH="0" baseline="0" noProof="0" dirty="0">
                <a:ln>
                  <a:noFill/>
                </a:ln>
                <a:solidFill>
                  <a:srgbClr val="000000"/>
                </a:solidFill>
                <a:effectLst/>
                <a:uLnTx/>
                <a:uFillTx/>
                <a:cs typeface="Arial" panose="020B0604020202020204" pitchFamily="34" charset="0"/>
              </a:rPr>
              <a:t>recorrer</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por ajuda.</a:t>
            </a:r>
          </a:p>
          <a:p>
            <a:pPr marL="352425" marR="0" lvl="0" indent="-352425" algn="l" defTabSz="914400" rtl="0" eaLnBrk="0" fontAlgn="auto" latinLnBrk="0" hangingPunct="0">
              <a:spcBef>
                <a:spcPts val="0"/>
              </a:spcBef>
              <a:spcAft>
                <a:spcPts val="1800"/>
              </a:spcAft>
              <a:buClrTx/>
              <a:buSzTx/>
              <a:buFont typeface="+mj-lt"/>
              <a:buAutoNum type="arabicPeriod"/>
              <a:tabLst/>
              <a:defRPr/>
            </a:pPr>
            <a:r>
              <a:rPr kumimoji="0" lang="pt-BR" sz="2400" b="1" i="0" u="none" strike="noStrike" kern="1200" cap="none" spc="0" normalizeH="0" baseline="0" noProof="0" dirty="0">
                <a:ln>
                  <a:noFill/>
                </a:ln>
                <a:solidFill>
                  <a:srgbClr val="C00000"/>
                </a:solidFill>
                <a:effectLst/>
                <a:uLnTx/>
                <a:uFillTx/>
                <a:cs typeface="Arial" panose="020B0604020202020204" pitchFamily="34" charset="0"/>
              </a:rPr>
              <a:t>Essencialidade</a:t>
            </a:r>
            <a:r>
              <a:rPr kumimoji="0" lang="pt-BR" sz="2400" b="0" i="0" u="none" strike="noStrike" kern="1200" cap="none" spc="0" normalizeH="0" baseline="0" noProof="0" dirty="0">
                <a:ln>
                  <a:noFill/>
                </a:ln>
                <a:effectLst/>
                <a:uLnTx/>
                <a:uFillTx/>
                <a:cs typeface="Arial" panose="020B0604020202020204" pitchFamily="34" charset="0"/>
              </a:rPr>
              <a:t>: Apenas o essencial para o </a:t>
            </a:r>
            <a:r>
              <a:rPr kumimoji="0" lang="pt-BR" sz="2400" b="1" i="0" u="none" strike="noStrike" kern="1200" cap="none" spc="0" normalizeH="0" baseline="0" noProof="0" dirty="0">
                <a:ln>
                  <a:noFill/>
                </a:ln>
                <a:effectLst/>
                <a:uLnTx/>
                <a:uFillTx/>
                <a:cs typeface="Arial" panose="020B0604020202020204" pitchFamily="34" charset="0"/>
              </a:rPr>
              <a:t>entendimento</a:t>
            </a:r>
            <a:r>
              <a:rPr kumimoji="0" lang="pt-BR" sz="2400" b="0" i="0" u="none" strike="noStrike" kern="1200" cap="none" spc="0" normalizeH="0" baseline="0" noProof="0" dirty="0">
                <a:ln>
                  <a:noFill/>
                </a:ln>
                <a:effectLst/>
                <a:uLnTx/>
                <a:uFillTx/>
                <a:cs typeface="Arial" panose="020B0604020202020204" pitchFamily="34" charset="0"/>
              </a:rPr>
              <a:t> da situação e tomada de decisão. No nível da “gestão da </a:t>
            </a:r>
            <a:r>
              <a:rPr kumimoji="0" lang="pt-BR" sz="2400" b="1" i="0" u="none" strike="noStrike" kern="1200" cap="none" spc="0" normalizeH="0" baseline="0" noProof="0" dirty="0">
                <a:ln>
                  <a:noFill/>
                </a:ln>
                <a:effectLst/>
                <a:uLnTx/>
                <a:uFillTx/>
                <a:cs typeface="Arial" panose="020B0604020202020204" pitchFamily="34" charset="0"/>
              </a:rPr>
              <a:t>rotina</a:t>
            </a:r>
            <a:r>
              <a:rPr kumimoji="0" lang="pt-BR" sz="2400" b="0" i="0" u="none" strike="noStrike" kern="1200" cap="none" spc="0" normalizeH="0" baseline="0" noProof="0" dirty="0">
                <a:ln>
                  <a:noFill/>
                </a:ln>
                <a:effectLst/>
                <a:uLnTx/>
                <a:uFillTx/>
                <a:cs typeface="Arial" panose="020B0604020202020204" pitchFamily="34" charset="0"/>
              </a:rPr>
              <a:t>”, exposição de informações de desempenho no </a:t>
            </a:r>
            <a:r>
              <a:rPr kumimoji="0" lang="pt-BR" sz="2400" b="1" i="0" u="none" strike="noStrike" kern="1200" cap="none" spc="0" normalizeH="0" baseline="0" noProof="0" dirty="0">
                <a:ln>
                  <a:noFill/>
                </a:ln>
                <a:effectLst/>
                <a:uLnTx/>
                <a:uFillTx/>
                <a:cs typeface="Arial" panose="020B0604020202020204" pitchFamily="34" charset="0"/>
              </a:rPr>
              <a:t>curto prazo</a:t>
            </a:r>
            <a:r>
              <a:rPr kumimoji="0" lang="pt-BR" sz="2400" b="0" i="0" u="none" strike="noStrike" kern="1200" cap="none" spc="0" normalizeH="0" baseline="0" noProof="0" dirty="0">
                <a:ln>
                  <a:noFill/>
                </a:ln>
                <a:effectLst/>
                <a:uLnTx/>
                <a:uFillTx/>
                <a:cs typeface="Arial" panose="020B0604020202020204" pitchFamily="34" charset="0"/>
              </a:rPr>
              <a:t>.</a:t>
            </a:r>
          </a:p>
          <a:p>
            <a:pPr marL="352425" marR="0" lvl="0" indent="-352425" algn="l" defTabSz="914400" rtl="0" eaLnBrk="0" fontAlgn="auto" latinLnBrk="0" hangingPunct="0">
              <a:spcBef>
                <a:spcPts val="0"/>
              </a:spcBef>
              <a:spcAft>
                <a:spcPts val="1800"/>
              </a:spcAft>
              <a:buClrTx/>
              <a:buSzTx/>
              <a:buFont typeface="+mj-lt"/>
              <a:buAutoNum type="arabicPeriod"/>
              <a:tabLst/>
              <a:defRPr/>
            </a:pPr>
            <a:r>
              <a:rPr kumimoji="0" lang="pt-BR" sz="2400" b="1" i="0" u="none" strike="noStrike" kern="1200" cap="none" spc="0" normalizeH="0" baseline="0" noProof="0" dirty="0">
                <a:ln>
                  <a:noFill/>
                </a:ln>
                <a:solidFill>
                  <a:srgbClr val="C00000"/>
                </a:solidFill>
                <a:effectLst/>
                <a:uLnTx/>
                <a:uFillTx/>
                <a:cs typeface="Arial" panose="020B0604020202020204" pitchFamily="34" charset="0"/>
              </a:rPr>
              <a:t>Isenção de Poluição</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 Mecanismo de “Gestão à Vista” </a:t>
            </a:r>
            <a:r>
              <a:rPr kumimoji="0" lang="pt-BR" sz="2400" b="1" i="0" u="none" strike="noStrike" kern="1200" cap="none" spc="0" normalizeH="0" baseline="0" noProof="0" dirty="0">
                <a:ln>
                  <a:noFill/>
                </a:ln>
                <a:solidFill>
                  <a:srgbClr val="000000"/>
                </a:solidFill>
                <a:effectLst/>
                <a:uLnTx/>
                <a:uFillTx/>
                <a:cs typeface="Arial" panose="020B0604020202020204" pitchFamily="34" charset="0"/>
              </a:rPr>
              <a:t>não é quadro de informação</a:t>
            </a:r>
            <a:r>
              <a:rPr kumimoji="0" lang="pt-BR" sz="2400" b="0" i="0" u="none" strike="noStrike" kern="1200" cap="none" spc="0" normalizeH="0" baseline="0" noProof="0" dirty="0">
                <a:ln>
                  <a:noFill/>
                </a:ln>
                <a:solidFill>
                  <a:srgbClr val="000000"/>
                </a:solidFill>
                <a:effectLst/>
                <a:uLnTx/>
                <a:uFillTx/>
                <a:cs typeface="Arial" panose="020B0604020202020204" pitchFamily="34" charset="0"/>
              </a:rPr>
              <a:t>.</a:t>
            </a:r>
          </a:p>
        </p:txBody>
      </p:sp>
    </p:spTree>
    <p:extLst>
      <p:ext uri="{BB962C8B-B14F-4D97-AF65-F5344CB8AC3E}">
        <p14:creationId xmlns:p14="http://schemas.microsoft.com/office/powerpoint/2010/main" val="3905135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0C866D8-40E9-4D94-AA42-4ABB17367AB9}"/>
              </a:ext>
            </a:extLst>
          </p:cNvPr>
          <p:cNvSpPr txBox="1"/>
          <p:nvPr/>
        </p:nvSpPr>
        <p:spPr>
          <a:xfrm>
            <a:off x="0" y="725211"/>
            <a:ext cx="12192000" cy="6132789"/>
          </a:xfrm>
          <a:prstGeom prst="rect">
            <a:avLst/>
          </a:prstGeom>
          <a:noFill/>
        </p:spPr>
        <p:txBody>
          <a:bodyPr wrap="square">
            <a:noAutofit/>
          </a:bodyPr>
          <a:lstStyle/>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altLang="ja-JP" sz="2400" b="1"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Princípio dos 3 Realismos</a:t>
            </a:r>
            <a:r>
              <a:rPr kumimoji="0" lang="pt-BR" altLang="ja-JP"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a:t>
            </a:r>
            <a:r>
              <a:rPr kumimoji="0" lang="ja-JP" altLang="pt-BR"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三現主義 </a:t>
            </a:r>
            <a:r>
              <a:rPr kumimoji="0" lang="pt-BR" altLang="ja-JP"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a:t>
            </a:r>
            <a:r>
              <a:rPr kumimoji="0" lang="pt-BR" sz="2400" b="0" i="0" u="none" strike="noStrike" kern="1200" cap="none" spc="0" normalizeH="0" baseline="0" noProof="0" dirty="0" err="1">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sangen</a:t>
            </a: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a:t>
            </a:r>
            <a:r>
              <a:rPr kumimoji="0" lang="pt-BR" sz="2400" b="0" i="0" u="none" strike="noStrike" kern="1200" cap="none" spc="0" normalizeH="0" baseline="0" noProof="0" dirty="0" err="1">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shugi</a:t>
            </a: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a:t>
            </a:r>
          </a:p>
          <a:p>
            <a:pPr marL="355600" marR="0" lvl="1"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400" b="0" i="0" u="none" strike="noStrike" kern="1200" cap="none" spc="0" normalizeH="0" baseline="0" noProof="0" dirty="0" err="1">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Genchi</a:t>
            </a: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 </a:t>
            </a:r>
            <a:r>
              <a:rPr kumimoji="0" lang="pt-BR" sz="2400" b="0" i="0" u="none" strike="noStrike" kern="1200" cap="none" spc="0" normalizeH="0" baseline="0" noProof="0" dirty="0" err="1">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Genba</a:t>
            </a: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(o lugar/local real)</a:t>
            </a:r>
          </a:p>
          <a:p>
            <a:pPr marL="355600" marR="0" lvl="1"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400" b="0" i="0" u="none" strike="noStrike" kern="1200" cap="none" spc="0" normalizeH="0" baseline="0" noProof="0" dirty="0" err="1">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Genbutsu</a:t>
            </a: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(a coisa real)</a:t>
            </a:r>
          </a:p>
          <a:p>
            <a:pPr marL="355600" marR="0" lvl="1"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400" b="0" i="0" u="none" strike="noStrike" kern="1200" cap="none" spc="0" normalizeH="0" baseline="0" noProof="0" dirty="0" err="1">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Genjitsu</a:t>
            </a: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(realidade; fatos)</a:t>
            </a:r>
          </a:p>
          <a:p>
            <a:pPr marR="0" lvl="0" algn="l" defTabSz="914400" rtl="0" eaLnBrk="1" fontAlgn="auto" latinLnBrk="0" hangingPunct="1">
              <a:lnSpc>
                <a:spcPct val="100000"/>
              </a:lnSpc>
              <a:spcBef>
                <a:spcPts val="0"/>
              </a:spcBef>
              <a:spcAft>
                <a:spcPts val="0"/>
              </a:spcAft>
              <a:buClrTx/>
              <a:buSzTx/>
              <a:buNone/>
              <a:tabLst/>
              <a:defRPr/>
            </a:pPr>
            <a:endPar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endParaRP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400" b="1"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PROPÓSITO</a:t>
            </a: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do </a:t>
            </a:r>
            <a:r>
              <a:rPr kumimoji="0" lang="pt-BR" sz="2400" b="0" i="0" u="none" strike="noStrike" kern="1200" cap="none" spc="0" normalizeH="0" baseline="0" noProof="0" dirty="0" err="1">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Genchi</a:t>
            </a: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a:t>
            </a:r>
            <a:r>
              <a:rPr kumimoji="0" lang="pt-BR" sz="2400" b="0" i="0" u="none" strike="noStrike" kern="1200" cap="none" spc="0" normalizeH="0" baseline="0" noProof="0" dirty="0" err="1">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Genbutsu</a:t>
            </a: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endParaRPr>
          </a:p>
          <a:p>
            <a:pPr marL="182562" marR="0" lvl="1" indent="0"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Interpretação</a:t>
            </a:r>
            <a:r>
              <a:rPr kumimoji="0" lang="pt-BR"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clara, objetiva e inequívoca da situação/problema para melhor </a:t>
            </a:r>
            <a:r>
              <a:rPr kumimoji="0" lang="pt-BR" b="1"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investigar</a:t>
            </a:r>
            <a:r>
              <a:rPr kumimoji="0" lang="pt-BR"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a causa raiz (Porquê 5X, Ishikawa 6M’s, MIASP) e </a:t>
            </a:r>
            <a:r>
              <a:rPr kumimoji="0" lang="pt-BR" b="1"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atuar</a:t>
            </a:r>
            <a:r>
              <a:rPr kumimoji="0" lang="pt-BR"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assertivamente</a:t>
            </a:r>
          </a:p>
          <a:p>
            <a:pPr marL="182562" marR="0" lvl="1" indent="0" defTabSz="914400" rtl="0" eaLnBrk="1" fontAlgn="auto" latinLnBrk="0" hangingPunct="1">
              <a:lnSpc>
                <a:spcPct val="100000"/>
              </a:lnSpc>
              <a:spcBef>
                <a:spcPts val="0"/>
              </a:spcBef>
              <a:spcAft>
                <a:spcPts val="0"/>
              </a:spcAft>
              <a:buClrTx/>
              <a:buSzTx/>
              <a:buFontTx/>
              <a:buNone/>
              <a:tabLst/>
              <a:defRPr/>
            </a:pPr>
            <a:endParaRPr lang="pt-BR" dirty="0">
              <a:solidFill>
                <a:prstClr val="black"/>
              </a:solidFill>
              <a:ea typeface="Yu Mincho" panose="02020400000000000000" pitchFamily="18" charset="-128"/>
              <a:cs typeface="Arial" panose="020B0604020202020204" pitchFamily="34" charset="0"/>
            </a:endParaRPr>
          </a:p>
          <a:p>
            <a:pPr marL="182562" lvl="1" fontAlgn="auto">
              <a:spcBef>
                <a:spcPts val="0"/>
              </a:spcBef>
              <a:spcAft>
                <a:spcPts val="0"/>
              </a:spcAft>
              <a:buNone/>
              <a:defRPr/>
            </a:pPr>
            <a:r>
              <a:rPr kumimoji="0" lang="pt-BR" b="1"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GENCHI GENBUTSU</a:t>
            </a:r>
            <a:r>
              <a:rPr kumimoji="0" lang="pt-BR"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Vá Lá </a:t>
            </a:r>
            <a:r>
              <a:rPr kumimoji="0" lang="pt-BR" b="1" i="0" u="sng" strike="noStrike" kern="1200" cap="none" spc="0" normalizeH="0" baseline="0" noProof="0" dirty="0">
                <a:ln>
                  <a:noFill/>
                </a:ln>
                <a:solidFill>
                  <a:srgbClr val="C00000"/>
                </a:solidFill>
                <a:effectLst/>
                <a:uLnTx/>
                <a:uFillTx/>
                <a:latin typeface="Arial" panose="020B0604020202020204" pitchFamily="34" charset="0"/>
                <a:ea typeface="Yu Mincho" panose="02020400000000000000" pitchFamily="18" charset="-128"/>
                <a:cs typeface="Arial" panose="020B0604020202020204" pitchFamily="34" charset="0"/>
              </a:rPr>
              <a:t>VER</a:t>
            </a:r>
            <a:r>
              <a:rPr kumimoji="0" lang="pt-BR"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por Você Mesmo (Vá Lá </a:t>
            </a:r>
            <a:r>
              <a:rPr kumimoji="0" lang="pt-BR" b="1" i="0" u="none" strike="noStrike" kern="1200" cap="none" spc="0" normalizeH="0" baseline="0" noProof="0" dirty="0">
                <a:ln>
                  <a:noFill/>
                </a:ln>
                <a:solidFill>
                  <a:srgbClr val="C00000"/>
                </a:solidFill>
                <a:effectLst/>
                <a:uLnTx/>
                <a:uFillTx/>
                <a:latin typeface="Arial" panose="020B0604020202020204" pitchFamily="34" charset="0"/>
                <a:ea typeface="Yu Mincho" panose="02020400000000000000" pitchFamily="18" charset="-128"/>
                <a:cs typeface="Arial" panose="020B0604020202020204" pitchFamily="34" charset="0"/>
              </a:rPr>
              <a:t>SENTIR</a:t>
            </a:r>
            <a:r>
              <a:rPr kumimoji="0" lang="pt-BR"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rPr>
              <a:t>!!! 5 Sentidos, Mesmo!!!)</a:t>
            </a:r>
          </a:p>
          <a:p>
            <a:pPr marL="182562" marR="0" lvl="1" indent="0" defTabSz="914400" rtl="0" eaLnBrk="1" fontAlgn="auto" latinLnBrk="0" hangingPunct="1">
              <a:lnSpc>
                <a:spcPct val="100000"/>
              </a:lnSpc>
              <a:spcBef>
                <a:spcPts val="0"/>
              </a:spcBef>
              <a:spcAft>
                <a:spcPts val="0"/>
              </a:spcAft>
              <a:buClrTx/>
              <a:buSzTx/>
              <a:buFontTx/>
              <a:buNone/>
              <a:tabLst/>
              <a:defRPr/>
            </a:pPr>
            <a:endParaRPr kumimoji="0" lang="pt-BR" sz="30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endParaRPr>
          </a:p>
          <a:p>
            <a:pPr marL="182562" marR="0" lvl="1" indent="0" defTabSz="914400" rtl="0" eaLnBrk="1" fontAlgn="auto" latinLnBrk="0" hangingPunct="1">
              <a:lnSpc>
                <a:spcPct val="100000"/>
              </a:lnSpc>
              <a:spcBef>
                <a:spcPts val="0"/>
              </a:spcBef>
              <a:spcAft>
                <a:spcPts val="0"/>
              </a:spcAft>
              <a:buClrTx/>
              <a:buSzTx/>
              <a:buFontTx/>
              <a:buNone/>
              <a:tabLst/>
              <a:defRPr/>
            </a:pPr>
            <a:r>
              <a:rPr lang="pt-BR" sz="3000" dirty="0">
                <a:solidFill>
                  <a:prstClr val="black"/>
                </a:solidFill>
                <a:ea typeface="Yu Mincho" panose="02020400000000000000" pitchFamily="18" charset="-128"/>
                <a:cs typeface="Arial" panose="020B0604020202020204" pitchFamily="34" charset="0"/>
              </a:rPr>
              <a:t>As </a:t>
            </a:r>
            <a:r>
              <a:rPr lang="pt-BR" sz="3000" b="1" dirty="0">
                <a:solidFill>
                  <a:srgbClr val="C00000"/>
                </a:solidFill>
                <a:ea typeface="Yu Mincho" panose="02020400000000000000" pitchFamily="18" charset="-128"/>
                <a:cs typeface="Arial" panose="020B0604020202020204" pitchFamily="34" charset="0"/>
              </a:rPr>
              <a:t>“5 Regras de Ouro”</a:t>
            </a:r>
            <a:r>
              <a:rPr lang="pt-BR" sz="3000" dirty="0">
                <a:solidFill>
                  <a:prstClr val="black"/>
                </a:solidFill>
                <a:ea typeface="Yu Mincho" panose="02020400000000000000" pitchFamily="18" charset="-128"/>
                <a:cs typeface="Arial" panose="020B0604020202020204" pitchFamily="34" charset="0"/>
              </a:rPr>
              <a:t> do </a:t>
            </a:r>
            <a:r>
              <a:rPr lang="pt-BR" sz="3000" b="1" dirty="0">
                <a:solidFill>
                  <a:prstClr val="black"/>
                </a:solidFill>
                <a:ea typeface="Yu Mincho" panose="02020400000000000000" pitchFamily="18" charset="-128"/>
                <a:cs typeface="Arial" panose="020B0604020202020204" pitchFamily="34" charset="0"/>
              </a:rPr>
              <a:t>MIERUKA</a:t>
            </a:r>
            <a:r>
              <a:rPr lang="pt-BR" sz="3000" dirty="0">
                <a:solidFill>
                  <a:prstClr val="black"/>
                </a:solidFill>
                <a:ea typeface="Yu Mincho" panose="02020400000000000000" pitchFamily="18" charset="-128"/>
                <a:cs typeface="Arial" panose="020B0604020202020204" pitchFamily="34" charset="0"/>
              </a:rPr>
              <a:t> trazendo à vista o essencial para o eficaz cumprimento do propósito do </a:t>
            </a:r>
            <a:r>
              <a:rPr lang="pt-BR" sz="3000" b="1" dirty="0" err="1">
                <a:solidFill>
                  <a:prstClr val="black"/>
                </a:solidFill>
                <a:ea typeface="Yu Mincho" panose="02020400000000000000" pitchFamily="18" charset="-128"/>
                <a:cs typeface="Arial" panose="020B0604020202020204" pitchFamily="34" charset="0"/>
              </a:rPr>
              <a:t>Genchi</a:t>
            </a:r>
            <a:r>
              <a:rPr lang="pt-BR" sz="3000" b="1" dirty="0">
                <a:solidFill>
                  <a:prstClr val="black"/>
                </a:solidFill>
                <a:ea typeface="Yu Mincho" panose="02020400000000000000" pitchFamily="18" charset="-128"/>
                <a:cs typeface="Arial" panose="020B0604020202020204" pitchFamily="34" charset="0"/>
              </a:rPr>
              <a:t> </a:t>
            </a:r>
            <a:r>
              <a:rPr lang="pt-BR" sz="3000" b="1" dirty="0" err="1">
                <a:solidFill>
                  <a:prstClr val="black"/>
                </a:solidFill>
                <a:ea typeface="Yu Mincho" panose="02020400000000000000" pitchFamily="18" charset="-128"/>
                <a:cs typeface="Arial" panose="020B0604020202020204" pitchFamily="34" charset="0"/>
              </a:rPr>
              <a:t>Genbutsu</a:t>
            </a:r>
            <a:endParaRPr kumimoji="0" lang="pt-BR" sz="3000" b="1"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endParaRPr>
          </a:p>
          <a:p>
            <a:pPr marL="182562" marR="0" lvl="1" indent="0" defTabSz="914400" rtl="0" eaLnBrk="1" fontAlgn="auto" latinLnBrk="0" hangingPunct="1">
              <a:lnSpc>
                <a:spcPct val="100000"/>
              </a:lnSpc>
              <a:spcBef>
                <a:spcPts val="0"/>
              </a:spcBef>
              <a:spcAft>
                <a:spcPts val="0"/>
              </a:spcAft>
              <a:buClrTx/>
              <a:buSzTx/>
              <a:buFontTx/>
              <a:buNone/>
              <a:tabLst/>
              <a:defRPr/>
            </a:pPr>
            <a:endParaRPr lang="pt-BR" sz="3000" dirty="0">
              <a:solidFill>
                <a:prstClr val="black"/>
              </a:solidFill>
              <a:ea typeface="Yu Mincho" panose="02020400000000000000" pitchFamily="18" charset="-128"/>
              <a:cs typeface="Arial" panose="020B0604020202020204" pitchFamily="34" charset="0"/>
            </a:endParaRPr>
          </a:p>
          <a:p>
            <a:pPr marL="182562" marR="0" lvl="1" indent="0" defTabSz="914400" rtl="0" eaLnBrk="1" fontAlgn="auto" latinLnBrk="0" hangingPunct="1">
              <a:lnSpc>
                <a:spcPct val="100000"/>
              </a:lnSpc>
              <a:spcBef>
                <a:spcPts val="0"/>
              </a:spcBef>
              <a:spcAft>
                <a:spcPts val="0"/>
              </a:spcAft>
              <a:buClrTx/>
              <a:buSzTx/>
              <a:buFontTx/>
              <a:buNone/>
              <a:tabLst/>
              <a:defRPr/>
            </a:pPr>
            <a:endParaRPr kumimoji="0" lang="pt-BR" sz="3000" b="0" i="0" u="none" strike="noStrike" kern="1200" cap="none" spc="0" normalizeH="0" baseline="0" noProof="0" dirty="0">
              <a:ln>
                <a:noFill/>
              </a:ln>
              <a:solidFill>
                <a:prstClr val="black"/>
              </a:solidFill>
              <a:effectLst/>
              <a:uLnTx/>
              <a:uFillTx/>
              <a:latin typeface="Arial" panose="020B0604020202020204" pitchFamily="34" charset="0"/>
              <a:ea typeface="Yu Mincho" panose="02020400000000000000" pitchFamily="18" charset="-128"/>
              <a:cs typeface="Arial" panose="020B0604020202020204" pitchFamily="34" charset="0"/>
            </a:endParaRPr>
          </a:p>
        </p:txBody>
      </p:sp>
      <p:sp>
        <p:nvSpPr>
          <p:cNvPr id="4" name="Rectangle 52">
            <a:extLst>
              <a:ext uri="{FF2B5EF4-FFF2-40B4-BE49-F238E27FC236}">
                <a16:creationId xmlns:a16="http://schemas.microsoft.com/office/drawing/2014/main" id="{806265BD-AFB2-4B6B-A68D-1B63AEC4799D}"/>
              </a:ext>
            </a:extLst>
          </p:cNvPr>
          <p:cNvSpPr>
            <a:spLocks noChangeArrowheads="1"/>
          </p:cNvSpPr>
          <p:nvPr/>
        </p:nvSpPr>
        <p:spPr bwMode="auto">
          <a:xfrm>
            <a:off x="7516" y="2970"/>
            <a:ext cx="12184484" cy="470525"/>
          </a:xfrm>
          <a:prstGeom prst="rect">
            <a:avLst/>
          </a:prstGeom>
          <a:noFill/>
          <a:ln w="9525">
            <a:noFill/>
            <a:miter lim="800000"/>
            <a:headEnd/>
            <a:tailEnd/>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black"/>
                </a:solidFill>
                <a:effectLst/>
                <a:uLnTx/>
                <a:uFillTx/>
                <a:latin typeface="Arial" panose="020B0604020202020204" pitchFamily="34" charset="0"/>
                <a:ea typeface="‚l‚r –¾’©"/>
                <a:cs typeface="Arial" panose="020B0604020202020204" pitchFamily="34" charset="0"/>
              </a:rPr>
              <a:t>MONITORAR “IN LOCO” (</a:t>
            </a:r>
            <a:r>
              <a:rPr kumimoji="0" lang="pt-BR" sz="2800" b="1" i="0" u="none" strike="noStrike" kern="1200" cap="none" spc="0" normalizeH="0" baseline="0" noProof="0" dirty="0" err="1">
                <a:ln>
                  <a:noFill/>
                </a:ln>
                <a:solidFill>
                  <a:prstClr val="black"/>
                </a:solidFill>
                <a:effectLst/>
                <a:uLnTx/>
                <a:uFillTx/>
                <a:latin typeface="Arial" panose="020B0604020202020204" pitchFamily="34" charset="0"/>
                <a:ea typeface="‚l‚r –¾’©"/>
                <a:cs typeface="Arial" panose="020B0604020202020204" pitchFamily="34" charset="0"/>
              </a:rPr>
              <a:t>Genchi</a:t>
            </a:r>
            <a:r>
              <a:rPr kumimoji="0" lang="pt-BR" sz="2800" b="1" i="0" u="none" strike="noStrike" kern="1200" cap="none" spc="0" normalizeH="0" baseline="0" noProof="0" dirty="0">
                <a:ln>
                  <a:noFill/>
                </a:ln>
                <a:solidFill>
                  <a:prstClr val="black"/>
                </a:solidFill>
                <a:effectLst/>
                <a:uLnTx/>
                <a:uFillTx/>
                <a:latin typeface="Arial" panose="020B0604020202020204" pitchFamily="34" charset="0"/>
                <a:ea typeface="‚l‚r –¾’©"/>
                <a:cs typeface="Arial" panose="020B0604020202020204" pitchFamily="34" charset="0"/>
              </a:rPr>
              <a:t> </a:t>
            </a:r>
            <a:r>
              <a:rPr kumimoji="0" lang="pt-BR" sz="2800" b="1" i="0" u="none" strike="noStrike" kern="1200" cap="none" spc="0" normalizeH="0" baseline="0" noProof="0" dirty="0" err="1">
                <a:ln>
                  <a:noFill/>
                </a:ln>
                <a:solidFill>
                  <a:prstClr val="black"/>
                </a:solidFill>
                <a:effectLst/>
                <a:uLnTx/>
                <a:uFillTx/>
                <a:latin typeface="Arial" panose="020B0604020202020204" pitchFamily="34" charset="0"/>
                <a:ea typeface="‚l‚r –¾’©"/>
                <a:cs typeface="Arial" panose="020B0604020202020204" pitchFamily="34" charset="0"/>
              </a:rPr>
              <a:t>Genbutsu</a:t>
            </a:r>
            <a:r>
              <a:rPr kumimoji="0" lang="pt-BR" sz="2800" b="1" i="0" u="none" strike="noStrike" kern="1200" cap="none" spc="0" normalizeH="0" baseline="0" noProof="0" dirty="0">
                <a:ln>
                  <a:noFill/>
                </a:ln>
                <a:solidFill>
                  <a:prstClr val="black"/>
                </a:solidFill>
                <a:effectLst/>
                <a:uLnTx/>
                <a:uFillTx/>
                <a:latin typeface="Arial" panose="020B0604020202020204" pitchFamily="34" charset="0"/>
                <a:ea typeface="‚l‚r –¾’©"/>
                <a:cs typeface="Arial" panose="020B0604020202020204" pitchFamily="34" charset="0"/>
              </a:rPr>
              <a:t>) via MIERUKA</a:t>
            </a:r>
          </a:p>
        </p:txBody>
      </p:sp>
    </p:spTree>
    <p:extLst>
      <p:ext uri="{BB962C8B-B14F-4D97-AF65-F5344CB8AC3E}">
        <p14:creationId xmlns:p14="http://schemas.microsoft.com/office/powerpoint/2010/main" val="1255294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88D8ED1-4818-4F02-84D7-4CA019D6B533}"/>
              </a:ext>
            </a:extLst>
          </p:cNvPr>
          <p:cNvSpPr txBox="1"/>
          <p:nvPr/>
        </p:nvSpPr>
        <p:spPr>
          <a:xfrm>
            <a:off x="0" y="980728"/>
            <a:ext cx="12192000" cy="3831818"/>
          </a:xfrm>
          <a:prstGeom prst="rect">
            <a:avLst/>
          </a:prstGeom>
          <a:noFill/>
        </p:spPr>
        <p:txBody>
          <a:bodyPr wrap="square">
            <a:spAutoFit/>
          </a:bodyPr>
          <a:lstStyle/>
          <a:p>
            <a:pPr marL="365125" indent="-365125">
              <a:spcBef>
                <a:spcPts val="0"/>
              </a:spcBef>
              <a:spcAft>
                <a:spcPts val="3000"/>
              </a:spcAft>
              <a:buFont typeface="+mj-lt"/>
              <a:buAutoNum type="arabicPeriod"/>
            </a:pPr>
            <a:r>
              <a:rPr lang="pt-BR" dirty="0"/>
              <a:t>Na sua opinião, pela sua experiência, qual o aspecto mais difícil quando se implementa o “monitoramento de um processo”?</a:t>
            </a:r>
          </a:p>
          <a:p>
            <a:pPr marL="365125" indent="-365125">
              <a:spcBef>
                <a:spcPts val="0"/>
              </a:spcBef>
              <a:spcAft>
                <a:spcPts val="3000"/>
              </a:spcAft>
              <a:buFont typeface="+mj-lt"/>
              <a:buAutoNum type="arabicPeriod"/>
            </a:pPr>
            <a:r>
              <a:rPr lang="pt-BR" dirty="0"/>
              <a:t>Porque parece tão difícil fazer valer o “monitorar para poder mudar”?</a:t>
            </a:r>
          </a:p>
          <a:p>
            <a:pPr marL="365125" indent="-365125">
              <a:spcBef>
                <a:spcPts val="0"/>
              </a:spcBef>
              <a:spcAft>
                <a:spcPts val="3000"/>
              </a:spcAft>
              <a:buFont typeface="+mj-lt"/>
              <a:buAutoNum type="arabicPeriod"/>
            </a:pPr>
            <a:r>
              <a:rPr lang="pt-BR" dirty="0"/>
              <a:t>Qual é sua recomendação para fugir da armadilha de transformar o monitoramento “apenas em um apontamento”?</a:t>
            </a:r>
          </a:p>
          <a:p>
            <a:pPr marL="365125" indent="-365125">
              <a:spcBef>
                <a:spcPts val="0"/>
              </a:spcBef>
              <a:spcAft>
                <a:spcPts val="3000"/>
              </a:spcAft>
              <a:buFont typeface="+mj-lt"/>
              <a:buAutoNum type="arabicPeriod"/>
            </a:pPr>
            <a:r>
              <a:rPr lang="pt-BR" dirty="0"/>
              <a:t>Qual você julga ser o maior desafio para “automatizar” (tecnologias Ind. 4.0!) o monitoramento de desempenho?</a:t>
            </a:r>
          </a:p>
        </p:txBody>
      </p:sp>
      <p:sp>
        <p:nvSpPr>
          <p:cNvPr id="4" name="Rectangle 2">
            <a:extLst>
              <a:ext uri="{FF2B5EF4-FFF2-40B4-BE49-F238E27FC236}">
                <a16:creationId xmlns:a16="http://schemas.microsoft.com/office/drawing/2014/main" id="{334D46A4-8402-4CFE-8A19-E39F459E7297}"/>
              </a:ext>
            </a:extLst>
          </p:cNvPr>
          <p:cNvSpPr>
            <a:spLocks noChangeArrowheads="1"/>
          </p:cNvSpPr>
          <p:nvPr/>
        </p:nvSpPr>
        <p:spPr bwMode="auto">
          <a:xfrm>
            <a:off x="720" y="0"/>
            <a:ext cx="12191280" cy="430887"/>
          </a:xfrm>
          <a:prstGeom prst="rect">
            <a:avLst/>
          </a:prstGeom>
          <a:noFill/>
          <a:ln w="9525" algn="ctr">
            <a:noFill/>
            <a:miter lim="800000"/>
            <a:headEnd/>
            <a:tailEnd/>
          </a:ln>
        </p:spPr>
        <p:txBody>
          <a:bodyPr wrap="square" lIns="0" tIns="0" rIns="0" bIns="0">
            <a:spAutoFit/>
          </a:bodyPr>
          <a:lstStyle/>
          <a:p>
            <a:pPr marL="164127" eaLnBrk="0" hangingPunct="0">
              <a:spcBef>
                <a:spcPct val="0"/>
              </a:spcBef>
              <a:buNone/>
            </a:pPr>
            <a:r>
              <a:rPr lang="pt-BR" sz="2800" b="1" dirty="0">
                <a:cs typeface="Arial" pitchFamily="34" charset="0"/>
              </a:rPr>
              <a:t>Monitoramento de Desempenho – Questões para Refletir</a:t>
            </a:r>
            <a:endParaRPr lang="pt-BR" sz="2800" b="1" dirty="0"/>
          </a:p>
        </p:txBody>
      </p:sp>
    </p:spTree>
    <p:extLst>
      <p:ext uri="{BB962C8B-B14F-4D97-AF65-F5344CB8AC3E}">
        <p14:creationId xmlns:p14="http://schemas.microsoft.com/office/powerpoint/2010/main" val="1990510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5261F91-E337-4415-8CF8-7C9259A8E5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aixaDeTexto 2">
            <a:extLst>
              <a:ext uri="{FF2B5EF4-FFF2-40B4-BE49-F238E27FC236}">
                <a16:creationId xmlns:a16="http://schemas.microsoft.com/office/drawing/2014/main" id="{7361B982-EECC-4126-AB10-4DEA0CDDCE9B}"/>
              </a:ext>
            </a:extLst>
          </p:cNvPr>
          <p:cNvSpPr txBox="1"/>
          <p:nvPr/>
        </p:nvSpPr>
        <p:spPr>
          <a:xfrm>
            <a:off x="0" y="2569027"/>
            <a:ext cx="12192000" cy="1469573"/>
          </a:xfrm>
          <a:prstGeom prst="rect">
            <a:avLst/>
          </a:prstGeom>
          <a:solidFill>
            <a:srgbClr val="1E3F92"/>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MISSÃO TÉCNICA AO JAPÃO 2022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pt-BR"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Japan</a:t>
            </a:r>
            <a:r>
              <a:rPr kumimoji="0" lang="pt-BR"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Kaizen </a:t>
            </a:r>
            <a:r>
              <a:rPr kumimoji="0" lang="pt-BR"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Study</a:t>
            </a:r>
            <a:r>
              <a:rPr kumimoji="0" lang="pt-BR"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Mission MARCH 2022</a:t>
            </a:r>
          </a:p>
        </p:txBody>
      </p:sp>
    </p:spTree>
    <p:extLst>
      <p:ext uri="{BB962C8B-B14F-4D97-AF65-F5344CB8AC3E}">
        <p14:creationId xmlns:p14="http://schemas.microsoft.com/office/powerpoint/2010/main" val="621863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
            <a:extLst>
              <a:ext uri="{FF2B5EF4-FFF2-40B4-BE49-F238E27FC236}">
                <a16:creationId xmlns:a16="http://schemas.microsoft.com/office/drawing/2014/main" id="{B6884BEC-2AB1-4EDF-A0E9-9966840FB9CE}"/>
              </a:ext>
            </a:extLst>
          </p:cNvPr>
          <p:cNvSpPr txBox="1">
            <a:spLocks noChangeArrowheads="1"/>
          </p:cNvSpPr>
          <p:nvPr/>
        </p:nvSpPr>
        <p:spPr bwMode="auto">
          <a:xfrm>
            <a:off x="4713225" y="5365820"/>
            <a:ext cx="2964850" cy="461665"/>
          </a:xfrm>
          <a:prstGeom prst="rect">
            <a:avLst/>
          </a:prstGeom>
          <a:noFill/>
          <a:ln w="9525">
            <a:noFill/>
            <a:miter lim="800000"/>
            <a:headEnd/>
            <a:tailEnd/>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www.leanway.com.br</a:t>
            </a:r>
            <a:endParaRPr kumimoji="0" lang="pt-BR"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C:\Dados Alexandre\Documents\Alexandre Sandes\Projetos\Gerdau IRM Utilidades 2013\Workshop IRM\linkedin.png">
            <a:extLst>
              <a:ext uri="{FF2B5EF4-FFF2-40B4-BE49-F238E27FC236}">
                <a16:creationId xmlns:a16="http://schemas.microsoft.com/office/drawing/2014/main" id="{756537A8-76F7-418C-AD19-2779C4C846A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365652" y="3737772"/>
            <a:ext cx="566462" cy="576064"/>
          </a:xfrm>
          <a:prstGeom prst="rect">
            <a:avLst/>
          </a:prstGeom>
          <a:noFill/>
          <a:ln w="9525">
            <a:noFill/>
            <a:miter lim="800000"/>
            <a:headEnd/>
            <a:tailEnd/>
          </a:ln>
        </p:spPr>
      </p:pic>
      <p:pic>
        <p:nvPicPr>
          <p:cNvPr id="4" name="Picture 3" descr="C:\Dados Alexandre\Documents\Alexandre Sandes\Projetos\Gerdau IRM Utilidades 2013\Workshop IRM\face.png">
            <a:extLst>
              <a:ext uri="{FF2B5EF4-FFF2-40B4-BE49-F238E27FC236}">
                <a16:creationId xmlns:a16="http://schemas.microsoft.com/office/drawing/2014/main" id="{89401B93-977C-472B-9C2F-98380C66542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60386" y="4573732"/>
            <a:ext cx="567262" cy="576064"/>
          </a:xfrm>
          <a:prstGeom prst="rect">
            <a:avLst/>
          </a:prstGeom>
          <a:noFill/>
          <a:ln w="9525">
            <a:noFill/>
            <a:miter lim="800000"/>
            <a:headEnd/>
            <a:tailEnd/>
          </a:ln>
        </p:spPr>
      </p:pic>
      <p:sp>
        <p:nvSpPr>
          <p:cNvPr id="5" name="Text Box 11">
            <a:extLst>
              <a:ext uri="{FF2B5EF4-FFF2-40B4-BE49-F238E27FC236}">
                <a16:creationId xmlns:a16="http://schemas.microsoft.com/office/drawing/2014/main" id="{A9A20B0F-3E12-49F1-A37F-7960300E27CD}"/>
              </a:ext>
            </a:extLst>
          </p:cNvPr>
          <p:cNvSpPr txBox="1">
            <a:spLocks noChangeArrowheads="1"/>
          </p:cNvSpPr>
          <p:nvPr/>
        </p:nvSpPr>
        <p:spPr bwMode="auto">
          <a:xfrm>
            <a:off x="4560423" y="1352444"/>
            <a:ext cx="3457357" cy="461665"/>
          </a:xfrm>
          <a:prstGeom prst="rect">
            <a:avLst/>
          </a:prstGeom>
          <a:noFill/>
          <a:ln w="9525">
            <a:noFill/>
            <a:miter lim="800000"/>
            <a:headEnd/>
            <a:tailEnd/>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ghinato@leanway.com.br</a:t>
            </a:r>
            <a:endParaRPr kumimoji="0" lang="pt-BR"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Box 11">
            <a:extLst>
              <a:ext uri="{FF2B5EF4-FFF2-40B4-BE49-F238E27FC236}">
                <a16:creationId xmlns:a16="http://schemas.microsoft.com/office/drawing/2014/main" id="{BE2F83DB-8DCC-4349-80D5-10845FC47B33}"/>
              </a:ext>
            </a:extLst>
          </p:cNvPr>
          <p:cNvSpPr txBox="1">
            <a:spLocks noChangeArrowheads="1"/>
          </p:cNvSpPr>
          <p:nvPr/>
        </p:nvSpPr>
        <p:spPr bwMode="auto">
          <a:xfrm>
            <a:off x="4909774" y="2171000"/>
            <a:ext cx="2566728" cy="461665"/>
          </a:xfrm>
          <a:prstGeom prst="rect">
            <a:avLst/>
          </a:prstGeom>
          <a:noFill/>
          <a:ln w="9525">
            <a:noFill/>
            <a:miter lim="800000"/>
            <a:headEnd/>
            <a:tailEnd/>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+55 11 96455 0773</a:t>
            </a:r>
            <a:endParaRPr kumimoji="0" lang="pt-BR"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aixaDeTexto 6">
            <a:extLst>
              <a:ext uri="{FF2B5EF4-FFF2-40B4-BE49-F238E27FC236}">
                <a16:creationId xmlns:a16="http://schemas.microsoft.com/office/drawing/2014/main" id="{0D01CE9F-8439-49D0-83FB-175DF75AF5E1}"/>
              </a:ext>
            </a:extLst>
          </p:cNvPr>
          <p:cNvSpPr txBox="1"/>
          <p:nvPr/>
        </p:nvSpPr>
        <p:spPr>
          <a:xfrm>
            <a:off x="4069044" y="3825516"/>
            <a:ext cx="468052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www.linkedin.com/in/ghinato</a:t>
            </a:r>
          </a:p>
        </p:txBody>
      </p:sp>
      <p:pic>
        <p:nvPicPr>
          <p:cNvPr id="8" name="Picture 2">
            <a:extLst>
              <a:ext uri="{FF2B5EF4-FFF2-40B4-BE49-F238E27FC236}">
                <a16:creationId xmlns:a16="http://schemas.microsoft.com/office/drawing/2014/main" id="{B5549243-2279-4454-957A-3A9806AB34C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51584" y="2109724"/>
            <a:ext cx="576064" cy="576064"/>
          </a:xfrm>
          <a:prstGeom prst="rect">
            <a:avLst/>
          </a:prstGeom>
          <a:noFill/>
          <a:extLst>
            <a:ext uri="{909E8E84-426E-40DD-AFC4-6F175D3DCCD1}">
              <a14:hiddenFill xmlns:a14="http://schemas.microsoft.com/office/drawing/2010/main">
                <a:solidFill>
                  <a:srgbClr val="FFFFFF"/>
                </a:solidFill>
              </a14:hiddenFill>
            </a:ext>
          </a:extLst>
        </p:spPr>
      </p:pic>
      <p:sp>
        <p:nvSpPr>
          <p:cNvPr id="9" name="CaixaDeTexto 8">
            <a:extLst>
              <a:ext uri="{FF2B5EF4-FFF2-40B4-BE49-F238E27FC236}">
                <a16:creationId xmlns:a16="http://schemas.microsoft.com/office/drawing/2014/main" id="{11ABBF8E-D8E8-4FCF-86D4-E8177CEA8D94}"/>
              </a:ext>
            </a:extLst>
          </p:cNvPr>
          <p:cNvSpPr txBox="1"/>
          <p:nvPr/>
        </p:nvSpPr>
        <p:spPr>
          <a:xfrm>
            <a:off x="3115536" y="4645740"/>
            <a:ext cx="675952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Calibri" panose="020F0502020204030204"/>
                <a:ea typeface="+mn-ea"/>
                <a:cs typeface="+mn-cs"/>
              </a:rPr>
              <a:t>https://www.facebook.com/paulo.ghinato</a:t>
            </a:r>
          </a:p>
        </p:txBody>
      </p:sp>
      <p:pic>
        <p:nvPicPr>
          <p:cNvPr id="10" name="Picture 4">
            <a:extLst>
              <a:ext uri="{FF2B5EF4-FFF2-40B4-BE49-F238E27FC236}">
                <a16:creationId xmlns:a16="http://schemas.microsoft.com/office/drawing/2014/main" id="{88135C9F-75B0-4A42-BF20-3B558EC59C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9720" y="536582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1">
            <a:extLst>
              <a:ext uri="{FF2B5EF4-FFF2-40B4-BE49-F238E27FC236}">
                <a16:creationId xmlns:a16="http://schemas.microsoft.com/office/drawing/2014/main" id="{DD96B552-9DDF-41F6-B730-6802CEAA515F}"/>
              </a:ext>
            </a:extLst>
          </p:cNvPr>
          <p:cNvSpPr txBox="1">
            <a:spLocks noChangeArrowheads="1"/>
          </p:cNvSpPr>
          <p:nvPr/>
        </p:nvSpPr>
        <p:spPr bwMode="auto">
          <a:xfrm>
            <a:off x="4619929" y="572756"/>
            <a:ext cx="3146323"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Paulo GHINATO</a:t>
            </a:r>
            <a:endParaRPr kumimoji="0" lang="pt-BR"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6" descr="Logo e-mail - Adriano Gronard">
            <a:extLst>
              <a:ext uri="{FF2B5EF4-FFF2-40B4-BE49-F238E27FC236}">
                <a16:creationId xmlns:a16="http://schemas.microsoft.com/office/drawing/2014/main" id="{EAA2FC8E-22D2-4C12-B7AD-74CD365E129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51584" y="1320972"/>
            <a:ext cx="576064" cy="5760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a:extLst>
              <a:ext uri="{FF2B5EF4-FFF2-40B4-BE49-F238E27FC236}">
                <a16:creationId xmlns:a16="http://schemas.microsoft.com/office/drawing/2014/main" id="{CF8CB1C6-B105-4BE6-A971-2BC138C754D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51585" y="2914212"/>
            <a:ext cx="576064" cy="576064"/>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11">
            <a:extLst>
              <a:ext uri="{FF2B5EF4-FFF2-40B4-BE49-F238E27FC236}">
                <a16:creationId xmlns:a16="http://schemas.microsoft.com/office/drawing/2014/main" id="{482E558A-B57D-498B-87B3-674B0F2201C1}"/>
              </a:ext>
            </a:extLst>
          </p:cNvPr>
          <p:cNvSpPr txBox="1">
            <a:spLocks noChangeArrowheads="1"/>
          </p:cNvSpPr>
          <p:nvPr/>
        </p:nvSpPr>
        <p:spPr bwMode="auto">
          <a:xfrm>
            <a:off x="5102461" y="2974007"/>
            <a:ext cx="2155269" cy="461665"/>
          </a:xfrm>
          <a:prstGeom prst="rect">
            <a:avLst/>
          </a:prstGeom>
          <a:noFill/>
          <a:ln w="9525">
            <a:noFill/>
            <a:miter lim="800000"/>
            <a:headEnd/>
            <a:tailEnd/>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@ghinatopaulo</a:t>
            </a:r>
            <a:endParaRPr kumimoji="0" lang="pt-BR"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Picture 12" descr="icone telefone – Viva Coqueiros">
            <a:extLst>
              <a:ext uri="{FF2B5EF4-FFF2-40B4-BE49-F238E27FC236}">
                <a16:creationId xmlns:a16="http://schemas.microsoft.com/office/drawing/2014/main" id="{3ED3446B-E210-4107-B6E2-CB473662E849}"/>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9021" t="5457" r="15279" b="15746"/>
          <a:stretch/>
        </p:blipFill>
        <p:spPr bwMode="auto">
          <a:xfrm>
            <a:off x="2351584" y="6049568"/>
            <a:ext cx="561462" cy="561462"/>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11">
            <a:extLst>
              <a:ext uri="{FF2B5EF4-FFF2-40B4-BE49-F238E27FC236}">
                <a16:creationId xmlns:a16="http://schemas.microsoft.com/office/drawing/2014/main" id="{361CBAD4-BFFA-44C0-847D-BE268845FDFF}"/>
              </a:ext>
            </a:extLst>
          </p:cNvPr>
          <p:cNvSpPr txBox="1">
            <a:spLocks noChangeArrowheads="1"/>
          </p:cNvSpPr>
          <p:nvPr/>
        </p:nvSpPr>
        <p:spPr bwMode="auto">
          <a:xfrm>
            <a:off x="4914117" y="6110887"/>
            <a:ext cx="2566728" cy="461665"/>
          </a:xfrm>
          <a:prstGeom prst="rect">
            <a:avLst/>
          </a:prstGeom>
          <a:noFill/>
          <a:ln w="9525">
            <a:noFill/>
            <a:miter lim="800000"/>
            <a:headEnd/>
            <a:tailEnd/>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+55 11 96455 0773</a:t>
            </a:r>
            <a:endParaRPr kumimoji="0" lang="pt-BR"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2">
            <a:extLst>
              <a:ext uri="{FF2B5EF4-FFF2-40B4-BE49-F238E27FC236}">
                <a16:creationId xmlns:a16="http://schemas.microsoft.com/office/drawing/2014/main" id="{9063E170-14AF-45B2-AD67-5ED94D689576}"/>
              </a:ext>
            </a:extLst>
          </p:cNvPr>
          <p:cNvSpPr>
            <a:spLocks noChangeArrowheads="1"/>
          </p:cNvSpPr>
          <p:nvPr/>
        </p:nvSpPr>
        <p:spPr bwMode="auto">
          <a:xfrm>
            <a:off x="0" y="12701"/>
            <a:ext cx="12192000" cy="523875"/>
          </a:xfrm>
          <a:prstGeom prst="rect">
            <a:avLst/>
          </a:prstGeom>
          <a:noFill/>
          <a:ln>
            <a:noFill/>
          </a:ln>
        </p:spPr>
        <p:txBody>
          <a:bodyPr wrap="square">
            <a:spAutoFit/>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algn="ctr" eaLnBrk="0" fontAlgn="base" hangingPunct="0">
              <a:spcBef>
                <a:spcPct val="0"/>
              </a:spcBef>
              <a:spcAft>
                <a:spcPct val="0"/>
              </a:spcAft>
              <a:defRPr sz="3200">
                <a:solidFill>
                  <a:schemeClr val="tx1"/>
                </a:solidFill>
                <a:latin typeface="Arial" panose="020B0604020202020204" pitchFamily="34" charset="0"/>
              </a:defRPr>
            </a:lvl6pPr>
            <a:lvl7pPr marL="2971800" indent="-228600" algn="ctr" eaLnBrk="0" fontAlgn="base" hangingPunct="0">
              <a:spcBef>
                <a:spcPct val="0"/>
              </a:spcBef>
              <a:spcAft>
                <a:spcPct val="0"/>
              </a:spcAft>
              <a:defRPr sz="3200">
                <a:solidFill>
                  <a:schemeClr val="tx1"/>
                </a:solidFill>
                <a:latin typeface="Arial" panose="020B0604020202020204" pitchFamily="34" charset="0"/>
              </a:defRPr>
            </a:lvl7pPr>
            <a:lvl8pPr marL="3429000" indent="-228600" algn="ctr" eaLnBrk="0" fontAlgn="base" hangingPunct="0">
              <a:spcBef>
                <a:spcPct val="0"/>
              </a:spcBef>
              <a:spcAft>
                <a:spcPct val="0"/>
              </a:spcAft>
              <a:defRPr sz="3200">
                <a:solidFill>
                  <a:schemeClr val="tx1"/>
                </a:solidFill>
                <a:latin typeface="Arial" panose="020B0604020202020204" pitchFamily="34" charset="0"/>
              </a:defRPr>
            </a:lvl8pPr>
            <a:lvl9pPr marL="3886200" indent="-228600" algn="ctr" eaLnBrk="0" fontAlgn="base" hangingPunct="0">
              <a:spcBef>
                <a:spcPct val="0"/>
              </a:spcBef>
              <a:spcAft>
                <a:spcPct val="0"/>
              </a:spcAft>
              <a:defRPr sz="32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pt-BR" sz="2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rPr>
              <a:t>CONTATO</a:t>
            </a:r>
            <a:endParaRPr kumimoji="0" lang="pt-BR" altLang="pt-BR" sz="2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78651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17D42FC-9509-4B48-9BF1-DCFA9F854D42}"/>
              </a:ext>
            </a:extLst>
          </p:cNvPr>
          <p:cNvSpPr txBox="1"/>
          <p:nvPr/>
        </p:nvSpPr>
        <p:spPr>
          <a:xfrm>
            <a:off x="0" y="692696"/>
            <a:ext cx="12192000" cy="5878532"/>
          </a:xfrm>
          <a:prstGeom prst="rect">
            <a:avLst/>
          </a:prstGeom>
          <a:noFill/>
        </p:spPr>
        <p:txBody>
          <a:bodyPr wrap="square">
            <a:spAutoFit/>
          </a:bodyPr>
          <a:lstStyle/>
          <a:p>
            <a:pPr algn="l">
              <a:spcBef>
                <a:spcPts val="0"/>
              </a:spcBef>
              <a:spcAft>
                <a:spcPts val="1200"/>
              </a:spcAft>
              <a:buNone/>
            </a:pPr>
            <a:r>
              <a:rPr lang="pt-BR" b="0" i="0" dirty="0">
                <a:solidFill>
                  <a:srgbClr val="515151"/>
                </a:solidFill>
                <a:effectLst/>
                <a:cs typeface="Arial" panose="020B0604020202020204" pitchFamily="34" charset="0"/>
              </a:rPr>
              <a:t>1 – </a:t>
            </a:r>
            <a:r>
              <a:rPr lang="pt-BR" b="0" i="0" dirty="0">
                <a:effectLst/>
                <a:cs typeface="Arial" panose="020B0604020202020204" pitchFamily="34" charset="0"/>
              </a:rPr>
              <a:t>Usar indicadores estratégicos: indicam e fornecem um comparativo sobre o “status da empresa” x “situação ideal”.</a:t>
            </a:r>
          </a:p>
          <a:p>
            <a:pPr algn="l">
              <a:spcBef>
                <a:spcPts val="0"/>
              </a:spcBef>
              <a:spcAft>
                <a:spcPts val="1200"/>
              </a:spcAft>
              <a:buNone/>
            </a:pPr>
            <a:r>
              <a:rPr lang="pt-BR" b="0" i="0" dirty="0">
                <a:effectLst/>
                <a:cs typeface="Arial" panose="020B0604020202020204" pitchFamily="34" charset="0"/>
              </a:rPr>
              <a:t>2 – Aumentar a eficiência: o conceito de eficiência é a razão entre o uso correto de recursos em relação à produtividade.</a:t>
            </a:r>
          </a:p>
          <a:p>
            <a:pPr algn="l">
              <a:spcBef>
                <a:spcPts val="0"/>
              </a:spcBef>
              <a:spcAft>
                <a:spcPts val="1200"/>
              </a:spcAft>
              <a:buNone/>
            </a:pPr>
            <a:r>
              <a:rPr lang="pt-BR" b="0" i="0" dirty="0">
                <a:effectLst/>
                <a:cs typeface="Arial" panose="020B0604020202020204" pitchFamily="34" charset="0"/>
              </a:rPr>
              <a:t>3 – Manter o planejamento flexível: É importante ficar atento em padrões e tendências sobre a área em que a empresa atua.</a:t>
            </a:r>
          </a:p>
          <a:p>
            <a:pPr algn="l">
              <a:spcBef>
                <a:spcPts val="0"/>
              </a:spcBef>
              <a:spcAft>
                <a:spcPts val="1200"/>
              </a:spcAft>
              <a:buNone/>
            </a:pPr>
            <a:r>
              <a:rPr lang="pt-BR" b="0" i="0" dirty="0">
                <a:effectLst/>
                <a:cs typeface="Arial" panose="020B0604020202020204" pitchFamily="34" charset="0"/>
              </a:rPr>
              <a:t>4 – Usar a tecnologia ao seu favor: Tomar conta de muitos indicadores estratégicos sem a ajuda de um sistema pode ser uma tarefa impossível. </a:t>
            </a:r>
            <a:r>
              <a:rPr lang="pt-BR" dirty="0">
                <a:cs typeface="Arial" panose="020B0604020202020204" pitchFamily="34" charset="0"/>
              </a:rPr>
              <a:t>E</a:t>
            </a:r>
            <a:r>
              <a:rPr lang="pt-BR" b="0" i="0" dirty="0">
                <a:effectLst/>
                <a:cs typeface="Arial" panose="020B0604020202020204" pitchFamily="34" charset="0"/>
              </a:rPr>
              <a:t>xistem sistemas que ajudam a identificar, mensurar e analisar os indicadores, ilustrando o que o gestor precisa de forma gráfica, para que o entendimento aconteça de forma mais rápida e fácil.</a:t>
            </a:r>
          </a:p>
          <a:p>
            <a:pPr algn="l">
              <a:spcBef>
                <a:spcPts val="0"/>
              </a:spcBef>
              <a:spcAft>
                <a:spcPts val="1200"/>
              </a:spcAft>
              <a:buNone/>
            </a:pPr>
            <a:r>
              <a:rPr lang="pt-BR" b="0" i="0" dirty="0">
                <a:effectLst/>
                <a:cs typeface="Arial" panose="020B0604020202020204" pitchFamily="34" charset="0"/>
              </a:rPr>
              <a:t>5 – Compartilhar os resultados com a equipe: Todos devem estar envolvidos no processo de acompanhamento da estratégia para que ela funcione melhor. Os colaboradores devem se sentir livres para questionar um indicador, trabalhar com ele ou até mesmo propor mudanças.</a:t>
            </a:r>
          </a:p>
        </p:txBody>
      </p:sp>
      <p:sp>
        <p:nvSpPr>
          <p:cNvPr id="4" name="Rectangle 2">
            <a:extLst>
              <a:ext uri="{FF2B5EF4-FFF2-40B4-BE49-F238E27FC236}">
                <a16:creationId xmlns:a16="http://schemas.microsoft.com/office/drawing/2014/main" id="{61700DE6-D66E-44F0-ABC1-A778D0E0B134}"/>
              </a:ext>
            </a:extLst>
          </p:cNvPr>
          <p:cNvSpPr>
            <a:spLocks noChangeArrowheads="1"/>
          </p:cNvSpPr>
          <p:nvPr/>
        </p:nvSpPr>
        <p:spPr bwMode="auto">
          <a:xfrm>
            <a:off x="0" y="12701"/>
            <a:ext cx="12192000" cy="523875"/>
          </a:xfrm>
          <a:prstGeom prst="rect">
            <a:avLst/>
          </a:prstGeom>
          <a:noFill/>
          <a:ln>
            <a:noFill/>
          </a:ln>
        </p:spPr>
        <p:txBody>
          <a:bodyPr wrap="square">
            <a:spAutoFit/>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algn="ctr" eaLnBrk="0" fontAlgn="base" hangingPunct="0">
              <a:spcBef>
                <a:spcPct val="0"/>
              </a:spcBef>
              <a:spcAft>
                <a:spcPct val="0"/>
              </a:spcAft>
              <a:defRPr sz="3200">
                <a:solidFill>
                  <a:schemeClr val="tx1"/>
                </a:solidFill>
                <a:latin typeface="Arial" panose="020B0604020202020204" pitchFamily="34" charset="0"/>
              </a:defRPr>
            </a:lvl6pPr>
            <a:lvl7pPr marL="2971800" indent="-228600" algn="ctr" eaLnBrk="0" fontAlgn="base" hangingPunct="0">
              <a:spcBef>
                <a:spcPct val="0"/>
              </a:spcBef>
              <a:spcAft>
                <a:spcPct val="0"/>
              </a:spcAft>
              <a:defRPr sz="3200">
                <a:solidFill>
                  <a:schemeClr val="tx1"/>
                </a:solidFill>
                <a:latin typeface="Arial" panose="020B0604020202020204" pitchFamily="34" charset="0"/>
              </a:defRPr>
            </a:lvl7pPr>
            <a:lvl8pPr marL="3429000" indent="-228600" algn="ctr" eaLnBrk="0" fontAlgn="base" hangingPunct="0">
              <a:spcBef>
                <a:spcPct val="0"/>
              </a:spcBef>
              <a:spcAft>
                <a:spcPct val="0"/>
              </a:spcAft>
              <a:defRPr sz="3200">
                <a:solidFill>
                  <a:schemeClr val="tx1"/>
                </a:solidFill>
                <a:latin typeface="Arial" panose="020B0604020202020204" pitchFamily="34" charset="0"/>
              </a:defRPr>
            </a:lvl8pPr>
            <a:lvl9pPr marL="3886200" indent="-228600" algn="ctr" eaLnBrk="0" fontAlgn="base" hangingPunct="0">
              <a:spcBef>
                <a:spcPct val="0"/>
              </a:spcBef>
              <a:spcAft>
                <a:spcPct val="0"/>
              </a:spcAft>
              <a:defRPr sz="32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pt-BR" sz="2800" b="1" i="0" u="none" strike="noStrike" kern="0" cap="none" spc="0" normalizeH="0" baseline="0" noProof="0" dirty="0" err="1">
                <a:ln>
                  <a:noFill/>
                </a:ln>
                <a:solidFill>
                  <a:srgbClr val="000000">
                    <a:lumMod val="95000"/>
                    <a:lumOff val="5000"/>
                  </a:srgbClr>
                </a:solidFill>
                <a:effectLst/>
                <a:uLnTx/>
                <a:uFillTx/>
                <a:latin typeface="Arial" panose="020B0604020202020204" pitchFamily="34" charset="0"/>
                <a:ea typeface="+mn-ea"/>
                <a:cs typeface="+mn-cs"/>
              </a:rPr>
              <a:t>Pontos</a:t>
            </a:r>
            <a:r>
              <a:rPr kumimoji="0" lang="en-US" altLang="pt-BR" sz="2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rPr>
              <a:t> </a:t>
            </a:r>
            <a:r>
              <a:rPr kumimoji="0" lang="en-US" altLang="pt-BR" sz="2800" b="1" i="0" u="none" strike="noStrike" kern="0" cap="none" spc="0" normalizeH="0" baseline="0" noProof="0" dirty="0" err="1">
                <a:ln>
                  <a:noFill/>
                </a:ln>
                <a:solidFill>
                  <a:srgbClr val="000000">
                    <a:lumMod val="95000"/>
                    <a:lumOff val="5000"/>
                  </a:srgbClr>
                </a:solidFill>
                <a:effectLst/>
                <a:uLnTx/>
                <a:uFillTx/>
                <a:latin typeface="Arial" panose="020B0604020202020204" pitchFamily="34" charset="0"/>
                <a:ea typeface="+mn-ea"/>
                <a:cs typeface="+mn-cs"/>
              </a:rPr>
              <a:t>Importantes</a:t>
            </a:r>
            <a:r>
              <a:rPr kumimoji="0" lang="en-US" altLang="pt-BR" sz="2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rPr>
              <a:t> para o </a:t>
            </a:r>
            <a:r>
              <a:rPr kumimoji="0" lang="en-US" altLang="pt-BR" sz="2800" b="1" i="0" u="none" strike="noStrike" kern="0" cap="none" spc="0" normalizeH="0" baseline="0" noProof="0" dirty="0" err="1">
                <a:ln>
                  <a:noFill/>
                </a:ln>
                <a:solidFill>
                  <a:srgbClr val="000000">
                    <a:lumMod val="95000"/>
                    <a:lumOff val="5000"/>
                  </a:srgbClr>
                </a:solidFill>
                <a:effectLst/>
                <a:uLnTx/>
                <a:uFillTx/>
                <a:latin typeface="Arial" panose="020B0604020202020204" pitchFamily="34" charset="0"/>
                <a:ea typeface="+mn-ea"/>
                <a:cs typeface="+mn-cs"/>
              </a:rPr>
              <a:t>Monitoramento</a:t>
            </a:r>
            <a:r>
              <a:rPr kumimoji="0" lang="en-US" altLang="pt-BR" sz="2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rPr>
              <a:t> </a:t>
            </a:r>
            <a:r>
              <a:rPr kumimoji="0" lang="en-US" altLang="pt-BR" sz="2800" b="1" i="0" u="none" strike="noStrike" kern="0" cap="none" spc="0" normalizeH="0" baseline="0" noProof="0" dirty="0" err="1">
                <a:ln>
                  <a:noFill/>
                </a:ln>
                <a:solidFill>
                  <a:srgbClr val="000000">
                    <a:lumMod val="95000"/>
                    <a:lumOff val="5000"/>
                  </a:srgbClr>
                </a:solidFill>
                <a:effectLst/>
                <a:uLnTx/>
                <a:uFillTx/>
                <a:latin typeface="Arial" panose="020B0604020202020204" pitchFamily="34" charset="0"/>
                <a:ea typeface="+mn-ea"/>
                <a:cs typeface="+mn-cs"/>
              </a:rPr>
              <a:t>Eficaz</a:t>
            </a:r>
            <a:endParaRPr kumimoji="0" lang="pt-BR" altLang="pt-BR" sz="2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7444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3BD8AB7-0A8B-4799-B439-1C6DAD5CDEDF}"/>
              </a:ext>
            </a:extLst>
          </p:cNvPr>
          <p:cNvSpPr>
            <a:spLocks noChangeArrowheads="1"/>
          </p:cNvSpPr>
          <p:nvPr/>
        </p:nvSpPr>
        <p:spPr bwMode="auto">
          <a:xfrm>
            <a:off x="720" y="0"/>
            <a:ext cx="12191280" cy="430887"/>
          </a:xfrm>
          <a:prstGeom prst="rect">
            <a:avLst/>
          </a:prstGeom>
          <a:noFill/>
          <a:ln w="9525" algn="ctr">
            <a:noFill/>
            <a:miter lim="800000"/>
            <a:headEnd/>
            <a:tailEnd/>
          </a:ln>
        </p:spPr>
        <p:txBody>
          <a:bodyPr wrap="square" lIns="0" tIns="0" rIns="0" bIns="0">
            <a:spAutoFit/>
          </a:bodyPr>
          <a:lstStyle/>
          <a:p>
            <a:pPr marL="164127" eaLnBrk="0" hangingPunct="0">
              <a:spcBef>
                <a:spcPct val="0"/>
              </a:spcBef>
              <a:buNone/>
            </a:pPr>
            <a:r>
              <a:rPr lang="pt-BR" sz="2800" b="1" dirty="0">
                <a:cs typeface="Arial" pitchFamily="34" charset="0"/>
              </a:rPr>
              <a:t>Monitoramento de Desempenho</a:t>
            </a:r>
            <a:endParaRPr lang="pt-BR" sz="2800" b="1" dirty="0"/>
          </a:p>
        </p:txBody>
      </p:sp>
      <p:sp>
        <p:nvSpPr>
          <p:cNvPr id="12" name="CaixaDeTexto 11">
            <a:extLst>
              <a:ext uri="{FF2B5EF4-FFF2-40B4-BE49-F238E27FC236}">
                <a16:creationId xmlns:a16="http://schemas.microsoft.com/office/drawing/2014/main" id="{5F6DDF22-D4C0-4F2E-9AC3-4C3B15230EA1}"/>
              </a:ext>
            </a:extLst>
          </p:cNvPr>
          <p:cNvSpPr txBox="1"/>
          <p:nvPr/>
        </p:nvSpPr>
        <p:spPr>
          <a:xfrm>
            <a:off x="0" y="764704"/>
            <a:ext cx="12192000" cy="6093296"/>
          </a:xfrm>
          <a:prstGeom prst="rect">
            <a:avLst/>
          </a:prstGeom>
          <a:noFill/>
        </p:spPr>
        <p:txBody>
          <a:bodyPr wrap="square">
            <a:noAutofit/>
          </a:bodyPr>
          <a:lstStyle/>
          <a:p>
            <a:pPr>
              <a:spcBef>
                <a:spcPts val="0"/>
              </a:spcBef>
              <a:buNone/>
            </a:pPr>
            <a:r>
              <a:rPr lang="pt-BR" sz="2400" dirty="0">
                <a:effectLst/>
              </a:rPr>
              <a:t>O monitoramento de desempenho é a peça-chave para um gestor acompanhar os resultados através de indicadores definidos a partir do plano estratégico da organização.</a:t>
            </a:r>
            <a:br>
              <a:rPr lang="pt-BR" sz="2400" dirty="0">
                <a:effectLst/>
              </a:rPr>
            </a:br>
            <a:br>
              <a:rPr lang="pt-BR" sz="2400" dirty="0">
                <a:effectLst/>
              </a:rPr>
            </a:br>
            <a:r>
              <a:rPr lang="pt-BR" sz="2400" dirty="0">
                <a:effectLst/>
              </a:rPr>
              <a:t>Nessa quinta-feira, o CEO da Lean Way Consulting mostra que quando temos o monitoramento do que realmente é importante, conseguimos avaliar se os métodos adotados estão surtindo o efeito esperado.</a:t>
            </a:r>
            <a:br>
              <a:rPr lang="pt-BR" sz="2400" dirty="0">
                <a:effectLst/>
              </a:rPr>
            </a:br>
            <a:br>
              <a:rPr lang="pt-BR" sz="2400" dirty="0">
                <a:effectLst/>
              </a:rPr>
            </a:br>
            <a:r>
              <a:rPr lang="pt-BR" sz="2400" dirty="0">
                <a:effectLst/>
              </a:rPr>
              <a:t>Assista a esse encontro e aprenda, com uma das referências em Lean System do Brasil, o que de fato é essencial no monitoramento de desempenho e como ele pode apoiar seu negócio a atingir os resultados esperados.</a:t>
            </a:r>
          </a:p>
        </p:txBody>
      </p:sp>
    </p:spTree>
    <p:extLst>
      <p:ext uri="{BB962C8B-B14F-4D97-AF65-F5344CB8AC3E}">
        <p14:creationId xmlns:p14="http://schemas.microsoft.com/office/powerpoint/2010/main" val="3250409497"/>
      </p:ext>
    </p:extLst>
  </p:cSld>
  <p:clrMapOvr>
    <a:masterClrMapping/>
  </p:clrMapOvr>
</p:sld>
</file>

<file path=ppt/theme/theme1.xml><?xml version="1.0" encoding="utf-8"?>
<a:theme xmlns:a="http://schemas.openxmlformats.org/drawingml/2006/main" name="Estrutura padrão">
  <a:themeElements>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trutura padrão">
      <a:majorFont>
        <a:latin typeface="Times New Roman"/>
        <a:ea typeface=""/>
        <a:cs typeface=""/>
      </a:majorFont>
      <a:minorFont>
        <a:latin typeface="Times New Roman"/>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40" tIns="45720" rIns="91440" bIns="45720" numCol="1" rtlCol="0"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sz="2400" b="0" i="0" u="none" strike="noStrike" cap="none" normalizeH="0" baseline="0" smtClean="0">
            <a:ln>
              <a:noFill/>
            </a:ln>
            <a:solidFill>
              <a:schemeClr val="tx1"/>
            </a:solidFill>
            <a:effectLst/>
            <a:latin typeface="Arial" pitchFamily="34" charset="0"/>
          </a:defRPr>
        </a:defPPr>
      </a:lstStyle>
      <a:style>
        <a:lnRef idx="2">
          <a:schemeClr val="dk1"/>
        </a:lnRef>
        <a:fillRef idx="1">
          <a:schemeClr val="lt1"/>
        </a:fillRef>
        <a:effectRef idx="0">
          <a:schemeClr val="dk1"/>
        </a:effectRef>
        <a:fontRef idx="minor">
          <a:schemeClr val="dk1"/>
        </a:fontRef>
      </a:style>
    </a:spDef>
    <a:lnDef>
      <a:spPr bwMode="auto">
        <a:ln>
          <a:headEnd type="none" w="med" len="med"/>
          <a:tailEnd type="arrow"/>
        </a:ln>
      </a:spPr>
      <a:bodyPr/>
      <a:lstStyle/>
      <a:style>
        <a:lnRef idx="2">
          <a:schemeClr val="dk1"/>
        </a:lnRef>
        <a:fillRef idx="0">
          <a:schemeClr val="dk1"/>
        </a:fillRef>
        <a:effectRef idx="1">
          <a:schemeClr val="dk1"/>
        </a:effectRef>
        <a:fontRef idx="minor">
          <a:schemeClr val="tx1"/>
        </a:fontRef>
      </a:style>
    </a:lnDef>
    <a:txDef>
      <a:spPr>
        <a:noFill/>
      </a:spPr>
      <a:bodyPr wrap="square" rtlCol="0">
        <a:spAutoFit/>
      </a:bodyPr>
      <a:lstStyle>
        <a:defPPr>
          <a:buNone/>
          <a:defRPr dirty="0" smtClean="0"/>
        </a:defPPr>
      </a:lstStyle>
    </a:txDef>
  </a:objectDefaults>
  <a:extraClrSchemeLst>
    <a:extraClrScheme>
      <a:clrScheme name="Estrutura padrã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strutura padrã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strutura padrã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strutura padrã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strutura padrã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strutura padrã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Estrutura padrão">
  <a:themeElements>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trutura padrão">
      <a:majorFont>
        <a:latin typeface="Times New Roman"/>
        <a:ea typeface=""/>
        <a:cs typeface=""/>
      </a:majorFont>
      <a:minorFont>
        <a:latin typeface="Times New Roman"/>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07950" cap="flat" cmpd="sng" algn="ctr">
          <a:noFill/>
          <a:prstDash val="solid"/>
          <a:round/>
          <a:headEnd type="none" w="med" len="med"/>
          <a:tailEnd type="stealth" w="med" len="med"/>
        </a:ln>
        <a:effectLst/>
      </a:spPr>
      <a:bodyPr vert="horz" wrap="square" lIns="0" tIns="0" rIns="0" bIns="0" numCol="1" rtlCol="0"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sz="2600" b="0" i="0" u="none" strike="noStrike" cap="none" normalizeH="0" baseline="0" smtClean="0">
            <a:ln>
              <a:noFill/>
            </a:ln>
            <a:solidFill>
              <a:srgbClr val="5F5F5F"/>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07950" cap="flat" cmpd="sng" algn="ctr">
          <a:solidFill>
            <a:schemeClr val="tx1"/>
          </a:solidFill>
          <a:prstDash val="solid"/>
          <a:round/>
          <a:headEnd type="none" w="med" len="med"/>
          <a:tailEnd type="stealth"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pt-BR" sz="2600" b="0" i="0" u="none" strike="noStrike" cap="none" normalizeH="0" baseline="0" smtClean="0">
            <a:ln>
              <a:noFill/>
            </a:ln>
            <a:solidFill>
              <a:srgbClr val="5F5F5F"/>
            </a:solidFill>
            <a:effectLst/>
            <a:latin typeface="Arial" pitchFamily="34" charset="0"/>
          </a:defRPr>
        </a:defPPr>
      </a:lstStyle>
    </a:lnDef>
  </a:objectDefaults>
  <a:extraClrSchemeLst>
    <a:extraClrScheme>
      <a:clrScheme name="Estrutura padrã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strutura padrã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strutura padrã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strutura padrã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strutura padrã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strutura padrã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Estrutura padrão">
  <a:themeElements>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trutura padrão">
      <a:majorFont>
        <a:latin typeface="Times New Roman"/>
        <a:ea typeface=""/>
        <a:cs typeface=""/>
      </a:majorFont>
      <a:minorFont>
        <a:latin typeface="Times New Roman"/>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07950" cap="flat" cmpd="sng" algn="ctr">
          <a:noFill/>
          <a:prstDash val="solid"/>
          <a:round/>
          <a:headEnd type="none" w="med" len="med"/>
          <a:tailEnd type="stealth" w="med" len="med"/>
        </a:ln>
        <a:effectLst/>
      </a:spPr>
      <a:bodyPr vert="horz" wrap="square" lIns="0" tIns="0" rIns="0" bIns="0" numCol="1" rtlCol="0"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sz="2600" b="0" i="0" u="none" strike="noStrike" cap="none" normalizeH="0" baseline="0" smtClean="0">
            <a:ln>
              <a:noFill/>
            </a:ln>
            <a:solidFill>
              <a:srgbClr val="5F5F5F"/>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07950" cap="flat" cmpd="sng" algn="ctr">
          <a:solidFill>
            <a:schemeClr val="tx1"/>
          </a:solidFill>
          <a:prstDash val="solid"/>
          <a:round/>
          <a:headEnd type="none" w="med" len="med"/>
          <a:tailEnd type="stealth"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pt-BR" sz="2600" b="0" i="0" u="none" strike="noStrike" cap="none" normalizeH="0" baseline="0" smtClean="0">
            <a:ln>
              <a:noFill/>
            </a:ln>
            <a:solidFill>
              <a:srgbClr val="5F5F5F"/>
            </a:solidFill>
            <a:effectLst/>
            <a:latin typeface="Arial" pitchFamily="34" charset="0"/>
          </a:defRPr>
        </a:defPPr>
      </a:lstStyle>
    </a:lnDef>
  </a:objectDefaults>
  <a:extraClrSchemeLst>
    <a:extraClrScheme>
      <a:clrScheme name="Estrutura padrã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strutura padrã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strutura padrã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strutura padrã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strutura padrã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strutura padrã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51904</TotalTime>
  <Words>1529</Words>
  <Application>Microsoft Office PowerPoint</Application>
  <PresentationFormat>Widescreen</PresentationFormat>
  <Paragraphs>134</Paragraphs>
  <Slides>19</Slides>
  <Notes>2</Notes>
  <HiddenSlides>0</HiddenSlides>
  <MMClips>0</MMClips>
  <ScaleCrop>false</ScaleCrop>
  <HeadingPairs>
    <vt:vector size="6" baseType="variant">
      <vt:variant>
        <vt:lpstr>Fontes usadas</vt:lpstr>
      </vt:variant>
      <vt:variant>
        <vt:i4>4</vt:i4>
      </vt:variant>
      <vt:variant>
        <vt:lpstr>Tema</vt:lpstr>
      </vt:variant>
      <vt:variant>
        <vt:i4>6</vt:i4>
      </vt:variant>
      <vt:variant>
        <vt:lpstr>Títulos de slides</vt:lpstr>
      </vt:variant>
      <vt:variant>
        <vt:i4>19</vt:i4>
      </vt:variant>
    </vt:vector>
  </HeadingPairs>
  <TitlesOfParts>
    <vt:vector size="29" baseType="lpstr">
      <vt:lpstr>Arial</vt:lpstr>
      <vt:lpstr>Calibri</vt:lpstr>
      <vt:lpstr>Calibri Light</vt:lpstr>
      <vt:lpstr>Times New Roman</vt:lpstr>
      <vt:lpstr>Estrutura padrão</vt:lpstr>
      <vt:lpstr>2_Estrutura padrão</vt:lpstr>
      <vt:lpstr>Tema do Office</vt:lpstr>
      <vt:lpstr>3_Estrutura padrão</vt:lpstr>
      <vt:lpstr>2_Tema do Office</vt:lpstr>
      <vt:lpstr>3_Tema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LEAN WAY CONSULTING</dc:creator>
  <cp:lastModifiedBy>Paulo Ghinato</cp:lastModifiedBy>
  <cp:revision>3798</cp:revision>
  <cp:lastPrinted>2021-01-26T19:43:31Z</cp:lastPrinted>
  <dcterms:created xsi:type="dcterms:W3CDTF">2004-08-10T16:06:30Z</dcterms:created>
  <dcterms:modified xsi:type="dcterms:W3CDTF">2021-04-08T22:16:42Z</dcterms:modified>
</cp:coreProperties>
</file>