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6" r:id="rId2"/>
    <p:sldMasterId id="2147483758" r:id="rId3"/>
    <p:sldMasterId id="2147483815" r:id="rId4"/>
  </p:sldMasterIdLst>
  <p:notesMasterIdLst>
    <p:notesMasterId r:id="rId24"/>
  </p:notesMasterIdLst>
  <p:handoutMasterIdLst>
    <p:handoutMasterId r:id="rId25"/>
  </p:handoutMasterIdLst>
  <p:sldIdLst>
    <p:sldId id="3321" r:id="rId5"/>
    <p:sldId id="6812" r:id="rId6"/>
    <p:sldId id="6642" r:id="rId7"/>
    <p:sldId id="3608" r:id="rId8"/>
    <p:sldId id="6664" r:id="rId9"/>
    <p:sldId id="6649" r:id="rId10"/>
    <p:sldId id="6804" r:id="rId11"/>
    <p:sldId id="6805" r:id="rId12"/>
    <p:sldId id="6798" r:id="rId13"/>
    <p:sldId id="6822" r:id="rId14"/>
    <p:sldId id="6803" r:id="rId15"/>
    <p:sldId id="6806" r:id="rId16"/>
    <p:sldId id="6807" r:id="rId17"/>
    <p:sldId id="6808" r:id="rId18"/>
    <p:sldId id="6809" r:id="rId19"/>
    <p:sldId id="6819" r:id="rId20"/>
    <p:sldId id="3348" r:id="rId21"/>
    <p:sldId id="3413" r:id="rId22"/>
    <p:sldId id="6814" r:id="rId23"/>
  </p:sldIdLst>
  <p:sldSz cx="12192000" cy="6858000"/>
  <p:notesSz cx="6889750" cy="10020300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  <a:srgbClr val="333333"/>
    <a:srgbClr val="99FF66"/>
    <a:srgbClr val="B7DAE0"/>
    <a:srgbClr val="037675"/>
    <a:srgbClr val="C0C0C0"/>
    <a:srgbClr val="6699FF"/>
    <a:srgbClr val="666699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8651" autoAdjust="0"/>
    <p:restoredTop sz="94343" autoAdjust="0"/>
  </p:normalViewPr>
  <p:slideViewPr>
    <p:cSldViewPr>
      <p:cViewPr varScale="1">
        <p:scale>
          <a:sx n="107" d="100"/>
          <a:sy n="107" d="100"/>
        </p:scale>
        <p:origin x="3336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4194" y="1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519206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4194" y="9519206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CAE1FD-7205-45D5-8CF6-91F31FF0576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8010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4194" y="1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90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50888"/>
            <a:ext cx="6680200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8637" y="4760424"/>
            <a:ext cx="5052482" cy="450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519206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4194" y="9519206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CB9D4D3-5249-4227-8233-96EF042E4B4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99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6908">
              <a:defRPr/>
            </a:pPr>
            <a:fld id="{28A24B8F-86C5-D14B-822B-E9D807B8DE40}" type="slidenum">
              <a:rPr lang="x-none">
                <a:solidFill>
                  <a:srgbClr val="000000"/>
                </a:solidFill>
              </a:rPr>
              <a:pPr defTabSz="936908">
                <a:defRPr/>
              </a:pPr>
              <a:t>1</a:t>
            </a:fld>
            <a:endParaRPr lang="x-non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966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Gráfico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07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E1A42-47B2-4B40-8779-A71EEBEFE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E540A-FB3B-CD46-BA55-D1B1C553B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15720-B6C4-564B-A0AB-56F56253D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BEAEC-8408-CA45-B95D-F640E224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8039F-C705-5346-80C0-62D30762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80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010B-B3E6-5B41-8804-847A33D97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77874-F6EE-D041-B0ED-73882E2AD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0707F-545D-8649-9458-1E2714BA3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34180-FF8E-C440-9F1D-DA4EE8E35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F8B8F-F4AD-004B-B57A-BBCDA559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2383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8360-A182-994B-8395-918B1CB7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49842-E542-E643-94AC-A2DFCCE01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98D1D-9B5C-9D4F-B26C-FDA764D9E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4387D-5A9C-9F4F-BF7E-830453F4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D4D94-E387-CA46-AC90-3F0CF43F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202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19B2-6971-1649-A2BE-BF583AA79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EFBFA-F63A-3348-9B40-7C2C1DD75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31CAD-3495-7149-B4C3-0D84AC316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5EBC-42D4-CB4F-ADA4-EEA76CE19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DA585D-CF18-E942-881D-C544C94D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6B074-6AFD-F749-A6E8-7647194FF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421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FAB3-9040-A242-97B9-7A9064118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9262D-8A8A-BF46-BBB0-53BB91B9C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49F438-7964-0440-BB06-188D7E599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ED7DC1-C120-8147-802D-644564565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F677EC-3B5A-6042-BF4A-1C69D6B533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7F4D0E-6550-7A48-9BCD-7C3559446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77C937-0DDE-EF41-AA69-26243B190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29862B-4E12-9A4D-921A-AC2E07AB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389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EF20C-50B8-E746-A799-B476656B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C17D9-7492-7445-AA4A-76EA1E64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EFF2D-19AB-8049-94ED-C8426B07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1E1E3D-2CDE-4E48-AD56-6EF78D76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71257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44B599-0870-F644-A0BA-450719E7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B91EF9-E687-E542-8408-43FF61F8A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21CC8-0894-F74C-9A5F-C37DE132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38912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56C9E-4998-2240-9A01-884D61FC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587DB-B3E8-C94E-82E2-5F82866CF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9134F-0BCD-9D47-AEAB-A87BFFD83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77FC16-57F6-3749-A036-DE9DF065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0E5CE-FD78-B144-A96B-6E6D319AA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BE58A-DFDC-8242-8D02-100A0A50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130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60050-19D9-1842-ABF1-56F245419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60121E-F076-FC41-A2B9-1A71E9C331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6982E-1A48-BC44-89BD-0F0776BDA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E0655-77E8-384F-A27A-8A36D1B6D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BA15F-157E-5146-B738-D901ADBA4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DF962-6CDA-9E4C-ABC6-02FD2E25B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2616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98205-1034-DA49-B052-2FE4888AF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B4029-9B3F-CD49-A5D9-3494D86C4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09A86-AF58-7643-A519-C11B414BC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9A875-BADC-4847-8ED8-AC78DDE80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56459-DBC2-2F44-89CC-0C53A55AF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194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795B02-0B35-4341-8EC1-22119A7CB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2EF8E-BB27-BD44-A568-982C033F3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BDA73-1450-A646-8EA1-0E4FC8A69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B2E2E-CBAB-464E-90FE-8B217596C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1F0EA-4606-5144-A8B2-43663DC7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40812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FF4C1D-9715-4D23-9CA8-1DC2F4BB7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302B99-E6A1-46F6-B44C-0802E24A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C6FD4A-A4BF-47C1-B4C6-0309445C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73F344D6-DA39-4B79-B60C-55F2C1511F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524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3958726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00954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540195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4649466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7880396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039637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476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2217021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7437284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602620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862251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6603405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0370906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916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010B-B3E6-5B41-8804-847A33D97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77874-F6EE-D041-B0ED-73882E2AD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0707F-545D-8649-9458-1E2714BA3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34180-FF8E-C440-9F1D-DA4EE8E35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F8B8F-F4AD-004B-B57A-BBCDA559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693827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8360-A182-994B-8395-918B1CB7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49842-E542-E643-94AC-A2DFCCE01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98D1D-9B5C-9D4F-B26C-FDA764D9E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4387D-5A9C-9F4F-BF7E-830453F4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D4D94-E387-CA46-AC90-3F0CF43F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513144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19B2-6971-1649-A2BE-BF583AA79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EFBFA-F63A-3348-9B40-7C2C1DD75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31CAD-3495-7149-B4C3-0D84AC316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5EBC-42D4-CB4F-ADA4-EEA76CE19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DA585D-CF18-E942-881D-C544C94D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6B074-6AFD-F749-A6E8-7647194FF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532135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FAB3-9040-A242-97B9-7A9064118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9262D-8A8A-BF46-BBB0-53BB91B9C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49F438-7964-0440-BB06-188D7E599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ED7DC1-C120-8147-802D-644564565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F677EC-3B5A-6042-BF4A-1C69D6B533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7F4D0E-6550-7A48-9BCD-7C3559446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77C937-0DDE-EF41-AA69-26243B190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29862B-4E12-9A4D-921A-AC2E07AB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13401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EF20C-50B8-E746-A799-B476656B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C17D9-7492-7445-AA4A-76EA1E64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EFF2D-19AB-8049-94ED-C8426B07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1E1E3D-2CDE-4E48-AD56-6EF78D76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76760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44B599-0870-F644-A0BA-450719E7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B91EF9-E687-E542-8408-43FF61F8A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21CC8-0894-F74C-9A5F-C37DE132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563160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56C9E-4998-2240-9A01-884D61FC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587DB-B3E8-C94E-82E2-5F82866CF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9134F-0BCD-9D47-AEAB-A87BFFD83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77FC16-57F6-3749-A036-DE9DF065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0E5CE-FD78-B144-A96B-6E6D319AA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BE58A-DFDC-8242-8D02-100A0A50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342212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60050-19D9-1842-ABF1-56F245419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60121E-F076-FC41-A2B9-1A71E9C331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6982E-1A48-BC44-89BD-0F0776BDA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E0655-77E8-384F-A27A-8A36D1B6D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BA15F-157E-5146-B738-D901ADBA4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DF962-6CDA-9E4C-ABC6-02FD2E25B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512627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98205-1034-DA49-B052-2FE4888AF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B4029-9B3F-CD49-A5D9-3494D86C4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09A86-AF58-7643-A519-C11B414BC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9A875-BADC-4847-8ED8-AC78DDE80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56459-DBC2-2F44-89CC-0C53A55AF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1089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795B02-0B35-4341-8EC1-22119A7CB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2EF8E-BB27-BD44-A568-982C033F3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BDA73-1450-A646-8EA1-0E4FC8A69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B2E2E-CBAB-464E-90FE-8B217596C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1F0EA-4606-5144-A8B2-43663DC7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207015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E1A42-47B2-4B40-8779-A71EEBEFE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E540A-FB3B-CD46-BA55-D1B1C553B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15720-B6C4-564B-A0AB-56F56253D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BEAEC-8408-CA45-B95D-F640E224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8039F-C705-5346-80C0-62D30762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973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FE952796-2916-45F0-AA96-AEE185C74563}"/>
              </a:ext>
            </a:extLst>
          </p:cNvPr>
          <p:cNvCxnSpPr>
            <a:cxnSpLocks/>
          </p:cNvCxnSpPr>
          <p:nvPr userDrawn="1"/>
        </p:nvCxnSpPr>
        <p:spPr>
          <a:xfrm flipH="1">
            <a:off x="152400" y="6349999"/>
            <a:ext cx="9398000" cy="0"/>
          </a:xfrm>
          <a:prstGeom prst="line">
            <a:avLst/>
          </a:prstGeom>
          <a:ln w="57150">
            <a:solidFill>
              <a:srgbClr val="031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id="{B9068AE0-D54D-4A57-9104-4EC0B927966C}"/>
              </a:ext>
            </a:extLst>
          </p:cNvPr>
          <p:cNvGrpSpPr/>
          <p:nvPr userDrawn="1"/>
        </p:nvGrpSpPr>
        <p:grpSpPr>
          <a:xfrm>
            <a:off x="9664393" y="6273800"/>
            <a:ext cx="2480651" cy="430169"/>
            <a:chOff x="14496588" y="9410700"/>
            <a:chExt cx="3720977" cy="645253"/>
          </a:xfrm>
        </p:grpSpPr>
        <p:pic>
          <p:nvPicPr>
            <p:cNvPr id="12" name="Picture 2" descr="logo_png_alta">
              <a:extLst>
                <a:ext uri="{FF2B5EF4-FFF2-40B4-BE49-F238E27FC236}">
                  <a16:creationId xmlns:a16="http://schemas.microsoft.com/office/drawing/2014/main" id="{F40FA5AC-FF74-4F4E-84B4-21FC7E7141D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1488" y="9417828"/>
              <a:ext cx="2566077" cy="6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2C504F6B-C422-4453-B79A-EAFCB4E5473A}"/>
                </a:ext>
              </a:extLst>
            </p:cNvPr>
            <p:cNvSpPr/>
            <p:nvPr userDrawn="1"/>
          </p:nvSpPr>
          <p:spPr>
            <a:xfrm>
              <a:off x="14496588" y="9410700"/>
              <a:ext cx="228600" cy="228599"/>
            </a:xfrm>
            <a:prstGeom prst="ellipse">
              <a:avLst/>
            </a:prstGeom>
            <a:solidFill>
              <a:srgbClr val="031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E0ED6D43-30FB-424F-A035-FBCF5CB72747}"/>
                </a:ext>
              </a:extLst>
            </p:cNvPr>
            <p:cNvSpPr/>
            <p:nvPr userDrawn="1"/>
          </p:nvSpPr>
          <p:spPr>
            <a:xfrm>
              <a:off x="14877588" y="9410700"/>
              <a:ext cx="228600" cy="228599"/>
            </a:xfrm>
            <a:prstGeom prst="ellipse">
              <a:avLst/>
            </a:prstGeom>
            <a:solidFill>
              <a:srgbClr val="0855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29891115-7DF9-4348-9181-BA49FC269B38}"/>
                </a:ext>
              </a:extLst>
            </p:cNvPr>
            <p:cNvSpPr/>
            <p:nvPr userDrawn="1"/>
          </p:nvSpPr>
          <p:spPr>
            <a:xfrm>
              <a:off x="15258588" y="9410700"/>
              <a:ext cx="228600" cy="228599"/>
            </a:xfrm>
            <a:prstGeom prst="ellipse">
              <a:avLst/>
            </a:prstGeom>
            <a:solidFill>
              <a:srgbClr val="98A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41AEFDA-42E6-4031-8200-C8966BE33949}"/>
              </a:ext>
            </a:extLst>
          </p:cNvPr>
          <p:cNvSpPr txBox="1"/>
          <p:nvPr userDrawn="1"/>
        </p:nvSpPr>
        <p:spPr>
          <a:xfrm>
            <a:off x="152400" y="6426199"/>
            <a:ext cx="375920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33" dirty="0">
                <a:solidFill>
                  <a:srgbClr val="031F33"/>
                </a:solidFill>
                <a:latin typeface="HK Grotesk" panose="00000500000000000000" pitchFamily="2" charset="0"/>
              </a:rPr>
              <a:t>www.leanway.com.br │ 2022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FAAC42F3-44FC-4A65-9F42-6416EA28D5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8417" y="527829"/>
            <a:ext cx="9586383" cy="10660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pt-BR" sz="4800">
                <a:solidFill>
                  <a:srgbClr val="EA314E"/>
                </a:solidFill>
                <a:latin typeface="MagistralW08-Medium" panose="020B0704030204080304" pitchFamily="34" charset="0"/>
              </a:defRPr>
            </a:lvl1pPr>
          </a:lstStyle>
          <a:p>
            <a:pPr marL="0" lvl="0" algn="l"/>
            <a:r>
              <a:rPr lang="pt-BR" dirty="0"/>
              <a:t>Clique para editar o título mestre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97152345-1051-4CF8-AAFA-BE407FD5DD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8417" y="1762152"/>
            <a:ext cx="6066367" cy="36988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pt-BR" smtClean="0">
                <a:latin typeface="HK Grotesk" panose="00000500000000000000" pitchFamily="50" charset="0"/>
              </a:defRPr>
            </a:lvl1pPr>
            <a:lvl2pPr>
              <a:defRPr lang="pt-BR" smtClean="0">
                <a:latin typeface="HK Grotesk" panose="00000500000000000000" pitchFamily="50" charset="0"/>
              </a:defRPr>
            </a:lvl2pPr>
            <a:lvl3pPr marL="762038" indent="-152408">
              <a:buFont typeface="Wingdings" panose="05000000000000000000" pitchFamily="2" charset="2"/>
              <a:buChar char="§"/>
              <a:defRPr lang="pt-BR" smtClean="0">
                <a:latin typeface="HK Grotesk" panose="00000500000000000000" pitchFamily="50" charset="0"/>
              </a:defRPr>
            </a:lvl3pPr>
            <a:lvl4pPr marL="1066853" indent="-152408">
              <a:buFont typeface="Wingdings" panose="05000000000000000000" pitchFamily="2" charset="2"/>
              <a:buChar char="§"/>
              <a:defRPr lang="pt-BR" smtClean="0">
                <a:latin typeface="HK Grotesk" panose="00000500000000000000" pitchFamily="50" charset="0"/>
              </a:defRPr>
            </a:lvl4pPr>
            <a:lvl5pPr>
              <a:defRPr lang="pt-BR">
                <a:latin typeface="HK Grotesk" panose="00000500000000000000" pitchFamily="50" charset="0"/>
              </a:defRPr>
            </a:lvl5pPr>
          </a:lstStyle>
          <a:p>
            <a:pPr lvl="0">
              <a:buFont typeface="Wingdings" panose="05000000000000000000" pitchFamily="2" charset="2"/>
              <a:buChar char="§"/>
            </a:pPr>
            <a:r>
              <a:rPr lang="pt-BR" dirty="0"/>
              <a:t>Clique para editar os estilos de texto Mestres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98265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216">
          <p15:clr>
            <a:srgbClr val="FBAE40"/>
          </p15:clr>
        </p15:guide>
        <p15:guide id="2" pos="106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7" descr="barra vertical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31800" y="6597650"/>
            <a:ext cx="1176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46" descr="barra lateral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56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12"/>
          <p:cNvSpPr>
            <a:spLocks noChangeArrowheads="1"/>
          </p:cNvSpPr>
          <p:nvPr/>
        </p:nvSpPr>
        <p:spPr bwMode="auto">
          <a:xfrm>
            <a:off x="9395884" y="65976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6D6E281-204B-40A0-B790-9E13197FA7FC}" type="slidenum">
              <a:rPr lang="pt-BR" sz="1000"/>
              <a:pPr algn="r"/>
              <a:t>‹nº›</a:t>
            </a:fld>
            <a:endParaRPr lang="pt-BR" sz="1000"/>
          </a:p>
        </p:txBody>
      </p:sp>
      <p:sp>
        <p:nvSpPr>
          <p:cNvPr id="1029" name="Text Box 48"/>
          <p:cNvSpPr txBox="1">
            <a:spLocks noChangeArrowheads="1"/>
          </p:cNvSpPr>
          <p:nvPr userDrawn="1"/>
        </p:nvSpPr>
        <p:spPr bwMode="auto">
          <a:xfrm>
            <a:off x="5613598" y="6597651"/>
            <a:ext cx="175240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pt-BR" sz="1000" b="1" dirty="0"/>
              <a:t>LEAN WAY CONSULTING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829" r:id="rId15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DF5935B3-B496-4E0D-9D25-8C5EBCCAA32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50905-78C6-994E-9EB4-92FBED5B2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DB404-A98A-FF40-9894-D9BFB8033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E99B5-7D79-C34C-A63F-093534F728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4B84C-147E-4F29-8B21-F343CCC88A32}" type="datetimeFigureOut">
              <a:rPr lang="pt-BR" smtClean="0"/>
              <a:t>14/08/2023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94999-7720-E149-A283-C63316984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C4143-2884-B64B-A2FC-C37B6EB8D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9891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83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7" descr="barra vertical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6597650"/>
            <a:ext cx="1176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6" descr="barra later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56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9395884" y="65976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fld id="{A82F4527-43AC-4345-9D5B-108E2F3E13EE}" type="slidenum">
              <a:rPr lang="pt-BR" sz="1000">
                <a:solidFill>
                  <a:schemeClr val="tx1"/>
                </a:solidFill>
              </a:rPr>
              <a:pPr algn="r" eaLnBrk="1" hangingPunct="1">
                <a:defRPr/>
              </a:pPr>
              <a:t>‹nº›</a:t>
            </a:fld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1072" name="Text Box 48"/>
          <p:cNvSpPr txBox="1">
            <a:spLocks noChangeArrowheads="1"/>
          </p:cNvSpPr>
          <p:nvPr userDrawn="1"/>
        </p:nvSpPr>
        <p:spPr bwMode="auto">
          <a:xfrm>
            <a:off x="5850842" y="6597651"/>
            <a:ext cx="151515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pt-BR" sz="1000" b="1">
                <a:solidFill>
                  <a:schemeClr val="tx1"/>
                </a:solidFill>
              </a:rPr>
              <a:t>LEAN WAY Consulting</a:t>
            </a:r>
          </a:p>
        </p:txBody>
      </p:sp>
    </p:spTree>
    <p:extLst>
      <p:ext uri="{BB962C8B-B14F-4D97-AF65-F5344CB8AC3E}">
        <p14:creationId xmlns:p14="http://schemas.microsoft.com/office/powerpoint/2010/main" val="366954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50905-78C6-994E-9EB4-92FBED5B2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DB404-A98A-FF40-9894-D9BFB8033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E99B5-7D79-C34C-A63F-093534F728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181FF-7AFE-7848-9EC4-34D691FF58A4}" type="datetimeFigureOut">
              <a:rPr lang="x-none" smtClean="0"/>
              <a:t>14/8/2023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94999-7720-E149-A283-C63316984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C4143-2884-B64B-A2FC-C37B6EB8D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34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.png"/><Relationship Id="rId21" Type="http://schemas.openxmlformats.org/officeDocument/2006/relationships/image" Target="../media/image29.png"/><Relationship Id="rId42" Type="http://schemas.openxmlformats.org/officeDocument/2006/relationships/image" Target="../media/image50.png"/><Relationship Id="rId47" Type="http://schemas.openxmlformats.org/officeDocument/2006/relationships/image" Target="../media/image55.png"/><Relationship Id="rId63" Type="http://schemas.openxmlformats.org/officeDocument/2006/relationships/image" Target="../media/image71.png"/><Relationship Id="rId68" Type="http://schemas.openxmlformats.org/officeDocument/2006/relationships/image" Target="../media/image76.png"/><Relationship Id="rId7" Type="http://schemas.openxmlformats.org/officeDocument/2006/relationships/image" Target="../media/image15.png"/><Relationship Id="rId2" Type="http://schemas.openxmlformats.org/officeDocument/2006/relationships/image" Target="../media/image11.emf"/><Relationship Id="rId16" Type="http://schemas.openxmlformats.org/officeDocument/2006/relationships/image" Target="../media/image24.png"/><Relationship Id="rId29" Type="http://schemas.openxmlformats.org/officeDocument/2006/relationships/image" Target="../media/image37.png"/><Relationship Id="rId11" Type="http://schemas.openxmlformats.org/officeDocument/2006/relationships/image" Target="../media/image19.jpe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37" Type="http://schemas.openxmlformats.org/officeDocument/2006/relationships/image" Target="../media/image45.png"/><Relationship Id="rId40" Type="http://schemas.openxmlformats.org/officeDocument/2006/relationships/image" Target="../media/image48.jpeg"/><Relationship Id="rId45" Type="http://schemas.openxmlformats.org/officeDocument/2006/relationships/image" Target="../media/image53.png"/><Relationship Id="rId53" Type="http://schemas.openxmlformats.org/officeDocument/2006/relationships/image" Target="../media/image61.png"/><Relationship Id="rId58" Type="http://schemas.openxmlformats.org/officeDocument/2006/relationships/image" Target="../media/image66.png"/><Relationship Id="rId66" Type="http://schemas.openxmlformats.org/officeDocument/2006/relationships/image" Target="../media/image74.png"/><Relationship Id="rId5" Type="http://schemas.openxmlformats.org/officeDocument/2006/relationships/image" Target="../media/image13.png"/><Relationship Id="rId61" Type="http://schemas.openxmlformats.org/officeDocument/2006/relationships/image" Target="../media/image69.png"/><Relationship Id="rId19" Type="http://schemas.openxmlformats.org/officeDocument/2006/relationships/image" Target="../media/image27.jpe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jpe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43" Type="http://schemas.openxmlformats.org/officeDocument/2006/relationships/image" Target="../media/image51.png"/><Relationship Id="rId48" Type="http://schemas.openxmlformats.org/officeDocument/2006/relationships/image" Target="../media/image56.png"/><Relationship Id="rId56" Type="http://schemas.openxmlformats.org/officeDocument/2006/relationships/image" Target="../media/image64.png"/><Relationship Id="rId64" Type="http://schemas.openxmlformats.org/officeDocument/2006/relationships/image" Target="../media/image72.png"/><Relationship Id="rId69" Type="http://schemas.openxmlformats.org/officeDocument/2006/relationships/image" Target="../media/image77.jpeg"/><Relationship Id="rId8" Type="http://schemas.openxmlformats.org/officeDocument/2006/relationships/image" Target="../media/image16.png"/><Relationship Id="rId51" Type="http://schemas.openxmlformats.org/officeDocument/2006/relationships/image" Target="../media/image59.png"/><Relationship Id="rId3" Type="http://schemas.openxmlformats.org/officeDocument/2006/relationships/hyperlink" Target="http://www.moura.com.br/site_pt/index.php" TargetMode="External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jpeg"/><Relationship Id="rId38" Type="http://schemas.openxmlformats.org/officeDocument/2006/relationships/image" Target="../media/image46.png"/><Relationship Id="rId46" Type="http://schemas.openxmlformats.org/officeDocument/2006/relationships/image" Target="../media/image54.png"/><Relationship Id="rId59" Type="http://schemas.openxmlformats.org/officeDocument/2006/relationships/image" Target="../media/image67.png"/><Relationship Id="rId67" Type="http://schemas.openxmlformats.org/officeDocument/2006/relationships/image" Target="../media/image75.png"/><Relationship Id="rId20" Type="http://schemas.openxmlformats.org/officeDocument/2006/relationships/image" Target="../media/image28.png"/><Relationship Id="rId41" Type="http://schemas.openxmlformats.org/officeDocument/2006/relationships/image" Target="../media/image49.png"/><Relationship Id="rId54" Type="http://schemas.openxmlformats.org/officeDocument/2006/relationships/image" Target="../media/image62.png"/><Relationship Id="rId62" Type="http://schemas.openxmlformats.org/officeDocument/2006/relationships/image" Target="../media/image7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jpeg"/><Relationship Id="rId15" Type="http://schemas.openxmlformats.org/officeDocument/2006/relationships/image" Target="../media/image23.png"/><Relationship Id="rId23" Type="http://schemas.openxmlformats.org/officeDocument/2006/relationships/image" Target="../media/image31.jpe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49" Type="http://schemas.openxmlformats.org/officeDocument/2006/relationships/image" Target="../media/image57.png"/><Relationship Id="rId57" Type="http://schemas.openxmlformats.org/officeDocument/2006/relationships/image" Target="../media/image65.png"/><Relationship Id="rId10" Type="http://schemas.openxmlformats.org/officeDocument/2006/relationships/image" Target="../media/image18.png"/><Relationship Id="rId31" Type="http://schemas.openxmlformats.org/officeDocument/2006/relationships/image" Target="../media/image39.jpeg"/><Relationship Id="rId44" Type="http://schemas.openxmlformats.org/officeDocument/2006/relationships/image" Target="../media/image52.jpeg"/><Relationship Id="rId52" Type="http://schemas.openxmlformats.org/officeDocument/2006/relationships/image" Target="../media/image60.png"/><Relationship Id="rId60" Type="http://schemas.openxmlformats.org/officeDocument/2006/relationships/image" Target="../media/image68.png"/><Relationship Id="rId65" Type="http://schemas.openxmlformats.org/officeDocument/2006/relationships/image" Target="../media/image7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3" Type="http://schemas.openxmlformats.org/officeDocument/2006/relationships/image" Target="../media/image21.jpeg"/><Relationship Id="rId18" Type="http://schemas.openxmlformats.org/officeDocument/2006/relationships/image" Target="../media/image26.png"/><Relationship Id="rId39" Type="http://schemas.openxmlformats.org/officeDocument/2006/relationships/image" Target="../media/image47.png"/><Relationship Id="rId34" Type="http://schemas.openxmlformats.org/officeDocument/2006/relationships/image" Target="../media/image42.png"/><Relationship Id="rId50" Type="http://schemas.openxmlformats.org/officeDocument/2006/relationships/image" Target="../media/image58.png"/><Relationship Id="rId55" Type="http://schemas.openxmlformats.org/officeDocument/2006/relationships/image" Target="../media/image6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%E7%84%A1%E7%90%86" TargetMode="Externa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.emf"/><Relationship Id="rId18" Type="http://schemas.openxmlformats.org/officeDocument/2006/relationships/oleObject" Target="../embeddings/oleObject11.bin"/><Relationship Id="rId26" Type="http://schemas.openxmlformats.org/officeDocument/2006/relationships/oleObject" Target="../embeddings/oleObject15.bin"/><Relationship Id="rId39" Type="http://schemas.openxmlformats.org/officeDocument/2006/relationships/oleObject" Target="../embeddings/oleObject23.bin"/><Relationship Id="rId21" Type="http://schemas.openxmlformats.org/officeDocument/2006/relationships/image" Target="../media/image105.emf"/><Relationship Id="rId34" Type="http://schemas.openxmlformats.org/officeDocument/2006/relationships/oleObject" Target="../embeddings/oleObject20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03.emf"/><Relationship Id="rId25" Type="http://schemas.openxmlformats.org/officeDocument/2006/relationships/image" Target="../media/image107.emf"/><Relationship Id="rId33" Type="http://schemas.openxmlformats.org/officeDocument/2006/relationships/image" Target="../media/image110.emf"/><Relationship Id="rId38" Type="http://schemas.openxmlformats.org/officeDocument/2006/relationships/image" Target="../media/image112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29" Type="http://schemas.openxmlformats.org/officeDocument/2006/relationships/oleObject" Target="../embeddings/oleObject17.bin"/><Relationship Id="rId1" Type="http://schemas.openxmlformats.org/officeDocument/2006/relationships/slideLayout" Target="../slideLayouts/slideLayout2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00.emf"/><Relationship Id="rId24" Type="http://schemas.openxmlformats.org/officeDocument/2006/relationships/oleObject" Target="../embeddings/oleObject14.bin"/><Relationship Id="rId32" Type="http://schemas.openxmlformats.org/officeDocument/2006/relationships/oleObject" Target="../embeddings/oleObject19.bin"/><Relationship Id="rId37" Type="http://schemas.openxmlformats.org/officeDocument/2006/relationships/oleObject" Target="../embeddings/oleObject22.bin"/><Relationship Id="rId5" Type="http://schemas.openxmlformats.org/officeDocument/2006/relationships/oleObject" Target="../embeddings/oleObject3.bin"/><Relationship Id="rId15" Type="http://schemas.openxmlformats.org/officeDocument/2006/relationships/image" Target="../media/image102.emf"/><Relationship Id="rId23" Type="http://schemas.openxmlformats.org/officeDocument/2006/relationships/image" Target="../media/image106.emf"/><Relationship Id="rId28" Type="http://schemas.openxmlformats.org/officeDocument/2006/relationships/oleObject" Target="../embeddings/oleObject16.bin"/><Relationship Id="rId36" Type="http://schemas.openxmlformats.org/officeDocument/2006/relationships/oleObject" Target="../embeddings/oleObject21.bin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04.emf"/><Relationship Id="rId31" Type="http://schemas.openxmlformats.org/officeDocument/2006/relationships/oleObject" Target="../embeddings/oleObject18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99.emf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3.bin"/><Relationship Id="rId27" Type="http://schemas.openxmlformats.org/officeDocument/2006/relationships/image" Target="../media/image108.emf"/><Relationship Id="rId30" Type="http://schemas.openxmlformats.org/officeDocument/2006/relationships/image" Target="../media/image109.emf"/><Relationship Id="rId35" Type="http://schemas.openxmlformats.org/officeDocument/2006/relationships/image" Target="../media/image111.emf"/><Relationship Id="rId8" Type="http://schemas.openxmlformats.org/officeDocument/2006/relationships/oleObject" Target="../embeddings/oleObject6.bin"/><Relationship Id="rId3" Type="http://schemas.openxmlformats.org/officeDocument/2006/relationships/image" Target="../media/image98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g"/><Relationship Id="rId3" Type="http://schemas.openxmlformats.org/officeDocument/2006/relationships/image" Target="../media/image115.png"/><Relationship Id="rId7" Type="http://schemas.openxmlformats.org/officeDocument/2006/relationships/image" Target="../media/image119.jp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8.jpg"/><Relationship Id="rId5" Type="http://schemas.openxmlformats.org/officeDocument/2006/relationships/image" Target="../media/image117.png"/><Relationship Id="rId4" Type="http://schemas.openxmlformats.org/officeDocument/2006/relationships/image" Target="../media/image116.jp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677C1A-2A68-F446-A716-8CC908ABE7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7D8837-B0F4-6041-9270-E96E7C0DCA4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665" y="4031959"/>
            <a:ext cx="1742180" cy="2815072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6C00DF5E-FB41-4702-A6F6-11DDC3A2A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70202"/>
            <a:ext cx="121919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2000" b="1" dirty="0">
                <a:solidFill>
                  <a:srgbClr val="FFFFFF"/>
                </a:solidFill>
              </a:rPr>
              <a:t>AGOSTO</a:t>
            </a: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2023</a:t>
            </a: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C5F0A4E9-D7BD-4DFB-944D-736D116D2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399364"/>
            <a:ext cx="12192000" cy="147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Paulo GHINATO, Ph.D.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SENSEI – Lean Way Consulting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Senior</a:t>
            </a: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CONSULTANT – Hirayama Consulting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B9F5AE53-8CD2-4277-9E94-5D4683E18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68760"/>
            <a:ext cx="12192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HEIJUNKA (Nivelamento da Produção):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b="1" dirty="0">
                <a:solidFill>
                  <a:srgbClr val="FFFFFF"/>
                </a:solidFill>
              </a:rPr>
              <a:t>Elemento Essencial para a Gestão 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b="1" dirty="0">
                <a:solidFill>
                  <a:srgbClr val="FFFFFF"/>
                </a:solidFill>
              </a:rPr>
              <a:t>FLUXO PUXADO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4" name="Imagem 3" descr="Desenho de pessoa e texto branco&#10;&#10;Descrição gerada automaticamente com confiança média">
            <a:extLst>
              <a:ext uri="{FF2B5EF4-FFF2-40B4-BE49-F238E27FC236}">
                <a16:creationId xmlns:a16="http://schemas.microsoft.com/office/drawing/2014/main" id="{FD08A00F-8AB4-5494-329F-C527531CAB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217" r="685" b="8472"/>
          <a:stretch/>
        </p:blipFill>
        <p:spPr>
          <a:xfrm>
            <a:off x="9872154" y="-4450"/>
            <a:ext cx="2320744" cy="56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6121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2">
            <a:extLst>
              <a:ext uri="{FF2B5EF4-FFF2-40B4-BE49-F238E27FC236}">
                <a16:creationId xmlns:a16="http://schemas.microsoft.com/office/drawing/2014/main" id="{EA359BD1-17EE-3982-C768-81FD4DC64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6" y="2970"/>
            <a:ext cx="12184484" cy="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O Palestrante – GHINATO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8B5EFF-34A6-BA8C-EC2C-792585FEBD46}"/>
              </a:ext>
            </a:extLst>
          </p:cNvPr>
          <p:cNvSpPr txBox="1"/>
          <p:nvPr/>
        </p:nvSpPr>
        <p:spPr>
          <a:xfrm>
            <a:off x="2708201" y="469406"/>
            <a:ext cx="9483799" cy="282668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FUNDADOR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&amp;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SENSEI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LEAN WAY Consulting.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SENIOR </a:t>
            </a:r>
            <a:r>
              <a:rPr kumimoji="0" lang="pt-BR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Consultant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Hirayama Consulting – Japão.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Ph.D.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em Engenharia de Sistemas de Manufatura pela Kobe </a:t>
            </a:r>
            <a:r>
              <a:rPr kumimoji="0" lang="pt-BR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University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Japão.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Mestre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em Engenharia de Produção pela UFRGS.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Especialista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/MBA em Planejamento Econômico pela UCS.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Engenheiro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Metalúrgico pela UFRGS.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GHINATO soma mais de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35 anos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experiência profissional como engenheiro, especialista, executivo, consultor, mentor, palestrante e professor.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A56235-6E81-3E91-9A51-8282B380C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54" y="568020"/>
            <a:ext cx="2562347" cy="282668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3CDEF1-7AF6-79E5-72EC-6345D83FB309}"/>
              </a:ext>
            </a:extLst>
          </p:cNvPr>
          <p:cNvSpPr txBox="1"/>
          <p:nvPr/>
        </p:nvSpPr>
        <p:spPr>
          <a:xfrm>
            <a:off x="-1" y="3429000"/>
            <a:ext cx="12191999" cy="34260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Publicou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livro e dezenas de artigos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sobre Engenharia Industrial &amp; Produção, Gestão de Operações, Gestão da Qualidade &amp; Produtividade, Competitividade e LEAN System.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Professor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Convidado de diversos Programas de Pós-Graduação em Engenharia de Produção &amp; Industrial em Universidades do Brasil e Exterior.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GHINATO iniciou sua Jornada LEAN há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 anos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quatro dos quais passados no Japão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para onde retorna anualmente, conduzindo as Missões Técnicas ao Japão. Sua experiência com Lean System inclui mais de 15.000 horas de atividades kaizen em diversas plantas industriais e operações de serviços no Brasil e no exterior.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GHINATO também é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Palestrante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reconhecido 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temas Estratégia &amp; Competitividade, Gestão de Operações e Lean System, entre outros, com frequentes participações 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 Fóruns e Congressos de Competitividade, Engenharia de Produção &amp; Gestão de Operações LEAN.</a:t>
            </a:r>
          </a:p>
        </p:txBody>
      </p:sp>
    </p:spTree>
    <p:extLst>
      <p:ext uri="{BB962C8B-B14F-4D97-AF65-F5344CB8AC3E}">
        <p14:creationId xmlns:p14="http://schemas.microsoft.com/office/powerpoint/2010/main" val="1845122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246;p3">
            <a:extLst>
              <a:ext uri="{FF2B5EF4-FFF2-40B4-BE49-F238E27FC236}">
                <a16:creationId xmlns:a16="http://schemas.microsoft.com/office/drawing/2014/main" id="{3D9E436A-C833-848A-7DEC-953B15C949AB}"/>
              </a:ext>
            </a:extLst>
          </p:cNvPr>
          <p:cNvSpPr txBox="1"/>
          <p:nvPr/>
        </p:nvSpPr>
        <p:spPr>
          <a:xfrm>
            <a:off x="0" y="574355"/>
            <a:ext cx="12192000" cy="46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400"/>
              <a:buFont typeface="Arial"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Em 20 Anos: +300 Projetos; +100 Clientes; +40 Setores; 14 Países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2">
            <a:extLst>
              <a:ext uri="{FF2B5EF4-FFF2-40B4-BE49-F238E27FC236}">
                <a16:creationId xmlns:a16="http://schemas.microsoft.com/office/drawing/2014/main" id="{A2776DD0-9B67-8411-2900-26E158B86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1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Way Consulting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Nossos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Clientes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6CBD404E-512B-C4B9-52BA-535EC5A232FA}"/>
              </a:ext>
            </a:extLst>
          </p:cNvPr>
          <p:cNvGrpSpPr/>
          <p:nvPr/>
        </p:nvGrpSpPr>
        <p:grpSpPr>
          <a:xfrm>
            <a:off x="-13329" y="1136948"/>
            <a:ext cx="12205329" cy="5705003"/>
            <a:chOff x="-13329" y="1152996"/>
            <a:chExt cx="12205329" cy="5705003"/>
          </a:xfrm>
        </p:grpSpPr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B629D09E-61CB-773A-3B37-6708C1755F4B}"/>
                </a:ext>
              </a:extLst>
            </p:cNvPr>
            <p:cNvSpPr/>
            <p:nvPr/>
          </p:nvSpPr>
          <p:spPr>
            <a:xfrm>
              <a:off x="0" y="1152996"/>
              <a:ext cx="12192000" cy="57050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4" name="Picture 95">
              <a:extLst>
                <a:ext uri="{FF2B5EF4-FFF2-40B4-BE49-F238E27FC236}">
                  <a16:creationId xmlns:a16="http://schemas.microsoft.com/office/drawing/2014/main" id="{EB8D1014-0C09-BF24-4DE4-A744475D60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757" y="4491764"/>
              <a:ext cx="1359704" cy="27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96" descr="Acumuladores Moura">
              <a:hlinkClick r:id="rId3"/>
              <a:extLst>
                <a:ext uri="{FF2B5EF4-FFF2-40B4-BE49-F238E27FC236}">
                  <a16:creationId xmlns:a16="http://schemas.microsoft.com/office/drawing/2014/main" id="{119FEA74-6CCD-5D68-486D-3FE1BD82D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1909" y="2968398"/>
              <a:ext cx="802387" cy="400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122" descr="home_logo">
              <a:extLst>
                <a:ext uri="{FF2B5EF4-FFF2-40B4-BE49-F238E27FC236}">
                  <a16:creationId xmlns:a16="http://schemas.microsoft.com/office/drawing/2014/main" id="{8707142B-7316-D1A6-5975-CF449CA369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343" t="11304" r="2802" b="12230"/>
            <a:stretch>
              <a:fillRect/>
            </a:stretch>
          </p:blipFill>
          <p:spPr bwMode="auto">
            <a:xfrm>
              <a:off x="7448844" y="4449973"/>
              <a:ext cx="1328700" cy="428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Picture 70">
              <a:extLst>
                <a:ext uri="{FF2B5EF4-FFF2-40B4-BE49-F238E27FC236}">
                  <a16:creationId xmlns:a16="http://schemas.microsoft.com/office/drawing/2014/main" id="{F3691426-2EF1-F642-42B2-80AD289EAC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4936" y="2937044"/>
              <a:ext cx="1342986" cy="474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72" descr="Pirelli2">
              <a:extLst>
                <a:ext uri="{FF2B5EF4-FFF2-40B4-BE49-F238E27FC236}">
                  <a16:creationId xmlns:a16="http://schemas.microsoft.com/office/drawing/2014/main" id="{B79CD9FD-283F-4BB7-4AB7-95EA0F71A5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0430" y="3006257"/>
              <a:ext cx="1341137" cy="313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139">
              <a:extLst>
                <a:ext uri="{FF2B5EF4-FFF2-40B4-BE49-F238E27FC236}">
                  <a16:creationId xmlns:a16="http://schemas.microsoft.com/office/drawing/2014/main" id="{B355BA43-4160-CEF4-A1C8-A9D30CA404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6785" y="5055412"/>
              <a:ext cx="1031345" cy="558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91">
              <a:extLst>
                <a:ext uri="{FF2B5EF4-FFF2-40B4-BE49-F238E27FC236}">
                  <a16:creationId xmlns:a16="http://schemas.microsoft.com/office/drawing/2014/main" id="{BE167037-C339-C0BA-59FA-165A6669EF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3256" y="3751469"/>
              <a:ext cx="1433007" cy="3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81">
              <a:extLst>
                <a:ext uri="{FF2B5EF4-FFF2-40B4-BE49-F238E27FC236}">
                  <a16:creationId xmlns:a16="http://schemas.microsoft.com/office/drawing/2014/main" id="{3492FC10-4399-155B-C90B-2CC88896E3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502" y="2238802"/>
              <a:ext cx="800961" cy="260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88">
              <a:extLst>
                <a:ext uri="{FF2B5EF4-FFF2-40B4-BE49-F238E27FC236}">
                  <a16:creationId xmlns:a16="http://schemas.microsoft.com/office/drawing/2014/main" id="{A34DE2E7-7A99-DDF0-5213-10092B7FB7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8748" y="2073046"/>
              <a:ext cx="842519" cy="45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126">
              <a:extLst>
                <a:ext uri="{FF2B5EF4-FFF2-40B4-BE49-F238E27FC236}">
                  <a16:creationId xmlns:a16="http://schemas.microsoft.com/office/drawing/2014/main" id="{7AB4A54C-C97F-4F4B-EC4C-266081960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240" t="-8" r="15170" b="9641"/>
            <a:stretch>
              <a:fillRect/>
            </a:stretch>
          </p:blipFill>
          <p:spPr bwMode="auto">
            <a:xfrm>
              <a:off x="5264192" y="2028302"/>
              <a:ext cx="750866" cy="517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" name="Picture 127">
              <a:extLst>
                <a:ext uri="{FF2B5EF4-FFF2-40B4-BE49-F238E27FC236}">
                  <a16:creationId xmlns:a16="http://schemas.microsoft.com/office/drawing/2014/main" id="{FE1F42A7-802F-86CC-0CB3-BA973ABC9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9649" y="2259679"/>
              <a:ext cx="1271194" cy="256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" name="Imagem 52">
              <a:extLst>
                <a:ext uri="{FF2B5EF4-FFF2-40B4-BE49-F238E27FC236}">
                  <a16:creationId xmlns:a16="http://schemas.microsoft.com/office/drawing/2014/main" id="{F6365A9F-49BA-968B-9FD4-7A3FD62F71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925" y="5915330"/>
              <a:ext cx="1185828" cy="455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" name="Picture 2">
              <a:extLst>
                <a:ext uri="{FF2B5EF4-FFF2-40B4-BE49-F238E27FC236}">
                  <a16:creationId xmlns:a16="http://schemas.microsoft.com/office/drawing/2014/main" id="{EC84A10B-E7E0-57F3-4096-40B1FACCC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66" y="3541280"/>
              <a:ext cx="826217" cy="66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" name="Imagen 4">
              <a:extLst>
                <a:ext uri="{FF2B5EF4-FFF2-40B4-BE49-F238E27FC236}">
                  <a16:creationId xmlns:a16="http://schemas.microsoft.com/office/drawing/2014/main" id="{8F347C47-C13E-8064-9726-280D7729AA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752" y="3662745"/>
              <a:ext cx="1408071" cy="505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Imagem 4">
              <a:extLst>
                <a:ext uri="{FF2B5EF4-FFF2-40B4-BE49-F238E27FC236}">
                  <a16:creationId xmlns:a16="http://schemas.microsoft.com/office/drawing/2014/main" id="{A3886977-2B19-32CA-5DA0-DCAC397246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62" t="12445" r="9673" b="13885"/>
            <a:stretch>
              <a:fillRect/>
            </a:stretch>
          </p:blipFill>
          <p:spPr bwMode="auto">
            <a:xfrm>
              <a:off x="10752668" y="1463492"/>
              <a:ext cx="1424557" cy="354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2">
              <a:extLst>
                <a:ext uri="{FF2B5EF4-FFF2-40B4-BE49-F238E27FC236}">
                  <a16:creationId xmlns:a16="http://schemas.microsoft.com/office/drawing/2014/main" id="{3FB95AE4-C91E-8CFD-37A7-E1916E0FCC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2353" y="5004400"/>
              <a:ext cx="831176" cy="763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63">
              <a:extLst>
                <a:ext uri="{FF2B5EF4-FFF2-40B4-BE49-F238E27FC236}">
                  <a16:creationId xmlns:a16="http://schemas.microsoft.com/office/drawing/2014/main" id="{D7999C49-3733-CAAB-51D7-EE13A7D91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4227" y="3792571"/>
              <a:ext cx="1234502" cy="292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" name="Picture 56" descr="Resultado de imagem para gerdau">
              <a:extLst>
                <a:ext uri="{FF2B5EF4-FFF2-40B4-BE49-F238E27FC236}">
                  <a16:creationId xmlns:a16="http://schemas.microsoft.com/office/drawing/2014/main" id="{9507C079-9FBF-D054-CE16-B61FEDE3FF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0255" y="1448987"/>
              <a:ext cx="1295970" cy="369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" name="Picture 2" descr="Resultado de imagem para VALE">
              <a:extLst>
                <a:ext uri="{FF2B5EF4-FFF2-40B4-BE49-F238E27FC236}">
                  <a16:creationId xmlns:a16="http://schemas.microsoft.com/office/drawing/2014/main" id="{6038C4A2-6146-E367-2FD6-FC14EC3E7B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6225" y="1427754"/>
              <a:ext cx="932357" cy="362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" name="Picture 4" descr="Resultado de imagem para midea carrier">
              <a:extLst>
                <a:ext uri="{FF2B5EF4-FFF2-40B4-BE49-F238E27FC236}">
                  <a16:creationId xmlns:a16="http://schemas.microsoft.com/office/drawing/2014/main" id="{866C3EA5-8175-7619-C215-FF374E1744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276" t="17584" r="4420" b="21107"/>
            <a:stretch>
              <a:fillRect/>
            </a:stretch>
          </p:blipFill>
          <p:spPr bwMode="auto">
            <a:xfrm>
              <a:off x="7389024" y="3757757"/>
              <a:ext cx="1440944" cy="3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" name="Picture 7">
              <a:extLst>
                <a:ext uri="{FF2B5EF4-FFF2-40B4-BE49-F238E27FC236}">
                  <a16:creationId xmlns:a16="http://schemas.microsoft.com/office/drawing/2014/main" id="{CB016FF5-D39A-805C-51D0-97F412B45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8013" y="3003140"/>
              <a:ext cx="1135246" cy="295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0000"/>
                      </a:gs>
                      <a:gs pos="50000">
                        <a:srgbClr val="B2B2B2"/>
                      </a:gs>
                      <a:gs pos="100000">
                        <a:srgbClr val="FF0000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pic>
        <p:pic>
          <p:nvPicPr>
            <p:cNvPr id="95" name="Imagem 78">
              <a:extLst>
                <a:ext uri="{FF2B5EF4-FFF2-40B4-BE49-F238E27FC236}">
                  <a16:creationId xmlns:a16="http://schemas.microsoft.com/office/drawing/2014/main" id="{6DF1D163-F189-2786-058A-617ADEC3C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8" y="5270558"/>
              <a:ext cx="1555659" cy="364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" name="Imagem 95">
              <a:extLst>
                <a:ext uri="{FF2B5EF4-FFF2-40B4-BE49-F238E27FC236}">
                  <a16:creationId xmlns:a16="http://schemas.microsoft.com/office/drawing/2014/main" id="{7188586D-8092-6EBA-93FF-6A530DE10B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128" t="7580" r="21808" b="5189"/>
            <a:stretch/>
          </p:blipFill>
          <p:spPr>
            <a:xfrm>
              <a:off x="10559349" y="4893979"/>
              <a:ext cx="579669" cy="886118"/>
            </a:xfrm>
            <a:prstGeom prst="rect">
              <a:avLst/>
            </a:prstGeom>
          </p:spPr>
        </p:pic>
        <p:pic>
          <p:nvPicPr>
            <p:cNvPr id="97" name="Picture 2" descr="Logo TB Forte">
              <a:extLst>
                <a:ext uri="{FF2B5EF4-FFF2-40B4-BE49-F238E27FC236}">
                  <a16:creationId xmlns:a16="http://schemas.microsoft.com/office/drawing/2014/main" id="{DAEE512E-8DA0-7016-FAB3-6D7E2C3A9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10507" y="5972697"/>
              <a:ext cx="1183553" cy="423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2" descr="Dexco">
              <a:extLst>
                <a:ext uri="{FF2B5EF4-FFF2-40B4-BE49-F238E27FC236}">
                  <a16:creationId xmlns:a16="http://schemas.microsoft.com/office/drawing/2014/main" id="{C5601683-0591-D8EF-31A8-B14A72010C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8" t="35482" r="4568" b="38444"/>
            <a:stretch/>
          </p:blipFill>
          <p:spPr bwMode="auto">
            <a:xfrm>
              <a:off x="4229345" y="5165804"/>
              <a:ext cx="1326902" cy="387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Imagem 98" descr="Forma&#10;&#10;Descrição gerada automaticamente com confiança média">
              <a:extLst>
                <a:ext uri="{FF2B5EF4-FFF2-40B4-BE49-F238E27FC236}">
                  <a16:creationId xmlns:a16="http://schemas.microsoft.com/office/drawing/2014/main" id="{4293224C-71A1-DF8E-D4C8-96B25BE37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3352" y="4455723"/>
              <a:ext cx="1666997" cy="273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Picture 2" descr="Saturno">
              <a:extLst>
                <a:ext uri="{FF2B5EF4-FFF2-40B4-BE49-F238E27FC236}">
                  <a16:creationId xmlns:a16="http://schemas.microsoft.com/office/drawing/2014/main" id="{03E881F3-FF17-15CE-3B97-23749B33EA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0129" y="3784306"/>
              <a:ext cx="1261160" cy="255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1" name="Picture 2">
              <a:extLst>
                <a:ext uri="{FF2B5EF4-FFF2-40B4-BE49-F238E27FC236}">
                  <a16:creationId xmlns:a16="http://schemas.microsoft.com/office/drawing/2014/main" id="{1FA2F9F0-96E1-5B3C-CC32-6CD9F73864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692" y="5840494"/>
              <a:ext cx="801333" cy="524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" name="Picture 4" descr="Grupo Mantiqueira granja de ovos vagas para repositor, degustadora,  assistente – Rio de Janeiro – Empregos Rio RJ – Empacotadora, vagas Sem  Experiência, Primeiro Emprego, Jovem Aprendiz, Atendente, Doméstica, Babá,  Auxiliar de">
              <a:extLst>
                <a:ext uri="{FF2B5EF4-FFF2-40B4-BE49-F238E27FC236}">
                  <a16:creationId xmlns:a16="http://schemas.microsoft.com/office/drawing/2014/main" id="{7E940C36-06CF-3918-FE53-8A1F7AE3FF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31" t="805" r="10247" b="10169"/>
            <a:stretch/>
          </p:blipFill>
          <p:spPr bwMode="auto">
            <a:xfrm>
              <a:off x="9436213" y="5041571"/>
              <a:ext cx="989814" cy="6309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6" descr="33 salários da Coferly Cosmética compartilhados por funcionários | Glassdoor">
              <a:extLst>
                <a:ext uri="{FF2B5EF4-FFF2-40B4-BE49-F238E27FC236}">
                  <a16:creationId xmlns:a16="http://schemas.microsoft.com/office/drawing/2014/main" id="{22CA1618-5221-273C-2A18-DEECB06605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40" b="24123"/>
            <a:stretch/>
          </p:blipFill>
          <p:spPr bwMode="auto">
            <a:xfrm>
              <a:off x="36802" y="5978971"/>
              <a:ext cx="1058355" cy="448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8" descr="INFORMATIVO GERAL: AES Sul foi comprada pela RGE Sul | Concessionária">
              <a:extLst>
                <a:ext uri="{FF2B5EF4-FFF2-40B4-BE49-F238E27FC236}">
                  <a16:creationId xmlns:a16="http://schemas.microsoft.com/office/drawing/2014/main" id="{B7D9DD98-E713-87E1-3B73-1AC37AF396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7" t="24180" r="2297" b="25211"/>
            <a:stretch/>
          </p:blipFill>
          <p:spPr bwMode="auto">
            <a:xfrm>
              <a:off x="-13329" y="2930695"/>
              <a:ext cx="1272618" cy="411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10" descr="Grupo Fleury - Fleury Lab">
              <a:extLst>
                <a:ext uri="{FF2B5EF4-FFF2-40B4-BE49-F238E27FC236}">
                  <a16:creationId xmlns:a16="http://schemas.microsoft.com/office/drawing/2014/main" id="{D48C00D3-8261-E60B-6628-DA86BA7B90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269" b="34381"/>
            <a:stretch/>
          </p:blipFill>
          <p:spPr bwMode="auto">
            <a:xfrm>
              <a:off x="3193103" y="5903558"/>
              <a:ext cx="1474844" cy="452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12" descr="Univen | | GE Health Care | Densitometria Óssea em Curitiba">
              <a:extLst>
                <a:ext uri="{FF2B5EF4-FFF2-40B4-BE49-F238E27FC236}">
                  <a16:creationId xmlns:a16="http://schemas.microsoft.com/office/drawing/2014/main" id="{D2243863-E2C0-D48F-5B99-4C62A8230B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18" t="11120" r="13154" b="10875"/>
            <a:stretch/>
          </p:blipFill>
          <p:spPr bwMode="auto">
            <a:xfrm>
              <a:off x="6883985" y="5874556"/>
              <a:ext cx="802221" cy="697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14" descr="Case | Waelzholz Brasmetal – TRADESYS">
              <a:extLst>
                <a:ext uri="{FF2B5EF4-FFF2-40B4-BE49-F238E27FC236}">
                  <a16:creationId xmlns:a16="http://schemas.microsoft.com/office/drawing/2014/main" id="{30D702B9-A8F6-3C4F-84B2-7D5C981A4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73" y="1425073"/>
              <a:ext cx="1615397" cy="402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16" descr="blount - 11D">
              <a:extLst>
                <a:ext uri="{FF2B5EF4-FFF2-40B4-BE49-F238E27FC236}">
                  <a16:creationId xmlns:a16="http://schemas.microsoft.com/office/drawing/2014/main" id="{B76D2CA5-0272-71BA-819B-807088E639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3022" y="4508703"/>
              <a:ext cx="1164210" cy="338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18" descr="Terphane apresenta filme sustentável para embalagens flexíveis de alimentos  - EmbalagemMarca">
              <a:extLst>
                <a:ext uri="{FF2B5EF4-FFF2-40B4-BE49-F238E27FC236}">
                  <a16:creationId xmlns:a16="http://schemas.microsoft.com/office/drawing/2014/main" id="{28B0750B-152A-A92E-5D4D-07B78E5E2D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75" t="24965" r="22086" b="24672"/>
            <a:stretch/>
          </p:blipFill>
          <p:spPr bwMode="auto">
            <a:xfrm>
              <a:off x="101682" y="4408602"/>
              <a:ext cx="1055802" cy="537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20" descr="Coopershoes">
              <a:extLst>
                <a:ext uri="{FF2B5EF4-FFF2-40B4-BE49-F238E27FC236}">
                  <a16:creationId xmlns:a16="http://schemas.microsoft.com/office/drawing/2014/main" id="{BD80BA34-55B1-D0B4-152E-0BA82EC852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82" t="12082" r="8376" b="10031"/>
            <a:stretch/>
          </p:blipFill>
          <p:spPr bwMode="auto">
            <a:xfrm>
              <a:off x="1163425" y="1995545"/>
              <a:ext cx="997556" cy="557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22" descr="Depois de 53 anos, Alpargatas adota novo logotipo | Exame">
              <a:extLst>
                <a:ext uri="{FF2B5EF4-FFF2-40B4-BE49-F238E27FC236}">
                  <a16:creationId xmlns:a16="http://schemas.microsoft.com/office/drawing/2014/main" id="{6748BCB8-BD01-1677-48FA-12F5A0D963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" t="3625" r="-145" b="20120"/>
            <a:stretch/>
          </p:blipFill>
          <p:spPr bwMode="auto">
            <a:xfrm>
              <a:off x="4323595" y="2060232"/>
              <a:ext cx="913801" cy="465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26" descr="ProterService">
              <a:extLst>
                <a:ext uri="{FF2B5EF4-FFF2-40B4-BE49-F238E27FC236}">
                  <a16:creationId xmlns:a16="http://schemas.microsoft.com/office/drawing/2014/main" id="{B6BEB677-7763-C53D-937A-D2F9661555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59" t="12125" r="19259" b="16313"/>
            <a:stretch/>
          </p:blipFill>
          <p:spPr bwMode="auto">
            <a:xfrm>
              <a:off x="3632646" y="3603157"/>
              <a:ext cx="899558" cy="612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Picture 28" descr="Simulação aplicada pela empresa Villares Metals ajuda cliente a escolher o  aço com o melhor custo-benefício">
              <a:extLst>
                <a:ext uri="{FF2B5EF4-FFF2-40B4-BE49-F238E27FC236}">
                  <a16:creationId xmlns:a16="http://schemas.microsoft.com/office/drawing/2014/main" id="{0ACA2C05-498B-CCD4-DADD-B95ECA4115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09" t="42045" r="22481" b="43724"/>
            <a:stretch/>
          </p:blipFill>
          <p:spPr bwMode="auto">
            <a:xfrm>
              <a:off x="6190281" y="1545987"/>
              <a:ext cx="1792229" cy="209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30" descr="Aceros Diaco - Bioparque">
              <a:extLst>
                <a:ext uri="{FF2B5EF4-FFF2-40B4-BE49-F238E27FC236}">
                  <a16:creationId xmlns:a16="http://schemas.microsoft.com/office/drawing/2014/main" id="{5776F01B-7D7A-F10D-1179-782277D16D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3" t="23545" r="8252" b="20880"/>
            <a:stretch/>
          </p:blipFill>
          <p:spPr bwMode="auto">
            <a:xfrm>
              <a:off x="1704311" y="1458964"/>
              <a:ext cx="932358" cy="358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32" descr="Apresentação APIMEC SP - 08.12.2017 - PORT">
              <a:extLst>
                <a:ext uri="{FF2B5EF4-FFF2-40B4-BE49-F238E27FC236}">
                  <a16:creationId xmlns:a16="http://schemas.microsoft.com/office/drawing/2014/main" id="{D703D78F-2532-AE8C-7544-4AE2FD9C1D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804"/>
            <a:stretch/>
          </p:blipFill>
          <p:spPr bwMode="auto">
            <a:xfrm>
              <a:off x="9133953" y="1566742"/>
              <a:ext cx="1591804" cy="251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34" descr="Globe | Oportunidades de Estágio - ALCOA (São Paulo e Poços de Caldas)">
              <a:extLst>
                <a:ext uri="{FF2B5EF4-FFF2-40B4-BE49-F238E27FC236}">
                  <a16:creationId xmlns:a16="http://schemas.microsoft.com/office/drawing/2014/main" id="{0B3B1F32-69BC-C5C5-97C8-F667EF7C5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1481" y="1432399"/>
              <a:ext cx="1019183" cy="341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Picture 36">
              <a:extLst>
                <a:ext uri="{FF2B5EF4-FFF2-40B4-BE49-F238E27FC236}">
                  <a16:creationId xmlns:a16="http://schemas.microsoft.com/office/drawing/2014/main" id="{F93B4F4E-EEE9-61D8-3452-7F6E0A789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4646" y="2270376"/>
              <a:ext cx="1306656" cy="263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38" descr="Haco - Líder em inovação">
              <a:extLst>
                <a:ext uri="{FF2B5EF4-FFF2-40B4-BE49-F238E27FC236}">
                  <a16:creationId xmlns:a16="http://schemas.microsoft.com/office/drawing/2014/main" id="{2A8646D3-83D1-4520-E1C2-241F525219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2" t="17722" r="5396" b="17827"/>
            <a:stretch/>
          </p:blipFill>
          <p:spPr bwMode="auto">
            <a:xfrm>
              <a:off x="9613629" y="2276349"/>
              <a:ext cx="957801" cy="23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40" descr="Ciência da Computação - UNIFEOB">
              <a:extLst>
                <a:ext uri="{FF2B5EF4-FFF2-40B4-BE49-F238E27FC236}">
                  <a16:creationId xmlns:a16="http://schemas.microsoft.com/office/drawing/2014/main" id="{9BF05067-C1D6-7098-2E5B-3A3544CB5E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10" t="29419" r="13985" b="34142"/>
            <a:stretch/>
          </p:blipFill>
          <p:spPr bwMode="auto">
            <a:xfrm>
              <a:off x="8868619" y="4380308"/>
              <a:ext cx="1027521" cy="495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Picture 42" descr="Oliva Design">
              <a:extLst>
                <a:ext uri="{FF2B5EF4-FFF2-40B4-BE49-F238E27FC236}">
                  <a16:creationId xmlns:a16="http://schemas.microsoft.com/office/drawing/2014/main" id="{8540DA7E-0D31-2CD9-4F5B-2E71CE5681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87" t="13999" r="24355" b="27065"/>
            <a:stretch/>
          </p:blipFill>
          <p:spPr bwMode="auto">
            <a:xfrm>
              <a:off x="8384942" y="5032150"/>
              <a:ext cx="895891" cy="650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46" descr="Spectrum Brands Holdings Reports Fiscal 2021 Third Quarter Results |  Business Wire">
              <a:extLst>
                <a:ext uri="{FF2B5EF4-FFF2-40B4-BE49-F238E27FC236}">
                  <a16:creationId xmlns:a16="http://schemas.microsoft.com/office/drawing/2014/main" id="{FD0F5F80-7FAE-0387-B809-ADB4150C7D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24" b="37999"/>
            <a:stretch/>
          </p:blipFill>
          <p:spPr bwMode="auto">
            <a:xfrm>
              <a:off x="10242180" y="3810538"/>
              <a:ext cx="1917574" cy="290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48" descr="Víncula - Safe Implantes">
              <a:extLst>
                <a:ext uri="{FF2B5EF4-FFF2-40B4-BE49-F238E27FC236}">
                  <a16:creationId xmlns:a16="http://schemas.microsoft.com/office/drawing/2014/main" id="{098344BF-FCCB-56E6-9E3F-FBB95B4CF5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2" t="35156" r="5866" b="39772"/>
            <a:stretch/>
          </p:blipFill>
          <p:spPr bwMode="auto">
            <a:xfrm>
              <a:off x="7587028" y="5922417"/>
              <a:ext cx="1555422" cy="428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0" descr="Pilha Rayovac AA Pequena Comum Amarela Tubo Com 48 Pilhas | Shopee Brasil">
              <a:extLst>
                <a:ext uri="{FF2B5EF4-FFF2-40B4-BE49-F238E27FC236}">
                  <a16:creationId xmlns:a16="http://schemas.microsoft.com/office/drawing/2014/main" id="{51CE6044-25F2-E875-1A9E-87E35E92D5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7" t="32974" r="3946" b="33219"/>
            <a:stretch/>
          </p:blipFill>
          <p:spPr bwMode="auto">
            <a:xfrm>
              <a:off x="8887077" y="3744557"/>
              <a:ext cx="1319752" cy="385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2" descr="Homepage Fabrini - RNA | Rassini - NHK Automotive - FABRINI">
              <a:extLst>
                <a:ext uri="{FF2B5EF4-FFF2-40B4-BE49-F238E27FC236}">
                  <a16:creationId xmlns:a16="http://schemas.microsoft.com/office/drawing/2014/main" id="{AD9E4B7C-3D42-1930-CED5-4ED991DC49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7" t="8846" r="5021" b="7544"/>
            <a:stretch/>
          </p:blipFill>
          <p:spPr bwMode="auto">
            <a:xfrm>
              <a:off x="9757948" y="2964314"/>
              <a:ext cx="989814" cy="455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Picture 54" descr="UK Government Monitoring Parker-Hannifin/Meggitt Merger Bid | Aviation Week  Network">
              <a:extLst>
                <a:ext uri="{FF2B5EF4-FFF2-40B4-BE49-F238E27FC236}">
                  <a16:creationId xmlns:a16="http://schemas.microsoft.com/office/drawing/2014/main" id="{6C4C9D0C-89EF-AEF5-D6E2-2383404171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0" t="26682" r="16920" b="30598"/>
            <a:stretch/>
          </p:blipFill>
          <p:spPr bwMode="auto">
            <a:xfrm>
              <a:off x="8133495" y="2949549"/>
              <a:ext cx="1536570" cy="374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6" name="Picture 56" descr="ENMA3B - CEMAR | Monitor do Mercado">
              <a:extLst>
                <a:ext uri="{FF2B5EF4-FFF2-40B4-BE49-F238E27FC236}">
                  <a16:creationId xmlns:a16="http://schemas.microsoft.com/office/drawing/2014/main" id="{329189EC-322E-6CCA-2B9D-4D5B1CD936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22" t="5968" r="24445" b="7365"/>
            <a:stretch/>
          </p:blipFill>
          <p:spPr bwMode="auto">
            <a:xfrm>
              <a:off x="1453545" y="2798718"/>
              <a:ext cx="600092" cy="650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7" name="Picture 58" descr="Equatorial Energia – Wikipédia, a enciclopédia livre">
              <a:extLst>
                <a:ext uri="{FF2B5EF4-FFF2-40B4-BE49-F238E27FC236}">
                  <a16:creationId xmlns:a16="http://schemas.microsoft.com/office/drawing/2014/main" id="{36ABEF96-1131-060E-4B2B-4CF5E90D45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0595" y="2992818"/>
              <a:ext cx="1271194" cy="427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" name="Picture 60" descr="Brinks Logo - PNG e Vetor - Download de Logo">
              <a:extLst>
                <a:ext uri="{FF2B5EF4-FFF2-40B4-BE49-F238E27FC236}">
                  <a16:creationId xmlns:a16="http://schemas.microsoft.com/office/drawing/2014/main" id="{30EF9374-1061-1C1D-CCFD-A1946E4EF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2153" y="6019139"/>
              <a:ext cx="1581757" cy="277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9" name="Picture 62" descr="Portobello Logo - PNG e Vetor - Download de Logo">
              <a:extLst>
                <a:ext uri="{FF2B5EF4-FFF2-40B4-BE49-F238E27FC236}">
                  <a16:creationId xmlns:a16="http://schemas.microsoft.com/office/drawing/2014/main" id="{317232B4-B976-EC1D-5B82-5C1178FB17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0" t="41313" r="8507" b="40653"/>
            <a:stretch/>
          </p:blipFill>
          <p:spPr bwMode="auto">
            <a:xfrm>
              <a:off x="1637270" y="5296110"/>
              <a:ext cx="1366887" cy="294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64">
              <a:extLst>
                <a:ext uri="{FF2B5EF4-FFF2-40B4-BE49-F238E27FC236}">
                  <a16:creationId xmlns:a16="http://schemas.microsoft.com/office/drawing/2014/main" id="{54CE3EA3-A2B1-B7E5-B90E-269B528CB4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926" b="24705"/>
            <a:stretch/>
          </p:blipFill>
          <p:spPr bwMode="auto">
            <a:xfrm>
              <a:off x="3088014" y="5201843"/>
              <a:ext cx="1036341" cy="521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66" descr="Consultoria da MarkWay assume Sustentação da Infraestrutura de TI das  Aplicações da White Martins – BLOG MARKWAY">
              <a:extLst>
                <a:ext uri="{FF2B5EF4-FFF2-40B4-BE49-F238E27FC236}">
                  <a16:creationId xmlns:a16="http://schemas.microsoft.com/office/drawing/2014/main" id="{66116C4A-4D6B-C8EB-1558-5BFA9F7425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5714" y="4505801"/>
              <a:ext cx="1998978" cy="279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2" descr="Grupo CRM (Kopenhagen, Chocolates Brasil Cacau e Kop Koffee) - Trabalhe  Conosco | PandaPe">
              <a:extLst>
                <a:ext uri="{FF2B5EF4-FFF2-40B4-BE49-F238E27FC236}">
                  <a16:creationId xmlns:a16="http://schemas.microsoft.com/office/drawing/2014/main" id="{5D047A2E-105B-4D3B-848C-F08CD793C6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3" t="25716" r="7037" b="3720"/>
            <a:stretch/>
          </p:blipFill>
          <p:spPr bwMode="auto">
            <a:xfrm>
              <a:off x="5631007" y="5131657"/>
              <a:ext cx="1355020" cy="570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4" descr="Como é trabalhar na empresa Roche | 99jobs.com">
              <a:extLst>
                <a:ext uri="{FF2B5EF4-FFF2-40B4-BE49-F238E27FC236}">
                  <a16:creationId xmlns:a16="http://schemas.microsoft.com/office/drawing/2014/main" id="{253E9D0A-3DBA-9819-C4D7-876131A689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2" t="28468" r="11050" b="28820"/>
            <a:stretch/>
          </p:blipFill>
          <p:spPr bwMode="auto">
            <a:xfrm>
              <a:off x="4752118" y="5921045"/>
              <a:ext cx="832270" cy="457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8" descr="S2 Holding - Kenner">
              <a:extLst>
                <a:ext uri="{FF2B5EF4-FFF2-40B4-BE49-F238E27FC236}">
                  <a16:creationId xmlns:a16="http://schemas.microsoft.com/office/drawing/2014/main" id="{10556F6C-A1D7-0C94-4C12-6A9C28FD63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4" t="1811" r="1443" b="9215"/>
            <a:stretch/>
          </p:blipFill>
          <p:spPr bwMode="auto">
            <a:xfrm>
              <a:off x="-1340" y="2308776"/>
              <a:ext cx="1122628" cy="22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2">
              <a:extLst>
                <a:ext uri="{FF2B5EF4-FFF2-40B4-BE49-F238E27FC236}">
                  <a16:creationId xmlns:a16="http://schemas.microsoft.com/office/drawing/2014/main" id="{99E755D2-6E46-7E71-6834-F93881B344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0107" y="5976083"/>
              <a:ext cx="1261160" cy="3209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2" descr="Grupo Jacto - Empresas">
              <a:extLst>
                <a:ext uri="{FF2B5EF4-FFF2-40B4-BE49-F238E27FC236}">
                  <a16:creationId xmlns:a16="http://schemas.microsoft.com/office/drawing/2014/main" id="{61CA67D4-01A5-2B23-1189-6C2B835537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8" t="24390" r="1775" b="25014"/>
            <a:stretch/>
          </p:blipFill>
          <p:spPr bwMode="auto">
            <a:xfrm>
              <a:off x="4058165" y="4448062"/>
              <a:ext cx="1433007" cy="327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2" descr="Grupo de Moda Soma">
              <a:extLst>
                <a:ext uri="{FF2B5EF4-FFF2-40B4-BE49-F238E27FC236}">
                  <a16:creationId xmlns:a16="http://schemas.microsoft.com/office/drawing/2014/main" id="{D09A2F88-509A-5668-9FA0-52B5BC97EB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4053" y="2241467"/>
              <a:ext cx="1219301" cy="276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2" descr="ArcelorMittal – Wikipédia, a enciclopédia livre">
              <a:extLst>
                <a:ext uri="{FF2B5EF4-FFF2-40B4-BE49-F238E27FC236}">
                  <a16:creationId xmlns:a16="http://schemas.microsoft.com/office/drawing/2014/main" id="{9E73A8A9-9EA0-2E59-7F82-8481040104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9" t="5548" r="2527" b="5678"/>
            <a:stretch/>
          </p:blipFill>
          <p:spPr bwMode="auto">
            <a:xfrm>
              <a:off x="5005405" y="1270932"/>
              <a:ext cx="1157965" cy="484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2" descr="Aeris - AERI3 -">
              <a:extLst>
                <a:ext uri="{FF2B5EF4-FFF2-40B4-BE49-F238E27FC236}">
                  <a16:creationId xmlns:a16="http://schemas.microsoft.com/office/drawing/2014/main" id="{03C442B3-A9D3-9C6F-5CE0-05D918286B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60" t="3955" r="10750" b="3695"/>
            <a:stretch/>
          </p:blipFill>
          <p:spPr bwMode="auto">
            <a:xfrm>
              <a:off x="3525696" y="2793028"/>
              <a:ext cx="899558" cy="593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Imagem 2060" descr="Desenho de cachorro&#10;&#10;Descrição gerada automaticamente">
              <a:extLst>
                <a:ext uri="{FF2B5EF4-FFF2-40B4-BE49-F238E27FC236}">
                  <a16:creationId xmlns:a16="http://schemas.microsoft.com/office/drawing/2014/main" id="{4FC5C46E-CEB7-6285-7B1F-A63B31836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78" b="15237"/>
            <a:stretch/>
          </p:blipFill>
          <p:spPr>
            <a:xfrm>
              <a:off x="10615827" y="2260693"/>
              <a:ext cx="1569733" cy="2296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7251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06E8F5C0-35F3-957A-F6B8-6346DE88A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1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Lógicas de Gestão de FLUXO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43ED9F23-BF09-22F9-8DAC-118D92C3E070}"/>
              </a:ext>
            </a:extLst>
          </p:cNvPr>
          <p:cNvGrpSpPr/>
          <p:nvPr/>
        </p:nvGrpSpPr>
        <p:grpSpPr>
          <a:xfrm>
            <a:off x="486257" y="513170"/>
            <a:ext cx="4557931" cy="2989267"/>
            <a:chOff x="486257" y="513170"/>
            <a:chExt cx="4557931" cy="2989267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2877D517-6EDF-4BAA-9847-8E66284D3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257" y="1091266"/>
              <a:ext cx="4557931" cy="2411171"/>
            </a:xfrm>
            <a:prstGeom prst="rect">
              <a:avLst/>
            </a:prstGeom>
          </p:spPr>
        </p:pic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93D9D2CB-F302-4CEE-A5D3-6DA836F69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632" y="513170"/>
              <a:ext cx="3913180" cy="5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000" b="1" dirty="0">
                  <a:solidFill>
                    <a:srgbClr val="000000"/>
                  </a:solidFill>
                  <a:latin typeface="Arial" pitchFamily="34" charset="0"/>
                </a:rPr>
                <a:t>Produção Empurrada</a:t>
              </a:r>
            </a:p>
          </p:txBody>
        </p:sp>
        <p:cxnSp>
          <p:nvCxnSpPr>
            <p:cNvPr id="15" name="Conector de Seta Reta 14">
              <a:extLst>
                <a:ext uri="{FF2B5EF4-FFF2-40B4-BE49-F238E27FC236}">
                  <a16:creationId xmlns:a16="http://schemas.microsoft.com/office/drawing/2014/main" id="{6D9506ED-E43C-84AD-2C86-B6CC79DD63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43472" y="1758999"/>
              <a:ext cx="1669522" cy="128821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de Seta Reta 19">
              <a:extLst>
                <a:ext uri="{FF2B5EF4-FFF2-40B4-BE49-F238E27FC236}">
                  <a16:creationId xmlns:a16="http://schemas.microsoft.com/office/drawing/2014/main" id="{76B37D93-7D1F-F7B9-FF51-CFE04C41CD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584" y="1758999"/>
              <a:ext cx="661410" cy="1325904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de Seta Reta 22">
              <a:extLst>
                <a:ext uri="{FF2B5EF4-FFF2-40B4-BE49-F238E27FC236}">
                  <a16:creationId xmlns:a16="http://schemas.microsoft.com/office/drawing/2014/main" id="{FC5FD773-1FD3-AF2B-4E07-13505F660904}"/>
                </a:ext>
              </a:extLst>
            </p:cNvPr>
            <p:cNvCxnSpPr>
              <a:cxnSpLocks/>
            </p:cNvCxnSpPr>
            <p:nvPr/>
          </p:nvCxnSpPr>
          <p:spPr>
            <a:xfrm>
              <a:off x="3012994" y="1758999"/>
              <a:ext cx="418710" cy="1325904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de Seta Reta 25">
              <a:extLst>
                <a:ext uri="{FF2B5EF4-FFF2-40B4-BE49-F238E27FC236}">
                  <a16:creationId xmlns:a16="http://schemas.microsoft.com/office/drawing/2014/main" id="{1CC3D3A6-D6E8-2176-E978-0CF94ED4740A}"/>
                </a:ext>
              </a:extLst>
            </p:cNvPr>
            <p:cNvCxnSpPr>
              <a:cxnSpLocks/>
            </p:cNvCxnSpPr>
            <p:nvPr/>
          </p:nvCxnSpPr>
          <p:spPr>
            <a:xfrm>
              <a:off x="3012994" y="1758999"/>
              <a:ext cx="1426822" cy="130706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961D8C1A-76AD-2258-62F9-552AEA538A26}"/>
              </a:ext>
            </a:extLst>
          </p:cNvPr>
          <p:cNvGrpSpPr/>
          <p:nvPr/>
        </p:nvGrpSpPr>
        <p:grpSpPr>
          <a:xfrm>
            <a:off x="6613015" y="527075"/>
            <a:ext cx="4797935" cy="3046187"/>
            <a:chOff x="6613015" y="527075"/>
            <a:chExt cx="4797935" cy="3046187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59885326-55DD-41B2-B491-590B05007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3015" y="1036879"/>
              <a:ext cx="4797935" cy="2536383"/>
            </a:xfrm>
            <a:prstGeom prst="rect">
              <a:avLst/>
            </a:prstGeom>
          </p:spPr>
        </p:pic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59DA93FB-1D87-425E-BCBF-95E01D6E1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620" y="527075"/>
              <a:ext cx="3913180" cy="5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000" b="1" dirty="0">
                  <a:solidFill>
                    <a:srgbClr val="000000"/>
                  </a:solidFill>
                  <a:latin typeface="Arial" pitchFamily="34" charset="0"/>
                </a:rPr>
                <a:t>Puxada Tipo A – MTS</a:t>
              </a:r>
            </a:p>
          </p:txBody>
        </p:sp>
        <p:cxnSp>
          <p:nvCxnSpPr>
            <p:cNvPr id="29" name="Conector de Seta Reta 28">
              <a:extLst>
                <a:ext uri="{FF2B5EF4-FFF2-40B4-BE49-F238E27FC236}">
                  <a16:creationId xmlns:a16="http://schemas.microsoft.com/office/drawing/2014/main" id="{EB96D2B9-1BB2-093C-C315-86B056B29773}"/>
                </a:ext>
              </a:extLst>
            </p:cNvPr>
            <p:cNvCxnSpPr>
              <a:cxnSpLocks/>
            </p:cNvCxnSpPr>
            <p:nvPr/>
          </p:nvCxnSpPr>
          <p:spPr>
            <a:xfrm>
              <a:off x="9011982" y="1740155"/>
              <a:ext cx="1764538" cy="134474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DE1EF4A9-7EDF-D4E2-84A1-AFB593A29639}"/>
              </a:ext>
            </a:extLst>
          </p:cNvPr>
          <p:cNvGrpSpPr/>
          <p:nvPr/>
        </p:nvGrpSpPr>
        <p:grpSpPr>
          <a:xfrm>
            <a:off x="297560" y="3575075"/>
            <a:ext cx="4869262" cy="3073375"/>
            <a:chOff x="297560" y="3575075"/>
            <a:chExt cx="4869262" cy="3073375"/>
          </a:xfrm>
        </p:grpSpPr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52BE0024-C442-C67D-29EE-D22727CC5758}"/>
                </a:ext>
              </a:extLst>
            </p:cNvPr>
            <p:cNvSpPr txBox="1"/>
            <p:nvPr/>
          </p:nvSpPr>
          <p:spPr>
            <a:xfrm>
              <a:off x="2423592" y="4876778"/>
              <a:ext cx="2501584" cy="12003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marL="180975" indent="-180975" algn="l" eaLnBrk="0" hangingPunct="0">
                <a:buFont typeface="Arial" panose="020B0604020202020204" pitchFamily="34" charset="0"/>
                <a:buChar char="•"/>
                <a:defRPr/>
              </a:pPr>
              <a:r>
                <a:rPr lang="pt-BR" sz="1800" b="1" dirty="0">
                  <a:solidFill>
                    <a:srgbClr val="C00000"/>
                  </a:solidFill>
                  <a:latin typeface="Arial" pitchFamily="34" charset="0"/>
                </a:rPr>
                <a:t>Configure</a:t>
              </a:r>
              <a:r>
                <a:rPr lang="pt-BR" sz="1800" dirty="0">
                  <a:latin typeface="Arial" pitchFamily="34" charset="0"/>
                </a:rPr>
                <a:t>-</a:t>
              </a:r>
              <a:r>
                <a:rPr lang="pt-BR" sz="1800" dirty="0" err="1">
                  <a:latin typeface="Arial" pitchFamily="34" charset="0"/>
                </a:rPr>
                <a:t>to</a:t>
              </a:r>
              <a:r>
                <a:rPr lang="pt-BR" sz="1800" dirty="0">
                  <a:latin typeface="Arial" pitchFamily="34" charset="0"/>
                </a:rPr>
                <a:t>-</a:t>
              </a:r>
              <a:r>
                <a:rPr lang="pt-BR" sz="1800" dirty="0" err="1">
                  <a:latin typeface="Arial" pitchFamily="34" charset="0"/>
                </a:rPr>
                <a:t>Order</a:t>
              </a:r>
              <a:endParaRPr lang="pt-BR" sz="1800" dirty="0">
                <a:latin typeface="Arial" pitchFamily="34" charset="0"/>
              </a:endParaRPr>
            </a:p>
            <a:p>
              <a:pPr marL="180975" indent="-180975" algn="l" eaLnBrk="0" hangingPunct="0">
                <a:buFont typeface="Arial" panose="020B0604020202020204" pitchFamily="34" charset="0"/>
                <a:buChar char="•"/>
                <a:defRPr/>
              </a:pPr>
              <a:r>
                <a:rPr lang="pt-BR" sz="1800" b="1" dirty="0">
                  <a:solidFill>
                    <a:srgbClr val="C00000"/>
                  </a:solidFill>
                  <a:latin typeface="Arial" pitchFamily="34" charset="0"/>
                </a:rPr>
                <a:t>Assemble</a:t>
              </a:r>
              <a:r>
                <a:rPr lang="pt-BR" sz="1800" dirty="0">
                  <a:latin typeface="Arial" pitchFamily="34" charset="0"/>
                </a:rPr>
                <a:t>-</a:t>
              </a:r>
              <a:r>
                <a:rPr lang="pt-BR" sz="1800" dirty="0" err="1">
                  <a:latin typeface="Arial" pitchFamily="34" charset="0"/>
                </a:rPr>
                <a:t>to</a:t>
              </a:r>
              <a:r>
                <a:rPr lang="pt-BR" sz="1800" dirty="0">
                  <a:latin typeface="Arial" pitchFamily="34" charset="0"/>
                </a:rPr>
                <a:t>-</a:t>
              </a:r>
              <a:r>
                <a:rPr lang="pt-BR" sz="1800" dirty="0" err="1">
                  <a:latin typeface="Arial" pitchFamily="34" charset="0"/>
                </a:rPr>
                <a:t>Order</a:t>
              </a:r>
              <a:endParaRPr lang="pt-BR" sz="1800" dirty="0">
                <a:latin typeface="Arial" pitchFamily="34" charset="0"/>
              </a:endParaRPr>
            </a:p>
            <a:p>
              <a:pPr marL="180975" indent="-180975" algn="l" eaLnBrk="0" hangingPunct="0">
                <a:buFont typeface="Arial" panose="020B0604020202020204" pitchFamily="34" charset="0"/>
                <a:buChar char="•"/>
                <a:defRPr/>
              </a:pPr>
              <a:r>
                <a:rPr lang="pt-BR" sz="1800" b="1" dirty="0">
                  <a:solidFill>
                    <a:srgbClr val="C00000"/>
                  </a:solidFill>
                  <a:latin typeface="Arial" pitchFamily="34" charset="0"/>
                </a:rPr>
                <a:t>Build</a:t>
              </a:r>
              <a:r>
                <a:rPr lang="pt-BR" sz="1800" dirty="0">
                  <a:latin typeface="Arial" pitchFamily="34" charset="0"/>
                </a:rPr>
                <a:t>-</a:t>
              </a:r>
              <a:r>
                <a:rPr lang="pt-BR" sz="1800" dirty="0" err="1">
                  <a:latin typeface="Arial" pitchFamily="34" charset="0"/>
                </a:rPr>
                <a:t>to</a:t>
              </a:r>
              <a:r>
                <a:rPr lang="pt-BR" sz="1800" dirty="0">
                  <a:latin typeface="Arial" pitchFamily="34" charset="0"/>
                </a:rPr>
                <a:t>-</a:t>
              </a:r>
              <a:r>
                <a:rPr lang="pt-BR" sz="1800" dirty="0" err="1">
                  <a:latin typeface="Arial" pitchFamily="34" charset="0"/>
                </a:rPr>
                <a:t>Order</a:t>
              </a:r>
              <a:endParaRPr lang="pt-BR" sz="1800" dirty="0">
                <a:latin typeface="Arial" pitchFamily="34" charset="0"/>
              </a:endParaRPr>
            </a:p>
            <a:p>
              <a:pPr marL="180975" indent="-180975" algn="l" eaLnBrk="0" hangingPunct="0">
                <a:buFont typeface="Arial" panose="020B0604020202020204" pitchFamily="34" charset="0"/>
                <a:buChar char="•"/>
                <a:defRPr/>
              </a:pPr>
              <a:r>
                <a:rPr lang="pt-BR" sz="1800" b="1" dirty="0" err="1">
                  <a:solidFill>
                    <a:srgbClr val="C00000"/>
                  </a:solidFill>
                  <a:latin typeface="Arial" pitchFamily="34" charset="0"/>
                </a:rPr>
                <a:t>Engineer</a:t>
              </a:r>
              <a:r>
                <a:rPr lang="pt-BR" sz="1800" dirty="0" err="1">
                  <a:latin typeface="Arial" pitchFamily="34" charset="0"/>
                </a:rPr>
                <a:t>-to-Order</a:t>
              </a:r>
              <a:endParaRPr lang="pt-BR" sz="1800" dirty="0"/>
            </a:p>
          </p:txBody>
        </p:sp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ED240D20-17EE-4087-B12C-3917E6AEE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560" y="4035347"/>
              <a:ext cx="4869262" cy="2613103"/>
            </a:xfrm>
            <a:prstGeom prst="rect">
              <a:avLst/>
            </a:prstGeom>
          </p:spPr>
        </p:pic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7A16D539-FD68-4842-84ED-2844B2648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070" y="3575075"/>
              <a:ext cx="3913180" cy="5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000" b="1" dirty="0">
                  <a:solidFill>
                    <a:srgbClr val="000000"/>
                  </a:solidFill>
                  <a:latin typeface="Arial" pitchFamily="34" charset="0"/>
                </a:rPr>
                <a:t>Puxada Tipo B – MTO</a:t>
              </a:r>
            </a:p>
          </p:txBody>
        </p:sp>
        <p:cxnSp>
          <p:nvCxnSpPr>
            <p:cNvPr id="31" name="Conector de Seta Reta 30">
              <a:extLst>
                <a:ext uri="{FF2B5EF4-FFF2-40B4-BE49-F238E27FC236}">
                  <a16:creationId xmlns:a16="http://schemas.microsoft.com/office/drawing/2014/main" id="{4D7810EB-38F1-B9A7-C606-439040C55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1464" y="4775843"/>
              <a:ext cx="1456861" cy="134474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B419A825-6EEF-271B-84FE-9AEC32016478}"/>
              </a:ext>
            </a:extLst>
          </p:cNvPr>
          <p:cNvGrpSpPr/>
          <p:nvPr/>
        </p:nvGrpSpPr>
        <p:grpSpPr>
          <a:xfrm>
            <a:off x="6584060" y="3613175"/>
            <a:ext cx="4904759" cy="3092425"/>
            <a:chOff x="6584060" y="3613175"/>
            <a:chExt cx="4904759" cy="3092425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9C22138-8554-4F90-80D7-BD74B54EB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84060" y="4073447"/>
              <a:ext cx="4904759" cy="2632153"/>
            </a:xfrm>
            <a:prstGeom prst="rect">
              <a:avLst/>
            </a:prstGeom>
          </p:spPr>
        </p:pic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AB6396FE-3F14-4855-A3E1-BEE8312BE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620" y="3613175"/>
              <a:ext cx="3913180" cy="5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000" b="1" dirty="0">
                  <a:solidFill>
                    <a:srgbClr val="000000"/>
                  </a:solidFill>
                  <a:latin typeface="Arial" pitchFamily="34" charset="0"/>
                </a:rPr>
                <a:t>Puxada Tipo C – MTS</a:t>
              </a:r>
            </a:p>
          </p:txBody>
        </p:sp>
        <p:cxnSp>
          <p:nvCxnSpPr>
            <p:cNvPr id="33" name="Conector de Seta Reta 32">
              <a:extLst>
                <a:ext uri="{FF2B5EF4-FFF2-40B4-BE49-F238E27FC236}">
                  <a16:creationId xmlns:a16="http://schemas.microsoft.com/office/drawing/2014/main" id="{76BF9446-8B0A-66A6-A802-F2A42FB62C6B}"/>
                </a:ext>
              </a:extLst>
            </p:cNvPr>
            <p:cNvCxnSpPr>
              <a:cxnSpLocks/>
            </p:cNvCxnSpPr>
            <p:nvPr/>
          </p:nvCxnSpPr>
          <p:spPr>
            <a:xfrm>
              <a:off x="9336360" y="4797152"/>
              <a:ext cx="1584176" cy="144016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7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4">
            <a:extLst>
              <a:ext uri="{FF2B5EF4-FFF2-40B4-BE49-F238E27FC236}">
                <a16:creationId xmlns:a16="http://schemas.microsoft.com/office/drawing/2014/main" id="{3742C2AB-CEB8-5127-ABD6-4D0208BD8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16" y="6486020"/>
            <a:ext cx="1741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Ghinato, 2000</a:t>
            </a:r>
          </a:p>
        </p:txBody>
      </p:sp>
      <p:sp>
        <p:nvSpPr>
          <p:cNvPr id="59" name="Text Box 4">
            <a:extLst>
              <a:ext uri="{FF2B5EF4-FFF2-40B4-BE49-F238E27FC236}">
                <a16:creationId xmlns:a16="http://schemas.microsoft.com/office/drawing/2014/main" id="{A69BCA9E-A667-2669-957D-2C3A8DE04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02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THINKING / ENTERPRISE / SYSTEM / TPS (</a:t>
            </a:r>
            <a:r>
              <a:rPr kumimoji="0" lang="ja-JP" alt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トヨタ生産方式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61" name="Text Box 3">
            <a:extLst>
              <a:ext uri="{FF2B5EF4-FFF2-40B4-BE49-F238E27FC236}">
                <a16:creationId xmlns:a16="http://schemas.microsoft.com/office/drawing/2014/main" id="{BA00CEC4-B07B-5024-74F0-B11777814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14" y="670713"/>
            <a:ext cx="12190618" cy="7797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pPr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FILOSOFIA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de Negócio que visa à otimização da </a:t>
            </a:r>
            <a:r>
              <a:rPr lang="pt-BR" sz="2400" dirty="0">
                <a:solidFill>
                  <a:srgbClr val="000000"/>
                </a:solidFill>
                <a:latin typeface="Arial" charset="0"/>
              </a:rPr>
              <a:t>Organização para atender da melhor maneira as necessidades do </a:t>
            </a:r>
            <a:r>
              <a:rPr lang="pt-BR" sz="2400" b="1" dirty="0">
                <a:solidFill>
                  <a:srgbClr val="000000"/>
                </a:solidFill>
                <a:latin typeface="Arial" charset="0"/>
              </a:rPr>
              <a:t>CLIENTE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4" name="Imagem 53">
            <a:extLst>
              <a:ext uri="{FF2B5EF4-FFF2-40B4-BE49-F238E27FC236}">
                <a16:creationId xmlns:a16="http://schemas.microsoft.com/office/drawing/2014/main" id="{1961E766-7402-42F4-30D5-79C87A503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068" y="1582902"/>
            <a:ext cx="7809653" cy="5158029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D31601F6-CEF8-C6FA-D09B-B071ADE0DC95}"/>
              </a:ext>
            </a:extLst>
          </p:cNvPr>
          <p:cNvGrpSpPr/>
          <p:nvPr/>
        </p:nvGrpSpPr>
        <p:grpSpPr>
          <a:xfrm>
            <a:off x="3791744" y="5794219"/>
            <a:ext cx="1271503" cy="291833"/>
            <a:chOff x="-2540117" y="3861885"/>
            <a:chExt cx="1271503" cy="291833"/>
          </a:xfrm>
        </p:grpSpPr>
        <p:sp>
          <p:nvSpPr>
            <p:cNvPr id="3" name="Text Box 3">
              <a:extLst>
                <a:ext uri="{FF2B5EF4-FFF2-40B4-BE49-F238E27FC236}">
                  <a16:creationId xmlns:a16="http://schemas.microsoft.com/office/drawing/2014/main" id="{453298D2-55BE-68EB-5C31-6FD60E5159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540117" y="3861885"/>
              <a:ext cx="1271503" cy="2880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pPr>
                <a:defRPr/>
              </a:pPr>
              <a:r>
                <a:rPr lang="pt-BR" sz="1500" b="1" dirty="0">
                  <a:solidFill>
                    <a:srgbClr val="000000"/>
                  </a:solidFill>
                  <a:latin typeface="Arial" charset="0"/>
                </a:rPr>
                <a:t>HEIJUNKA</a:t>
              </a:r>
              <a:endPara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0468761B-5B4F-1669-C3AA-0853B2185AB2}"/>
                </a:ext>
              </a:extLst>
            </p:cNvPr>
            <p:cNvSpPr/>
            <p:nvPr/>
          </p:nvSpPr>
          <p:spPr bwMode="auto">
            <a:xfrm>
              <a:off x="-2514266" y="3865686"/>
              <a:ext cx="1245651" cy="288032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611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CA2994F5-ED3E-BD4D-95FD-4D88043CB092}"/>
              </a:ext>
            </a:extLst>
          </p:cNvPr>
          <p:cNvGrpSpPr/>
          <p:nvPr/>
        </p:nvGrpSpPr>
        <p:grpSpPr>
          <a:xfrm>
            <a:off x="4223792" y="-1"/>
            <a:ext cx="3888432" cy="6861503"/>
            <a:chOff x="4223792" y="-1"/>
            <a:chExt cx="3888432" cy="6861503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6EF58E86-DBCA-66D8-54DB-047137206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51653" y="1290634"/>
              <a:ext cx="3116838" cy="5570868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E18CC1EF-CB5D-CBFF-E224-B9C7E2EB63B1}"/>
                </a:ext>
              </a:extLst>
            </p:cNvPr>
            <p:cNvSpPr txBox="1"/>
            <p:nvPr/>
          </p:nvSpPr>
          <p:spPr>
            <a:xfrm>
              <a:off x="4223792" y="-1"/>
              <a:ext cx="3888432" cy="12741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MURI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  <a:hlinkClick r:id="rId3" tooltip="wikt:無理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無理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Sobrecarga, Irracionalidade ou Absurdo</a:t>
              </a:r>
              <a:endPara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FE94EF8-7B35-94B0-08F5-2630A56F70FB}"/>
              </a:ext>
            </a:extLst>
          </p:cNvPr>
          <p:cNvGrpSpPr/>
          <p:nvPr/>
        </p:nvGrpSpPr>
        <p:grpSpPr>
          <a:xfrm>
            <a:off x="7960517" y="-2"/>
            <a:ext cx="4241924" cy="6851230"/>
            <a:chOff x="7960517" y="-2"/>
            <a:chExt cx="4241924" cy="6851230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9EA765C0-ED66-B3AD-EC6A-51117E1F5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5581" t="48362" b="6432"/>
            <a:stretch/>
          </p:blipFill>
          <p:spPr>
            <a:xfrm>
              <a:off x="7960517" y="3033965"/>
              <a:ext cx="4228143" cy="3817263"/>
            </a:xfrm>
            <a:prstGeom prst="rect">
              <a:avLst/>
            </a:prstGeom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21597BF2-6028-EF02-F44A-D401A95C5AFD}"/>
                </a:ext>
              </a:extLst>
            </p:cNvPr>
            <p:cNvSpPr txBox="1"/>
            <p:nvPr/>
          </p:nvSpPr>
          <p:spPr>
            <a:xfrm>
              <a:off x="8122664" y="-2"/>
              <a:ext cx="4079777" cy="12741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MURA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斑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Desigualdade, Inconsistência</a:t>
              </a: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E0BA35C-C012-E5C4-9DF8-C665D0A46DCA}"/>
              </a:ext>
            </a:extLst>
          </p:cNvPr>
          <p:cNvGrpSpPr/>
          <p:nvPr/>
        </p:nvGrpSpPr>
        <p:grpSpPr>
          <a:xfrm>
            <a:off x="0" y="0"/>
            <a:ext cx="4978905" cy="6806274"/>
            <a:chOff x="0" y="0"/>
            <a:chExt cx="4978905" cy="6806274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A2383CCB-FC6D-DABB-FC28-385094B5A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5444" y="2708920"/>
              <a:ext cx="3029194" cy="4097354"/>
            </a:xfrm>
            <a:prstGeom prst="rect">
              <a:avLst/>
            </a:prstGeom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D4B0B924-E4DF-3F7F-4A8B-A63E014AF059}"/>
                </a:ext>
              </a:extLst>
            </p:cNvPr>
            <p:cNvSpPr txBox="1"/>
            <p:nvPr/>
          </p:nvSpPr>
          <p:spPr>
            <a:xfrm>
              <a:off x="0" y="0"/>
              <a:ext cx="4213351" cy="16435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MUDA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無駄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Perda, atividade que não agrega valor ou é improdutiva</a:t>
              </a:r>
            </a:p>
          </p:txBody>
        </p:sp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07887FE2-E112-6D63-FEE5-A62D606C5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62217" y="4159713"/>
              <a:ext cx="2616688" cy="1850668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357204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54CD162-D21A-2255-52BE-A432A00BF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3102"/>
            <a:ext cx="12191999" cy="89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600" b="1" dirty="0"/>
              <a:t>PUXADA </a:t>
            </a:r>
            <a:r>
              <a:rPr lang="pt-BR" sz="2600" b="1" dirty="0">
                <a:solidFill>
                  <a:srgbClr val="FF0000"/>
                </a:solidFill>
              </a:rPr>
              <a:t>DESNIVELADA</a:t>
            </a:r>
          </a:p>
          <a:p>
            <a:pPr eaLnBrk="0" hangingPunct="0"/>
            <a:r>
              <a:rPr lang="pt-BR" sz="2600" b="1" dirty="0"/>
              <a:t>DESBALANCEAMENTO entre os Processos</a:t>
            </a:r>
          </a:p>
        </p:txBody>
      </p:sp>
      <p:sp>
        <p:nvSpPr>
          <p:cNvPr id="3" name="Oval 3">
            <a:extLst>
              <a:ext uri="{FF2B5EF4-FFF2-40B4-BE49-F238E27FC236}">
                <a16:creationId xmlns:a16="http://schemas.microsoft.com/office/drawing/2014/main" id="{C748C8D7-BC6C-33E8-CCDA-7E7DFE00A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8364" y="2623479"/>
            <a:ext cx="563562" cy="68421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F21D90B-6792-425F-9A29-C7F5D7EC61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70889" y="3582329"/>
            <a:ext cx="855662" cy="4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C06AEDEE-AC5D-1FEF-45DB-E79FD971C7E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8364" y="3312454"/>
            <a:ext cx="0" cy="269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B1E20670-1213-4A87-5AFE-5146A3C27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8914" y="3301342"/>
            <a:ext cx="0" cy="280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7" name="Line 7">
            <a:extLst>
              <a:ext uri="{FF2B5EF4-FFF2-40B4-BE49-F238E27FC236}">
                <a16:creationId xmlns:a16="http://schemas.microsoft.com/office/drawing/2014/main" id="{18829271-5697-5363-4D4E-06ECC9EA7C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54990" y="3383892"/>
            <a:ext cx="192087" cy="471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7B3A6425-8E22-1FEF-9B17-CA1388584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947076" y="3371192"/>
            <a:ext cx="31750" cy="4587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D0F0CEB1-0EAE-1227-620B-68537528A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7240" y="3987141"/>
            <a:ext cx="211137" cy="2921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75F4C8ED-6698-AC61-8F41-056C544A8FF9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1814" y="3820453"/>
            <a:ext cx="234950" cy="376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B0ECCFF-E440-4087-D85C-65C22F8AEF3A}"/>
              </a:ext>
            </a:extLst>
          </p:cNvPr>
          <p:cNvSpPr>
            <a:spLocks/>
          </p:cNvSpPr>
          <p:nvPr/>
        </p:nvSpPr>
        <p:spPr bwMode="auto">
          <a:xfrm>
            <a:off x="7940727" y="3306103"/>
            <a:ext cx="169863" cy="77788"/>
          </a:xfrm>
          <a:custGeom>
            <a:avLst/>
            <a:gdLst>
              <a:gd name="T0" fmla="*/ 0 w 87"/>
              <a:gd name="T1" fmla="*/ 2147483647 h 35"/>
              <a:gd name="T2" fmla="*/ 2147483647 w 87"/>
              <a:gd name="T3" fmla="*/ 2147483647 h 35"/>
              <a:gd name="T4" fmla="*/ 2147483647 w 87"/>
              <a:gd name="T5" fmla="*/ 2147483647 h 35"/>
              <a:gd name="T6" fmla="*/ 0 60000 65536"/>
              <a:gd name="T7" fmla="*/ 0 60000 65536"/>
              <a:gd name="T8" fmla="*/ 0 60000 65536"/>
              <a:gd name="T9" fmla="*/ 0 w 87"/>
              <a:gd name="T10" fmla="*/ 0 h 35"/>
              <a:gd name="T11" fmla="*/ 87 w 87"/>
              <a:gd name="T12" fmla="*/ 35 h 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" h="35">
                <a:moveTo>
                  <a:pt x="0" y="35"/>
                </a:moveTo>
                <a:cubicBezTo>
                  <a:pt x="14" y="22"/>
                  <a:pt x="28" y="10"/>
                  <a:pt x="42" y="5"/>
                </a:cubicBezTo>
                <a:cubicBezTo>
                  <a:pt x="56" y="0"/>
                  <a:pt x="80" y="5"/>
                  <a:pt x="87" y="5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0F6FC760-3C15-89E8-4DEC-8670C98E7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7890" y="3307691"/>
            <a:ext cx="581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00B6047D-E60C-F0F2-962E-F30A24BEC0C7}"/>
              </a:ext>
            </a:extLst>
          </p:cNvPr>
          <p:cNvSpPr>
            <a:spLocks/>
          </p:cNvSpPr>
          <p:nvPr/>
        </p:nvSpPr>
        <p:spPr bwMode="auto">
          <a:xfrm>
            <a:off x="8678914" y="3315629"/>
            <a:ext cx="131762" cy="277813"/>
          </a:xfrm>
          <a:custGeom>
            <a:avLst/>
            <a:gdLst>
              <a:gd name="T0" fmla="*/ 0 w 69"/>
              <a:gd name="T1" fmla="*/ 0 h 120"/>
              <a:gd name="T2" fmla="*/ 2147483647 w 69"/>
              <a:gd name="T3" fmla="*/ 2147483647 h 120"/>
              <a:gd name="T4" fmla="*/ 2147483647 w 69"/>
              <a:gd name="T5" fmla="*/ 2147483647 h 120"/>
              <a:gd name="T6" fmla="*/ 0 60000 65536"/>
              <a:gd name="T7" fmla="*/ 0 60000 65536"/>
              <a:gd name="T8" fmla="*/ 0 60000 65536"/>
              <a:gd name="T9" fmla="*/ 0 w 69"/>
              <a:gd name="T10" fmla="*/ 0 h 120"/>
              <a:gd name="T11" fmla="*/ 69 w 69"/>
              <a:gd name="T12" fmla="*/ 120 h 1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9" h="120">
                <a:moveTo>
                  <a:pt x="0" y="0"/>
                </a:moveTo>
                <a:cubicBezTo>
                  <a:pt x="18" y="12"/>
                  <a:pt x="36" y="25"/>
                  <a:pt x="48" y="45"/>
                </a:cubicBezTo>
                <a:cubicBezTo>
                  <a:pt x="60" y="65"/>
                  <a:pt x="67" y="108"/>
                  <a:pt x="69" y="12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9D6518BB-9BC5-DA82-A613-BB24568427F7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6764" y="3814104"/>
            <a:ext cx="63500" cy="182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F6F59558-5F85-2697-D369-3DE9FF20BB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793215" y="3491842"/>
            <a:ext cx="173037" cy="492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41FE935C-DC26-1FA5-546A-AE642236011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88414" y="4039528"/>
            <a:ext cx="215900" cy="2921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" name="Line 17">
            <a:extLst>
              <a:ext uri="{FF2B5EF4-FFF2-40B4-BE49-F238E27FC236}">
                <a16:creationId xmlns:a16="http://schemas.microsoft.com/office/drawing/2014/main" id="{25C215B8-924E-626D-8855-1A62F08232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12251" y="3969679"/>
            <a:ext cx="268288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4673DD19-A390-9680-B46F-152425B10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926" y="4512604"/>
            <a:ext cx="1157288" cy="5492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" name="Line 19">
            <a:extLst>
              <a:ext uri="{FF2B5EF4-FFF2-40B4-BE49-F238E27FC236}">
                <a16:creationId xmlns:a16="http://schemas.microsoft.com/office/drawing/2014/main" id="{F7741992-5D7F-AA9A-F808-C8041E855D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58276" y="4209391"/>
            <a:ext cx="401638" cy="29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2072771B-2276-DE3E-F7A7-2222F699FC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08927" y="4209391"/>
            <a:ext cx="403225" cy="29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1" name="Line 21">
            <a:extLst>
              <a:ext uri="{FF2B5EF4-FFF2-40B4-BE49-F238E27FC236}">
                <a16:creationId xmlns:a16="http://schemas.microsoft.com/office/drawing/2014/main" id="{54A56363-AC59-2008-8EDC-69C6147813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61464" y="3577566"/>
            <a:ext cx="30162" cy="260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C1E52247-6785-5E6F-CDA3-22B8938CA8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50339" y="3828391"/>
            <a:ext cx="101600" cy="209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3" name="Line 23">
            <a:extLst>
              <a:ext uri="{FF2B5EF4-FFF2-40B4-BE49-F238E27FC236}">
                <a16:creationId xmlns:a16="http://schemas.microsoft.com/office/drawing/2014/main" id="{49FCC28B-2261-71E8-15C5-182A34F7E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7014" y="4220503"/>
            <a:ext cx="336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4" name="Line 24">
            <a:extLst>
              <a:ext uri="{FF2B5EF4-FFF2-40B4-BE49-F238E27FC236}">
                <a16:creationId xmlns:a16="http://schemas.microsoft.com/office/drawing/2014/main" id="{4BA89C65-9703-0924-AF08-0C74059340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74151" y="4785653"/>
            <a:ext cx="395288" cy="266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5" name="Line 25">
            <a:extLst>
              <a:ext uri="{FF2B5EF4-FFF2-40B4-BE49-F238E27FC236}">
                <a16:creationId xmlns:a16="http://schemas.microsoft.com/office/drawing/2014/main" id="{BC9DD060-7D46-5C42-3A2B-7A021F5F0669}"/>
              </a:ext>
            </a:extLst>
          </p:cNvPr>
          <p:cNvSpPr>
            <a:spLocks noChangeShapeType="1"/>
          </p:cNvSpPr>
          <p:nvPr/>
        </p:nvSpPr>
        <p:spPr bwMode="auto">
          <a:xfrm>
            <a:off x="9077376" y="4230029"/>
            <a:ext cx="0" cy="5699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6" name="Line 26">
            <a:extLst>
              <a:ext uri="{FF2B5EF4-FFF2-40B4-BE49-F238E27FC236}">
                <a16:creationId xmlns:a16="http://schemas.microsoft.com/office/drawing/2014/main" id="{03D54E47-B8F7-47A5-FCF6-9C7FB9C477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1515" y="4230028"/>
            <a:ext cx="109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7" name="Line 27">
            <a:extLst>
              <a:ext uri="{FF2B5EF4-FFF2-40B4-BE49-F238E27FC236}">
                <a16:creationId xmlns:a16="http://schemas.microsoft.com/office/drawing/2014/main" id="{7DD104EB-2ACC-F217-D820-D4032B39D3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02665" y="3993492"/>
            <a:ext cx="66675" cy="85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8" name="Line 28">
            <a:extLst>
              <a:ext uri="{FF2B5EF4-FFF2-40B4-BE49-F238E27FC236}">
                <a16:creationId xmlns:a16="http://schemas.microsoft.com/office/drawing/2014/main" id="{DA4D63EB-2040-3AA6-ED9F-D78844CA70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42376" y="3993491"/>
            <a:ext cx="90488" cy="107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9" name="Line 29">
            <a:extLst>
              <a:ext uri="{FF2B5EF4-FFF2-40B4-BE49-F238E27FC236}">
                <a16:creationId xmlns:a16="http://schemas.microsoft.com/office/drawing/2014/main" id="{954BF7FE-4AC9-CC30-E7D4-4F2CB8B3AF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1876" y="3993491"/>
            <a:ext cx="2809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30" name="Line 30">
            <a:extLst>
              <a:ext uri="{FF2B5EF4-FFF2-40B4-BE49-F238E27FC236}">
                <a16:creationId xmlns:a16="http://schemas.microsoft.com/office/drawing/2014/main" id="{23D2261A-FDD5-DE04-6363-B4B3A965D2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53489" y="4336392"/>
            <a:ext cx="101600" cy="111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31" name="Rectangle 31">
            <a:extLst>
              <a:ext uri="{FF2B5EF4-FFF2-40B4-BE49-F238E27FC236}">
                <a16:creationId xmlns:a16="http://schemas.microsoft.com/office/drawing/2014/main" id="{FEBD4C9E-8BE4-E314-24E4-DF80E2EC5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790" y="4112554"/>
            <a:ext cx="268287" cy="3333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06674" tIns="53337" rIns="106674" bIns="53337" anchor="ctr"/>
          <a:lstStyle/>
          <a:p>
            <a:pPr defTabSz="1066800" eaLnBrk="0" hangingPunct="0"/>
            <a:r>
              <a:rPr lang="pt-BR" sz="2300" b="1">
                <a:cs typeface="Arial" panose="020B0604020202020204" pitchFamily="34" charset="0"/>
              </a:rPr>
              <a:t>A</a:t>
            </a:r>
            <a:endParaRPr lang="pt-BR" sz="4700">
              <a:cs typeface="Arial" panose="020B0604020202020204" pitchFamily="34" charset="0"/>
            </a:endParaRPr>
          </a:p>
        </p:txBody>
      </p:sp>
      <p:sp>
        <p:nvSpPr>
          <p:cNvPr id="49" name="Line 49">
            <a:extLst>
              <a:ext uri="{FF2B5EF4-FFF2-40B4-BE49-F238E27FC236}">
                <a16:creationId xmlns:a16="http://schemas.microsoft.com/office/drawing/2014/main" id="{7C8AA80A-8113-F7E3-56A6-2D922E5A26B9}"/>
              </a:ext>
            </a:extLst>
          </p:cNvPr>
          <p:cNvSpPr>
            <a:spLocks noChangeShapeType="1"/>
          </p:cNvSpPr>
          <p:nvPr/>
        </p:nvSpPr>
        <p:spPr bwMode="auto">
          <a:xfrm>
            <a:off x="8526514" y="3987141"/>
            <a:ext cx="0" cy="80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50" name="Line 50">
            <a:extLst>
              <a:ext uri="{FF2B5EF4-FFF2-40B4-BE49-F238E27FC236}">
                <a16:creationId xmlns:a16="http://schemas.microsoft.com/office/drawing/2014/main" id="{5C63D3A9-B915-7AA4-E1E7-636ECA7D5D2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48839" y="4563403"/>
            <a:ext cx="1555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grpSp>
        <p:nvGrpSpPr>
          <p:cNvPr id="52" name="Group 52">
            <a:extLst>
              <a:ext uri="{FF2B5EF4-FFF2-40B4-BE49-F238E27FC236}">
                <a16:creationId xmlns:a16="http://schemas.microsoft.com/office/drawing/2014/main" id="{4320C102-CB0E-002B-40C7-1AD871399B9B}"/>
              </a:ext>
            </a:extLst>
          </p:cNvPr>
          <p:cNvGrpSpPr>
            <a:grpSpLocks/>
          </p:cNvGrpSpPr>
          <p:nvPr/>
        </p:nvGrpSpPr>
        <p:grpSpPr bwMode="auto">
          <a:xfrm>
            <a:off x="2093913" y="2297700"/>
            <a:ext cx="1541462" cy="4154816"/>
            <a:chOff x="713" y="1184"/>
            <a:chExt cx="898" cy="2160"/>
          </a:xfrm>
        </p:grpSpPr>
        <p:sp>
          <p:nvSpPr>
            <p:cNvPr id="54" name="Line 54">
              <a:extLst>
                <a:ext uri="{FF2B5EF4-FFF2-40B4-BE49-F238E27FC236}">
                  <a16:creationId xmlns:a16="http://schemas.microsoft.com/office/drawing/2014/main" id="{D994562A-10B2-74E4-21C7-AF9A40D9DE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73" y="1269"/>
              <a:ext cx="304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5" name="Line 55">
              <a:extLst>
                <a:ext uri="{FF2B5EF4-FFF2-40B4-BE49-F238E27FC236}">
                  <a16:creationId xmlns:a16="http://schemas.microsoft.com/office/drawing/2014/main" id="{46261F40-9F54-44E5-EDEF-0FC7352586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5" y="1192"/>
              <a:ext cx="0" cy="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6" name="Line 56">
              <a:extLst>
                <a:ext uri="{FF2B5EF4-FFF2-40B4-BE49-F238E27FC236}">
                  <a16:creationId xmlns:a16="http://schemas.microsoft.com/office/drawing/2014/main" id="{457A61FD-9ED1-1B48-0595-A4924E791B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4" y="1184"/>
              <a:ext cx="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7" name="Line 57">
              <a:extLst>
                <a:ext uri="{FF2B5EF4-FFF2-40B4-BE49-F238E27FC236}">
                  <a16:creationId xmlns:a16="http://schemas.microsoft.com/office/drawing/2014/main" id="{4D86F482-4380-BEB3-FB9E-7B038102E6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96" y="1209"/>
              <a:ext cx="6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8" name="Line 58">
              <a:extLst>
                <a:ext uri="{FF2B5EF4-FFF2-40B4-BE49-F238E27FC236}">
                  <a16:creationId xmlns:a16="http://schemas.microsoft.com/office/drawing/2014/main" id="{010B95D5-EE7D-4A0F-2A8B-33C039B0F7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4" y="1205"/>
              <a:ext cx="12" cy="1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9" name="Oval 59">
              <a:extLst>
                <a:ext uri="{FF2B5EF4-FFF2-40B4-BE49-F238E27FC236}">
                  <a16:creationId xmlns:a16="http://schemas.microsoft.com/office/drawing/2014/main" id="{F70AF01C-7018-F766-DEA2-D137AB3CA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" y="1393"/>
              <a:ext cx="75" cy="8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0" name="Line 60">
              <a:extLst>
                <a:ext uri="{FF2B5EF4-FFF2-40B4-BE49-F238E27FC236}">
                  <a16:creationId xmlns:a16="http://schemas.microsoft.com/office/drawing/2014/main" id="{00EE0A81-7EEF-F308-E782-B1E489D99A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5" y="1342"/>
              <a:ext cx="83" cy="1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D77A1C56-B5FF-8A49-07F2-31B9E342F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" y="1185"/>
              <a:ext cx="60" cy="24"/>
            </a:xfrm>
            <a:custGeom>
              <a:avLst/>
              <a:gdLst>
                <a:gd name="T0" fmla="*/ 0 w 87"/>
                <a:gd name="T1" fmla="*/ 1 h 35"/>
                <a:gd name="T2" fmla="*/ 1 w 87"/>
                <a:gd name="T3" fmla="*/ 1 h 35"/>
                <a:gd name="T4" fmla="*/ 1 w 87"/>
                <a:gd name="T5" fmla="*/ 1 h 35"/>
                <a:gd name="T6" fmla="*/ 0 60000 65536"/>
                <a:gd name="T7" fmla="*/ 0 60000 65536"/>
                <a:gd name="T8" fmla="*/ 0 60000 65536"/>
                <a:gd name="T9" fmla="*/ 0 w 87"/>
                <a:gd name="T10" fmla="*/ 0 h 35"/>
                <a:gd name="T11" fmla="*/ 87 w 87"/>
                <a:gd name="T12" fmla="*/ 35 h 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35">
                  <a:moveTo>
                    <a:pt x="0" y="35"/>
                  </a:moveTo>
                  <a:cubicBezTo>
                    <a:pt x="14" y="22"/>
                    <a:pt x="28" y="10"/>
                    <a:pt x="42" y="5"/>
                  </a:cubicBezTo>
                  <a:cubicBezTo>
                    <a:pt x="56" y="0"/>
                    <a:pt x="80" y="5"/>
                    <a:pt x="87" y="5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2" name="Line 62">
              <a:extLst>
                <a:ext uri="{FF2B5EF4-FFF2-40B4-BE49-F238E27FC236}">
                  <a16:creationId xmlns:a16="http://schemas.microsoft.com/office/drawing/2014/main" id="{B644FC95-3428-A05A-8C34-D49506BEF2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8" y="1186"/>
              <a:ext cx="2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68C7D145-E110-18D0-87CF-44E543BFF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" y="1188"/>
              <a:ext cx="47" cy="85"/>
            </a:xfrm>
            <a:custGeom>
              <a:avLst/>
              <a:gdLst>
                <a:gd name="T0" fmla="*/ 0 w 69"/>
                <a:gd name="T1" fmla="*/ 0 h 120"/>
                <a:gd name="T2" fmla="*/ 1 w 69"/>
                <a:gd name="T3" fmla="*/ 1 h 120"/>
                <a:gd name="T4" fmla="*/ 1 w 69"/>
                <a:gd name="T5" fmla="*/ 1 h 120"/>
                <a:gd name="T6" fmla="*/ 0 60000 65536"/>
                <a:gd name="T7" fmla="*/ 0 60000 65536"/>
                <a:gd name="T8" fmla="*/ 0 60000 65536"/>
                <a:gd name="T9" fmla="*/ 0 w 69"/>
                <a:gd name="T10" fmla="*/ 0 h 120"/>
                <a:gd name="T11" fmla="*/ 69 w 69"/>
                <a:gd name="T12" fmla="*/ 120 h 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" h="120">
                  <a:moveTo>
                    <a:pt x="0" y="0"/>
                  </a:moveTo>
                  <a:cubicBezTo>
                    <a:pt x="18" y="12"/>
                    <a:pt x="36" y="25"/>
                    <a:pt x="48" y="45"/>
                  </a:cubicBezTo>
                  <a:cubicBezTo>
                    <a:pt x="60" y="65"/>
                    <a:pt x="67" y="108"/>
                    <a:pt x="69" y="12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4" name="Line 64">
              <a:extLst>
                <a:ext uri="{FF2B5EF4-FFF2-40B4-BE49-F238E27FC236}">
                  <a16:creationId xmlns:a16="http://schemas.microsoft.com/office/drawing/2014/main" id="{EA5B1CD4-3E2A-6E17-B756-0057C3C4EB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8" y="1340"/>
              <a:ext cx="23" cy="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5" name="Line 65">
              <a:extLst>
                <a:ext uri="{FF2B5EF4-FFF2-40B4-BE49-F238E27FC236}">
                  <a16:creationId xmlns:a16="http://schemas.microsoft.com/office/drawing/2014/main" id="{89053600-B0E6-78E2-67BC-DBF5A34B7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5" y="1242"/>
              <a:ext cx="69" cy="14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6" name="Oval 66">
              <a:extLst>
                <a:ext uri="{FF2B5EF4-FFF2-40B4-BE49-F238E27FC236}">
                  <a16:creationId xmlns:a16="http://schemas.microsoft.com/office/drawing/2014/main" id="{43B7A5F0-3728-E20F-A1AF-0D9E623C584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55" y="1407"/>
              <a:ext cx="76" cy="8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7" name="Line 67">
              <a:extLst>
                <a:ext uri="{FF2B5EF4-FFF2-40B4-BE49-F238E27FC236}">
                  <a16:creationId xmlns:a16="http://schemas.microsoft.com/office/drawing/2014/main" id="{2AC9B14B-54A5-29A9-B3F0-3DE7AA4011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" y="1467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8" name="Line 68">
              <a:extLst>
                <a:ext uri="{FF2B5EF4-FFF2-40B4-BE49-F238E27FC236}">
                  <a16:creationId xmlns:a16="http://schemas.microsoft.com/office/drawing/2014/main" id="{A04AA2E7-0624-11FF-B3F7-9F4108B46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9" y="1461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9" name="Rectangle 69">
              <a:extLst>
                <a:ext uri="{FF2B5EF4-FFF2-40B4-BE49-F238E27FC236}">
                  <a16:creationId xmlns:a16="http://schemas.microsoft.com/office/drawing/2014/main" id="{FF56C719-4F04-376E-0D77-C960585F2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" y="1584"/>
              <a:ext cx="155" cy="13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1900" b="1"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70" name="Line 70">
              <a:extLst>
                <a:ext uri="{FF2B5EF4-FFF2-40B4-BE49-F238E27FC236}">
                  <a16:creationId xmlns:a16="http://schemas.microsoft.com/office/drawing/2014/main" id="{98C295C0-8782-E3E9-8295-C8E4709830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3" y="1550"/>
              <a:ext cx="24" cy="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1" name="Rectangle 71">
              <a:extLst>
                <a:ext uri="{FF2B5EF4-FFF2-40B4-BE49-F238E27FC236}">
                  <a16:creationId xmlns:a16="http://schemas.microsoft.com/office/drawing/2014/main" id="{6A0D2B54-0EFB-A37C-0C6C-835B2B0A0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" y="1531"/>
              <a:ext cx="47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2" name="Rectangle 72">
              <a:extLst>
                <a:ext uri="{FF2B5EF4-FFF2-40B4-BE49-F238E27FC236}">
                  <a16:creationId xmlns:a16="http://schemas.microsoft.com/office/drawing/2014/main" id="{6F3502F0-364D-5FF4-C2C3-8D814CA31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" y="1534"/>
              <a:ext cx="48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3" name="Rectangle 73">
              <a:extLst>
                <a:ext uri="{FF2B5EF4-FFF2-40B4-BE49-F238E27FC236}">
                  <a16:creationId xmlns:a16="http://schemas.microsoft.com/office/drawing/2014/main" id="{2EB1DCEC-8B9E-0C7D-EA50-358F8BCC05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8013">
              <a:off x="736" y="1470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4" name="Rectangle 74">
              <a:extLst>
                <a:ext uri="{FF2B5EF4-FFF2-40B4-BE49-F238E27FC236}">
                  <a16:creationId xmlns:a16="http://schemas.microsoft.com/office/drawing/2014/main" id="{8DA52D03-1765-2E15-C8D0-A0A738A58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1473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5" name="Line 75">
              <a:extLst>
                <a:ext uri="{FF2B5EF4-FFF2-40B4-BE49-F238E27FC236}">
                  <a16:creationId xmlns:a16="http://schemas.microsoft.com/office/drawing/2014/main" id="{992BB370-B1FC-2A92-0F4E-0B27AFA47A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1690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6" name="Line 76">
              <a:extLst>
                <a:ext uri="{FF2B5EF4-FFF2-40B4-BE49-F238E27FC236}">
                  <a16:creationId xmlns:a16="http://schemas.microsoft.com/office/drawing/2014/main" id="{4BFDE8D2-3A6D-78D4-6194-0157114080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1548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7" name="Line 77">
              <a:extLst>
                <a:ext uri="{FF2B5EF4-FFF2-40B4-BE49-F238E27FC236}">
                  <a16:creationId xmlns:a16="http://schemas.microsoft.com/office/drawing/2014/main" id="{994082B2-E1F4-BCB3-AF61-0DE51CA5F8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" y="1550"/>
              <a:ext cx="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8" name="Line 78">
              <a:extLst>
                <a:ext uri="{FF2B5EF4-FFF2-40B4-BE49-F238E27FC236}">
                  <a16:creationId xmlns:a16="http://schemas.microsoft.com/office/drawing/2014/main" id="{25191916-9A81-A05D-29A9-15C0959B0B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53" y="1268"/>
              <a:ext cx="11" cy="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9" name="Line 79">
              <a:extLst>
                <a:ext uri="{FF2B5EF4-FFF2-40B4-BE49-F238E27FC236}">
                  <a16:creationId xmlns:a16="http://schemas.microsoft.com/office/drawing/2014/main" id="{A480F009-2675-2FB5-6765-A4053B999A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4" y="1344"/>
              <a:ext cx="36" cy="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0" name="Line 80">
              <a:extLst>
                <a:ext uri="{FF2B5EF4-FFF2-40B4-BE49-F238E27FC236}">
                  <a16:creationId xmlns:a16="http://schemas.microsoft.com/office/drawing/2014/main" id="{A5CDE91B-4556-DB6D-F5CA-D11444EFCD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" y="1642"/>
              <a:ext cx="140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1" name="Line 81">
              <a:extLst>
                <a:ext uri="{FF2B5EF4-FFF2-40B4-BE49-F238E27FC236}">
                  <a16:creationId xmlns:a16="http://schemas.microsoft.com/office/drawing/2014/main" id="{B32F4FEC-D4E8-ED19-DBA4-6D565A8CD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6" y="1458"/>
              <a:ext cx="0" cy="1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2" name="Line 82">
              <a:extLst>
                <a:ext uri="{FF2B5EF4-FFF2-40B4-BE49-F238E27FC236}">
                  <a16:creationId xmlns:a16="http://schemas.microsoft.com/office/drawing/2014/main" id="{7ACD8F5C-A5FB-55BA-41DD-9349738C9C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4" y="1467"/>
              <a:ext cx="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3" name="Line 83">
              <a:extLst>
                <a:ext uri="{FF2B5EF4-FFF2-40B4-BE49-F238E27FC236}">
                  <a16:creationId xmlns:a16="http://schemas.microsoft.com/office/drawing/2014/main" id="{9A0C3ED5-F1AB-5362-5C53-CD0DB5A220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" y="1395"/>
              <a:ext cx="24" cy="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4" name="Line 84">
              <a:extLst>
                <a:ext uri="{FF2B5EF4-FFF2-40B4-BE49-F238E27FC236}">
                  <a16:creationId xmlns:a16="http://schemas.microsoft.com/office/drawing/2014/main" id="{EA07396D-1F45-DD31-5CC1-B7A822BCDC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1395"/>
              <a:ext cx="24" cy="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5" name="Line 85">
              <a:extLst>
                <a:ext uri="{FF2B5EF4-FFF2-40B4-BE49-F238E27FC236}">
                  <a16:creationId xmlns:a16="http://schemas.microsoft.com/office/drawing/2014/main" id="{A5691786-EAD4-68F9-1C72-879220D335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3" y="1395"/>
              <a:ext cx="9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6" name="Line 86">
              <a:extLst>
                <a:ext uri="{FF2B5EF4-FFF2-40B4-BE49-F238E27FC236}">
                  <a16:creationId xmlns:a16="http://schemas.microsoft.com/office/drawing/2014/main" id="{E6FDEC09-F520-17F6-1706-D37DD856F9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1497"/>
              <a:ext cx="36" cy="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7" name="Rectangle 87">
              <a:extLst>
                <a:ext uri="{FF2B5EF4-FFF2-40B4-BE49-F238E27FC236}">
                  <a16:creationId xmlns:a16="http://schemas.microsoft.com/office/drawing/2014/main" id="{7331E503-ADBC-CCC6-6F8B-F4F1A6E4D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9" y="1431"/>
              <a:ext cx="96" cy="102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1200" b="1">
                  <a:cs typeface="Arial" panose="020B0604020202020204" pitchFamily="34" charset="0"/>
                </a:rPr>
                <a:t>A</a:t>
              </a:r>
              <a:endParaRPr lang="pt-BR" sz="2300">
                <a:cs typeface="Arial" panose="020B0604020202020204" pitchFamily="34" charset="0"/>
              </a:endParaRPr>
            </a:p>
          </p:txBody>
        </p:sp>
        <p:sp>
          <p:nvSpPr>
            <p:cNvPr id="88" name="Text Box 88">
              <a:extLst>
                <a:ext uri="{FF2B5EF4-FFF2-40B4-BE49-F238E27FC236}">
                  <a16:creationId xmlns:a16="http://schemas.microsoft.com/office/drawing/2014/main" id="{C151B9BE-7DF7-224F-4648-2208EC4701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1" y="1522"/>
              <a:ext cx="23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89" name="Text Box 89">
              <a:extLst>
                <a:ext uri="{FF2B5EF4-FFF2-40B4-BE49-F238E27FC236}">
                  <a16:creationId xmlns:a16="http://schemas.microsoft.com/office/drawing/2014/main" id="{E4427E75-510E-E83E-55B7-77EA4944B6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" y="3094"/>
              <a:ext cx="23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90" name="Oval 90">
              <a:extLst>
                <a:ext uri="{FF2B5EF4-FFF2-40B4-BE49-F238E27FC236}">
                  <a16:creationId xmlns:a16="http://schemas.microsoft.com/office/drawing/2014/main" id="{CB4F8884-B368-50DC-0A04-279D07B30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" y="2560"/>
              <a:ext cx="200" cy="20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1" name="Line 91">
              <a:extLst>
                <a:ext uri="{FF2B5EF4-FFF2-40B4-BE49-F238E27FC236}">
                  <a16:creationId xmlns:a16="http://schemas.microsoft.com/office/drawing/2014/main" id="{61733267-EB56-C1FD-E2B7-989D0DE38D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1" y="2852"/>
              <a:ext cx="31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2" name="Line 92">
              <a:extLst>
                <a:ext uri="{FF2B5EF4-FFF2-40B4-BE49-F238E27FC236}">
                  <a16:creationId xmlns:a16="http://schemas.microsoft.com/office/drawing/2014/main" id="{53547180-336E-97EB-C97D-27890CBCA7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5" y="2775"/>
              <a:ext cx="0" cy="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3" name="Line 93">
              <a:extLst>
                <a:ext uri="{FF2B5EF4-FFF2-40B4-BE49-F238E27FC236}">
                  <a16:creationId xmlns:a16="http://schemas.microsoft.com/office/drawing/2014/main" id="{B88570E5-9A53-D427-291F-7357E43F39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4" y="2767"/>
              <a:ext cx="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4" name="Freeform 94">
              <a:extLst>
                <a:ext uri="{FF2B5EF4-FFF2-40B4-BE49-F238E27FC236}">
                  <a16:creationId xmlns:a16="http://schemas.microsoft.com/office/drawing/2014/main" id="{805BB37F-5D2F-7551-EC0E-179868FDB6B6}"/>
                </a:ext>
              </a:extLst>
            </p:cNvPr>
            <p:cNvSpPr>
              <a:spLocks/>
            </p:cNvSpPr>
            <p:nvPr/>
          </p:nvSpPr>
          <p:spPr bwMode="auto">
            <a:xfrm rot="-1114523">
              <a:off x="1053" y="2771"/>
              <a:ext cx="75" cy="69"/>
            </a:xfrm>
            <a:custGeom>
              <a:avLst/>
              <a:gdLst>
                <a:gd name="T0" fmla="*/ 0 w 87"/>
                <a:gd name="T1" fmla="*/ 13940135 h 35"/>
                <a:gd name="T2" fmla="*/ 3 w 87"/>
                <a:gd name="T3" fmla="*/ 2036833 h 35"/>
                <a:gd name="T4" fmla="*/ 5 w 87"/>
                <a:gd name="T5" fmla="*/ 2036833 h 35"/>
                <a:gd name="T6" fmla="*/ 0 60000 65536"/>
                <a:gd name="T7" fmla="*/ 0 60000 65536"/>
                <a:gd name="T8" fmla="*/ 0 60000 65536"/>
                <a:gd name="T9" fmla="*/ 0 w 87"/>
                <a:gd name="T10" fmla="*/ 0 h 35"/>
                <a:gd name="T11" fmla="*/ 87 w 87"/>
                <a:gd name="T12" fmla="*/ 35 h 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35">
                  <a:moveTo>
                    <a:pt x="0" y="35"/>
                  </a:moveTo>
                  <a:cubicBezTo>
                    <a:pt x="14" y="22"/>
                    <a:pt x="28" y="10"/>
                    <a:pt x="42" y="5"/>
                  </a:cubicBezTo>
                  <a:cubicBezTo>
                    <a:pt x="56" y="0"/>
                    <a:pt x="80" y="5"/>
                    <a:pt x="87" y="5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5" name="Line 95">
              <a:extLst>
                <a:ext uri="{FF2B5EF4-FFF2-40B4-BE49-F238E27FC236}">
                  <a16:creationId xmlns:a16="http://schemas.microsoft.com/office/drawing/2014/main" id="{3F0BA7D7-61FD-05F8-3296-AFBCC2759D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8" y="2769"/>
              <a:ext cx="2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6" name="Freeform 96">
              <a:extLst>
                <a:ext uri="{FF2B5EF4-FFF2-40B4-BE49-F238E27FC236}">
                  <a16:creationId xmlns:a16="http://schemas.microsoft.com/office/drawing/2014/main" id="{C85C5B5C-C9FF-409E-350F-79075E39A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" y="2771"/>
              <a:ext cx="47" cy="85"/>
            </a:xfrm>
            <a:custGeom>
              <a:avLst/>
              <a:gdLst>
                <a:gd name="T0" fmla="*/ 0 w 69"/>
                <a:gd name="T1" fmla="*/ 0 h 120"/>
                <a:gd name="T2" fmla="*/ 1 w 69"/>
                <a:gd name="T3" fmla="*/ 1 h 120"/>
                <a:gd name="T4" fmla="*/ 1 w 69"/>
                <a:gd name="T5" fmla="*/ 1 h 120"/>
                <a:gd name="T6" fmla="*/ 0 60000 65536"/>
                <a:gd name="T7" fmla="*/ 0 60000 65536"/>
                <a:gd name="T8" fmla="*/ 0 60000 65536"/>
                <a:gd name="T9" fmla="*/ 0 w 69"/>
                <a:gd name="T10" fmla="*/ 0 h 120"/>
                <a:gd name="T11" fmla="*/ 69 w 69"/>
                <a:gd name="T12" fmla="*/ 120 h 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" h="120">
                  <a:moveTo>
                    <a:pt x="0" y="0"/>
                  </a:moveTo>
                  <a:cubicBezTo>
                    <a:pt x="18" y="12"/>
                    <a:pt x="36" y="25"/>
                    <a:pt x="48" y="45"/>
                  </a:cubicBezTo>
                  <a:cubicBezTo>
                    <a:pt x="60" y="65"/>
                    <a:pt x="67" y="108"/>
                    <a:pt x="69" y="12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7" name="Rectangle 97">
              <a:extLst>
                <a:ext uri="{FF2B5EF4-FFF2-40B4-BE49-F238E27FC236}">
                  <a16:creationId xmlns:a16="http://schemas.microsoft.com/office/drawing/2014/main" id="{EF8A11E0-99F2-1EE9-06E3-FB7D1F8F4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" y="3137"/>
              <a:ext cx="411" cy="1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8" name="Line 98">
              <a:extLst>
                <a:ext uri="{FF2B5EF4-FFF2-40B4-BE49-F238E27FC236}">
                  <a16:creationId xmlns:a16="http://schemas.microsoft.com/office/drawing/2014/main" id="{C1379182-0DBA-C6D2-216E-9600D9FFF1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17" y="3045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9" name="Line 99">
              <a:extLst>
                <a:ext uri="{FF2B5EF4-FFF2-40B4-BE49-F238E27FC236}">
                  <a16:creationId xmlns:a16="http://schemas.microsoft.com/office/drawing/2014/main" id="{8A9505AB-AEA1-7E20-A773-D856D99A0D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9" y="3045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0" name="Rectangle 100">
              <a:extLst>
                <a:ext uri="{FF2B5EF4-FFF2-40B4-BE49-F238E27FC236}">
                  <a16:creationId xmlns:a16="http://schemas.microsoft.com/office/drawing/2014/main" id="{5886B5D4-0E27-483D-4578-53A6487C7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" y="3168"/>
              <a:ext cx="155" cy="13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1900" b="1"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01" name="Line 101">
              <a:extLst>
                <a:ext uri="{FF2B5EF4-FFF2-40B4-BE49-F238E27FC236}">
                  <a16:creationId xmlns:a16="http://schemas.microsoft.com/office/drawing/2014/main" id="{F511A540-2C6E-516F-2199-9316F92DA7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3" y="3134"/>
              <a:ext cx="24" cy="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2" name="Rectangle 102">
              <a:extLst>
                <a:ext uri="{FF2B5EF4-FFF2-40B4-BE49-F238E27FC236}">
                  <a16:creationId xmlns:a16="http://schemas.microsoft.com/office/drawing/2014/main" id="{05670215-E793-503F-3687-BB9CED78E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" y="3115"/>
              <a:ext cx="47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3" name="Rectangle 103">
              <a:extLst>
                <a:ext uri="{FF2B5EF4-FFF2-40B4-BE49-F238E27FC236}">
                  <a16:creationId xmlns:a16="http://schemas.microsoft.com/office/drawing/2014/main" id="{2CCFDF8E-77CC-B4A6-E646-505BD9A67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" y="3118"/>
              <a:ext cx="48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4" name="Rectangle 104">
              <a:extLst>
                <a:ext uri="{FF2B5EF4-FFF2-40B4-BE49-F238E27FC236}">
                  <a16:creationId xmlns:a16="http://schemas.microsoft.com/office/drawing/2014/main" id="{4246D3C6-A4C5-9A4D-C0A7-89BA4ADE62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8013">
              <a:off x="736" y="3054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5" name="Rectangle 105">
              <a:extLst>
                <a:ext uri="{FF2B5EF4-FFF2-40B4-BE49-F238E27FC236}">
                  <a16:creationId xmlns:a16="http://schemas.microsoft.com/office/drawing/2014/main" id="{49AAAE33-684B-D4CA-A7CF-7F40A74D9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3057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6" name="Line 106">
              <a:extLst>
                <a:ext uri="{FF2B5EF4-FFF2-40B4-BE49-F238E27FC236}">
                  <a16:creationId xmlns:a16="http://schemas.microsoft.com/office/drawing/2014/main" id="{141F6F4D-D6BB-2E71-E4FF-4696EBDBAF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3274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7" name="Line 107">
              <a:extLst>
                <a:ext uri="{FF2B5EF4-FFF2-40B4-BE49-F238E27FC236}">
                  <a16:creationId xmlns:a16="http://schemas.microsoft.com/office/drawing/2014/main" id="{F61E960D-A016-5DBB-E2A9-329667ED7E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3132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8" name="Line 108">
              <a:extLst>
                <a:ext uri="{FF2B5EF4-FFF2-40B4-BE49-F238E27FC236}">
                  <a16:creationId xmlns:a16="http://schemas.microsoft.com/office/drawing/2014/main" id="{EE490F74-EF09-3D6B-FFAF-B29B610787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" y="3134"/>
              <a:ext cx="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9" name="Line 109">
              <a:extLst>
                <a:ext uri="{FF2B5EF4-FFF2-40B4-BE49-F238E27FC236}">
                  <a16:creationId xmlns:a16="http://schemas.microsoft.com/office/drawing/2014/main" id="{D69BEDF3-66D8-D57C-C7A5-221D91390B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23" y="3220"/>
              <a:ext cx="140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0" name="Line 110">
              <a:extLst>
                <a:ext uri="{FF2B5EF4-FFF2-40B4-BE49-F238E27FC236}">
                  <a16:creationId xmlns:a16="http://schemas.microsoft.com/office/drawing/2014/main" id="{452D9B68-C03B-4E7C-088E-45F2DE67E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5" y="3051"/>
              <a:ext cx="0" cy="1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1" name="Line 111">
              <a:extLst>
                <a:ext uri="{FF2B5EF4-FFF2-40B4-BE49-F238E27FC236}">
                  <a16:creationId xmlns:a16="http://schemas.microsoft.com/office/drawing/2014/main" id="{D7261C36-86D0-1256-5CF1-EF6BC12B89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8" y="3051"/>
              <a:ext cx="4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2" name="Line 112">
              <a:extLst>
                <a:ext uri="{FF2B5EF4-FFF2-40B4-BE49-F238E27FC236}">
                  <a16:creationId xmlns:a16="http://schemas.microsoft.com/office/drawing/2014/main" id="{BA36A426-E7C0-B24D-9E0B-E82899DF5B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8" y="2847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3" name="Line 113">
              <a:extLst>
                <a:ext uri="{FF2B5EF4-FFF2-40B4-BE49-F238E27FC236}">
                  <a16:creationId xmlns:a16="http://schemas.microsoft.com/office/drawing/2014/main" id="{C854E7DD-2D83-B5BB-C6B9-56A411360B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4" y="2847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4" name="Oval 114">
              <a:extLst>
                <a:ext uri="{FF2B5EF4-FFF2-40B4-BE49-F238E27FC236}">
                  <a16:creationId xmlns:a16="http://schemas.microsoft.com/office/drawing/2014/main" id="{5CB9DD9A-AE69-5849-7051-596C33066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" y="1768"/>
              <a:ext cx="200" cy="20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5" name="Line 115">
              <a:extLst>
                <a:ext uri="{FF2B5EF4-FFF2-40B4-BE49-F238E27FC236}">
                  <a16:creationId xmlns:a16="http://schemas.microsoft.com/office/drawing/2014/main" id="{71120A23-259E-5721-E4BB-922DDD66D7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1" y="2060"/>
              <a:ext cx="31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6" name="Line 116">
              <a:extLst>
                <a:ext uri="{FF2B5EF4-FFF2-40B4-BE49-F238E27FC236}">
                  <a16:creationId xmlns:a16="http://schemas.microsoft.com/office/drawing/2014/main" id="{DD213FEB-351C-B780-EFBA-5D30B66051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5" y="1983"/>
              <a:ext cx="0" cy="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7" name="Line 117">
              <a:extLst>
                <a:ext uri="{FF2B5EF4-FFF2-40B4-BE49-F238E27FC236}">
                  <a16:creationId xmlns:a16="http://schemas.microsoft.com/office/drawing/2014/main" id="{CC35A418-9259-96AC-FD5B-D8BE1ADD88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4" y="1975"/>
              <a:ext cx="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8" name="Freeform 118">
              <a:extLst>
                <a:ext uri="{FF2B5EF4-FFF2-40B4-BE49-F238E27FC236}">
                  <a16:creationId xmlns:a16="http://schemas.microsoft.com/office/drawing/2014/main" id="{17779E20-55A6-2B3D-A228-6F5A5782B026}"/>
                </a:ext>
              </a:extLst>
            </p:cNvPr>
            <p:cNvSpPr>
              <a:spLocks/>
            </p:cNvSpPr>
            <p:nvPr/>
          </p:nvSpPr>
          <p:spPr bwMode="auto">
            <a:xfrm rot="-1114523">
              <a:off x="1053" y="1979"/>
              <a:ext cx="75" cy="69"/>
            </a:xfrm>
            <a:custGeom>
              <a:avLst/>
              <a:gdLst>
                <a:gd name="T0" fmla="*/ 0 w 87"/>
                <a:gd name="T1" fmla="*/ 13940135 h 35"/>
                <a:gd name="T2" fmla="*/ 3 w 87"/>
                <a:gd name="T3" fmla="*/ 2036833 h 35"/>
                <a:gd name="T4" fmla="*/ 5 w 87"/>
                <a:gd name="T5" fmla="*/ 2036833 h 35"/>
                <a:gd name="T6" fmla="*/ 0 60000 65536"/>
                <a:gd name="T7" fmla="*/ 0 60000 65536"/>
                <a:gd name="T8" fmla="*/ 0 60000 65536"/>
                <a:gd name="T9" fmla="*/ 0 w 87"/>
                <a:gd name="T10" fmla="*/ 0 h 35"/>
                <a:gd name="T11" fmla="*/ 87 w 87"/>
                <a:gd name="T12" fmla="*/ 35 h 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35">
                  <a:moveTo>
                    <a:pt x="0" y="35"/>
                  </a:moveTo>
                  <a:cubicBezTo>
                    <a:pt x="14" y="22"/>
                    <a:pt x="28" y="10"/>
                    <a:pt x="42" y="5"/>
                  </a:cubicBezTo>
                  <a:cubicBezTo>
                    <a:pt x="56" y="0"/>
                    <a:pt x="80" y="5"/>
                    <a:pt x="87" y="5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9" name="Line 119">
              <a:extLst>
                <a:ext uri="{FF2B5EF4-FFF2-40B4-BE49-F238E27FC236}">
                  <a16:creationId xmlns:a16="http://schemas.microsoft.com/office/drawing/2014/main" id="{AFBB2489-3110-BBC3-ED4E-BB2B022F64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8" y="1977"/>
              <a:ext cx="2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0" name="Freeform 120">
              <a:extLst>
                <a:ext uri="{FF2B5EF4-FFF2-40B4-BE49-F238E27FC236}">
                  <a16:creationId xmlns:a16="http://schemas.microsoft.com/office/drawing/2014/main" id="{55EE3C7F-4F08-3A79-D6B9-D8FD4AA54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" y="1979"/>
              <a:ext cx="47" cy="85"/>
            </a:xfrm>
            <a:custGeom>
              <a:avLst/>
              <a:gdLst>
                <a:gd name="T0" fmla="*/ 0 w 69"/>
                <a:gd name="T1" fmla="*/ 0 h 120"/>
                <a:gd name="T2" fmla="*/ 1 w 69"/>
                <a:gd name="T3" fmla="*/ 1 h 120"/>
                <a:gd name="T4" fmla="*/ 1 w 69"/>
                <a:gd name="T5" fmla="*/ 1 h 120"/>
                <a:gd name="T6" fmla="*/ 0 60000 65536"/>
                <a:gd name="T7" fmla="*/ 0 60000 65536"/>
                <a:gd name="T8" fmla="*/ 0 60000 65536"/>
                <a:gd name="T9" fmla="*/ 0 w 69"/>
                <a:gd name="T10" fmla="*/ 0 h 120"/>
                <a:gd name="T11" fmla="*/ 69 w 69"/>
                <a:gd name="T12" fmla="*/ 120 h 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" h="120">
                  <a:moveTo>
                    <a:pt x="0" y="0"/>
                  </a:moveTo>
                  <a:cubicBezTo>
                    <a:pt x="18" y="12"/>
                    <a:pt x="36" y="25"/>
                    <a:pt x="48" y="45"/>
                  </a:cubicBezTo>
                  <a:cubicBezTo>
                    <a:pt x="60" y="65"/>
                    <a:pt x="67" y="108"/>
                    <a:pt x="69" y="12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1" name="Rectangle 121">
              <a:extLst>
                <a:ext uri="{FF2B5EF4-FFF2-40B4-BE49-F238E27FC236}">
                  <a16:creationId xmlns:a16="http://schemas.microsoft.com/office/drawing/2014/main" id="{0B66EDE9-BFBF-AD8D-B338-B8FB3EAEC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" y="2345"/>
              <a:ext cx="411" cy="1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2" name="Line 122">
              <a:extLst>
                <a:ext uri="{FF2B5EF4-FFF2-40B4-BE49-F238E27FC236}">
                  <a16:creationId xmlns:a16="http://schemas.microsoft.com/office/drawing/2014/main" id="{84DD35ED-1D9F-BBA9-FE4D-62E2488AD7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17" y="2253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3" name="Line 123">
              <a:extLst>
                <a:ext uri="{FF2B5EF4-FFF2-40B4-BE49-F238E27FC236}">
                  <a16:creationId xmlns:a16="http://schemas.microsoft.com/office/drawing/2014/main" id="{1326522F-932D-610E-6151-5E9860E46B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9" y="2253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4" name="Rectangle 124">
              <a:extLst>
                <a:ext uri="{FF2B5EF4-FFF2-40B4-BE49-F238E27FC236}">
                  <a16:creationId xmlns:a16="http://schemas.microsoft.com/office/drawing/2014/main" id="{42F1E560-E320-5627-B164-A474BA7A7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" y="2376"/>
              <a:ext cx="155" cy="13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1900" b="1"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25" name="Line 125">
              <a:extLst>
                <a:ext uri="{FF2B5EF4-FFF2-40B4-BE49-F238E27FC236}">
                  <a16:creationId xmlns:a16="http://schemas.microsoft.com/office/drawing/2014/main" id="{FBE0BB9D-5EB8-C36A-7FC8-A6AEEDE311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3" y="2342"/>
              <a:ext cx="24" cy="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6" name="Rectangle 126">
              <a:extLst>
                <a:ext uri="{FF2B5EF4-FFF2-40B4-BE49-F238E27FC236}">
                  <a16:creationId xmlns:a16="http://schemas.microsoft.com/office/drawing/2014/main" id="{C40AF4E4-09B8-131B-6F69-98CB1405C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" y="2323"/>
              <a:ext cx="47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7" name="Rectangle 127">
              <a:extLst>
                <a:ext uri="{FF2B5EF4-FFF2-40B4-BE49-F238E27FC236}">
                  <a16:creationId xmlns:a16="http://schemas.microsoft.com/office/drawing/2014/main" id="{9C8F82AC-BC29-D63C-EDB8-3E0ABDFC5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" y="2326"/>
              <a:ext cx="48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8" name="Rectangle 128">
              <a:extLst>
                <a:ext uri="{FF2B5EF4-FFF2-40B4-BE49-F238E27FC236}">
                  <a16:creationId xmlns:a16="http://schemas.microsoft.com/office/drawing/2014/main" id="{9797970A-CAB0-D4D8-3903-8878863B25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8013">
              <a:off x="736" y="2262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9" name="Rectangle 129">
              <a:extLst>
                <a:ext uri="{FF2B5EF4-FFF2-40B4-BE49-F238E27FC236}">
                  <a16:creationId xmlns:a16="http://schemas.microsoft.com/office/drawing/2014/main" id="{D9E34889-605A-F518-E206-A4F6F9286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2265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0" name="Line 130">
              <a:extLst>
                <a:ext uri="{FF2B5EF4-FFF2-40B4-BE49-F238E27FC236}">
                  <a16:creationId xmlns:a16="http://schemas.microsoft.com/office/drawing/2014/main" id="{CF739C73-E07F-1EC8-CBF0-75AB113EAF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2482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1" name="Line 131">
              <a:extLst>
                <a:ext uri="{FF2B5EF4-FFF2-40B4-BE49-F238E27FC236}">
                  <a16:creationId xmlns:a16="http://schemas.microsoft.com/office/drawing/2014/main" id="{FBDF99DF-BA63-C0C5-1B34-D87838D0CA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2340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2" name="Line 132">
              <a:extLst>
                <a:ext uri="{FF2B5EF4-FFF2-40B4-BE49-F238E27FC236}">
                  <a16:creationId xmlns:a16="http://schemas.microsoft.com/office/drawing/2014/main" id="{C47729F3-F696-C151-C076-4E6EAEF48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" y="2342"/>
              <a:ext cx="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3" name="Line 133">
              <a:extLst>
                <a:ext uri="{FF2B5EF4-FFF2-40B4-BE49-F238E27FC236}">
                  <a16:creationId xmlns:a16="http://schemas.microsoft.com/office/drawing/2014/main" id="{55C2186B-8F5C-4BD0-0CE0-3237C8FBD9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23" y="2428"/>
              <a:ext cx="140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4" name="Line 134">
              <a:extLst>
                <a:ext uri="{FF2B5EF4-FFF2-40B4-BE49-F238E27FC236}">
                  <a16:creationId xmlns:a16="http://schemas.microsoft.com/office/drawing/2014/main" id="{AC209EDB-52D7-ED56-90E8-BF5077376C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5" y="2259"/>
              <a:ext cx="0" cy="1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5" name="Line 135">
              <a:extLst>
                <a:ext uri="{FF2B5EF4-FFF2-40B4-BE49-F238E27FC236}">
                  <a16:creationId xmlns:a16="http://schemas.microsoft.com/office/drawing/2014/main" id="{D320F2CE-5C5B-817E-849B-89FAAFCEEC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8" y="2259"/>
              <a:ext cx="4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6" name="Line 136">
              <a:extLst>
                <a:ext uri="{FF2B5EF4-FFF2-40B4-BE49-F238E27FC236}">
                  <a16:creationId xmlns:a16="http://schemas.microsoft.com/office/drawing/2014/main" id="{E8B09142-35F6-E80C-7706-DBDD2DDA4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8" y="2055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7" name="Line 137">
              <a:extLst>
                <a:ext uri="{FF2B5EF4-FFF2-40B4-BE49-F238E27FC236}">
                  <a16:creationId xmlns:a16="http://schemas.microsoft.com/office/drawing/2014/main" id="{EA9AE41C-DF0C-31A6-03A8-353A346830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4" y="2055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8" name="Text Box 138">
              <a:extLst>
                <a:ext uri="{FF2B5EF4-FFF2-40B4-BE49-F238E27FC236}">
                  <a16:creationId xmlns:a16="http://schemas.microsoft.com/office/drawing/2014/main" id="{7D1C7C24-98E7-4D72-CB1E-1E7331E007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" y="2307"/>
              <a:ext cx="22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139" name="Group 139">
              <a:extLst>
                <a:ext uri="{FF2B5EF4-FFF2-40B4-BE49-F238E27FC236}">
                  <a16:creationId xmlns:a16="http://schemas.microsoft.com/office/drawing/2014/main" id="{22808085-CDAF-F43C-77E5-592CFB66AB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" y="1413"/>
              <a:ext cx="135" cy="150"/>
              <a:chOff x="4647" y="2079"/>
              <a:chExt cx="213" cy="246"/>
            </a:xfrm>
          </p:grpSpPr>
          <p:sp>
            <p:nvSpPr>
              <p:cNvPr id="159" name="Rectangle 140">
                <a:extLst>
                  <a:ext uri="{FF2B5EF4-FFF2-40B4-BE49-F238E27FC236}">
                    <a16:creationId xmlns:a16="http://schemas.microsoft.com/office/drawing/2014/main" id="{C396F3D4-2F3E-5153-EF7D-F7F7B54DD3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2144"/>
                <a:ext cx="157" cy="174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pPr defTabSz="1066800" eaLnBrk="0" hangingPunct="0"/>
                <a:r>
                  <a:rPr lang="pt-BR" sz="1400" b="1">
                    <a:cs typeface="Arial" panose="020B0604020202020204" pitchFamily="34" charset="0"/>
                  </a:rPr>
                  <a:t>A</a:t>
                </a:r>
                <a:endParaRPr lang="pt-BR" sz="4700">
                  <a:cs typeface="Arial" panose="020B0604020202020204" pitchFamily="34" charset="0"/>
                </a:endParaRPr>
              </a:p>
            </p:txBody>
          </p:sp>
          <p:sp>
            <p:nvSpPr>
              <p:cNvPr id="160" name="AutoShape 141">
                <a:extLst>
                  <a:ext uri="{FF2B5EF4-FFF2-40B4-BE49-F238E27FC236}">
                    <a16:creationId xmlns:a16="http://schemas.microsoft.com/office/drawing/2014/main" id="{69AC9DE2-42A3-94DE-415A-AA90A1342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7" y="2083"/>
                <a:ext cx="198" cy="62"/>
              </a:xfrm>
              <a:prstGeom prst="parallelogram">
                <a:avLst>
                  <a:gd name="adj" fmla="val 7983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61" name="Line 142">
                <a:extLst>
                  <a:ext uri="{FF2B5EF4-FFF2-40B4-BE49-F238E27FC236}">
                    <a16:creationId xmlns:a16="http://schemas.microsoft.com/office/drawing/2014/main" id="{D66EB5A4-BB73-7A66-9890-624257D516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7" y="2079"/>
                <a:ext cx="0" cy="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62" name="Line 143">
                <a:extLst>
                  <a:ext uri="{FF2B5EF4-FFF2-40B4-BE49-F238E27FC236}">
                    <a16:creationId xmlns:a16="http://schemas.microsoft.com/office/drawing/2014/main" id="{B674FBBD-012B-905D-3569-56965DEB07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3" y="2244"/>
                <a:ext cx="57" cy="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0" name="Line 144">
              <a:extLst>
                <a:ext uri="{FF2B5EF4-FFF2-40B4-BE49-F238E27FC236}">
                  <a16:creationId xmlns:a16="http://schemas.microsoft.com/office/drawing/2014/main" id="{D8B75079-DC0C-1564-6E89-30DA768C5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5" y="1563"/>
              <a:ext cx="0" cy="1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41" name="Line 145">
              <a:extLst>
                <a:ext uri="{FF2B5EF4-FFF2-40B4-BE49-F238E27FC236}">
                  <a16:creationId xmlns:a16="http://schemas.microsoft.com/office/drawing/2014/main" id="{CA74C7E6-33DB-096C-A953-7A6F7FFE84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" y="1725"/>
              <a:ext cx="5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42" name="Line 146">
              <a:extLst>
                <a:ext uri="{FF2B5EF4-FFF2-40B4-BE49-F238E27FC236}">
                  <a16:creationId xmlns:a16="http://schemas.microsoft.com/office/drawing/2014/main" id="{0B179BEE-A7F3-34F0-9BDC-0F8B994B2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" y="1566"/>
              <a:ext cx="5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43" name="Line 147">
              <a:extLst>
                <a:ext uri="{FF2B5EF4-FFF2-40B4-BE49-F238E27FC236}">
                  <a16:creationId xmlns:a16="http://schemas.microsoft.com/office/drawing/2014/main" id="{2BBE12CE-6764-7B84-3A3E-864C8269D1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1" y="1557"/>
              <a:ext cx="0" cy="1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grpSp>
          <p:nvGrpSpPr>
            <p:cNvPr id="144" name="Group 148">
              <a:extLst>
                <a:ext uri="{FF2B5EF4-FFF2-40B4-BE49-F238E27FC236}">
                  <a16:creationId xmlns:a16="http://schemas.microsoft.com/office/drawing/2014/main" id="{03C5FFD3-4BC8-1210-8E60-E2A5C2A0F1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26" y="1389"/>
              <a:ext cx="135" cy="150"/>
              <a:chOff x="4647" y="2079"/>
              <a:chExt cx="213" cy="246"/>
            </a:xfrm>
          </p:grpSpPr>
          <p:sp>
            <p:nvSpPr>
              <p:cNvPr id="155" name="Rectangle 149">
                <a:extLst>
                  <a:ext uri="{FF2B5EF4-FFF2-40B4-BE49-F238E27FC236}">
                    <a16:creationId xmlns:a16="http://schemas.microsoft.com/office/drawing/2014/main" id="{6B63C640-39C6-D356-93D5-D0ECE7C2F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2144"/>
                <a:ext cx="157" cy="174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pPr defTabSz="1066800" eaLnBrk="0" hangingPunct="0"/>
                <a:r>
                  <a:rPr lang="pt-BR" sz="1400" b="1">
                    <a:cs typeface="Arial" panose="020B0604020202020204" pitchFamily="34" charset="0"/>
                  </a:rPr>
                  <a:t>A</a:t>
                </a:r>
                <a:endParaRPr lang="pt-BR" sz="4700">
                  <a:cs typeface="Arial" panose="020B0604020202020204" pitchFamily="34" charset="0"/>
                </a:endParaRPr>
              </a:p>
            </p:txBody>
          </p:sp>
          <p:sp>
            <p:nvSpPr>
              <p:cNvPr id="156" name="AutoShape 150">
                <a:extLst>
                  <a:ext uri="{FF2B5EF4-FFF2-40B4-BE49-F238E27FC236}">
                    <a16:creationId xmlns:a16="http://schemas.microsoft.com/office/drawing/2014/main" id="{89672A3E-358A-E0D0-900C-44A1DF6CA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7" y="2083"/>
                <a:ext cx="198" cy="62"/>
              </a:xfrm>
              <a:prstGeom prst="parallelogram">
                <a:avLst>
                  <a:gd name="adj" fmla="val 7983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7" name="Line 151">
                <a:extLst>
                  <a:ext uri="{FF2B5EF4-FFF2-40B4-BE49-F238E27FC236}">
                    <a16:creationId xmlns:a16="http://schemas.microsoft.com/office/drawing/2014/main" id="{8BED6E5D-B45B-CBF9-44DE-02EC26C17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7" y="2079"/>
                <a:ext cx="0" cy="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8" name="Line 152">
                <a:extLst>
                  <a:ext uri="{FF2B5EF4-FFF2-40B4-BE49-F238E27FC236}">
                    <a16:creationId xmlns:a16="http://schemas.microsoft.com/office/drawing/2014/main" id="{8CABF8F8-0972-AD67-AFC9-1ED6FBC7D6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3" y="2244"/>
                <a:ext cx="57" cy="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5" name="Group 153">
              <a:extLst>
                <a:ext uri="{FF2B5EF4-FFF2-40B4-BE49-F238E27FC236}">
                  <a16:creationId xmlns:a16="http://schemas.microsoft.com/office/drawing/2014/main" id="{09A61790-47F6-9B2A-69ED-106F4FA573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6" y="1341"/>
              <a:ext cx="135" cy="150"/>
              <a:chOff x="4647" y="2079"/>
              <a:chExt cx="213" cy="246"/>
            </a:xfrm>
          </p:grpSpPr>
          <p:sp>
            <p:nvSpPr>
              <p:cNvPr id="151" name="Rectangle 154">
                <a:extLst>
                  <a:ext uri="{FF2B5EF4-FFF2-40B4-BE49-F238E27FC236}">
                    <a16:creationId xmlns:a16="http://schemas.microsoft.com/office/drawing/2014/main" id="{75DA1C94-295E-1416-26D1-0B5D416D5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2144"/>
                <a:ext cx="157" cy="174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pPr defTabSz="1066800" eaLnBrk="0" hangingPunct="0"/>
                <a:r>
                  <a:rPr lang="pt-BR" sz="1400" b="1">
                    <a:cs typeface="Arial" panose="020B0604020202020204" pitchFamily="34" charset="0"/>
                  </a:rPr>
                  <a:t>A</a:t>
                </a:r>
                <a:endParaRPr lang="pt-BR" sz="4700">
                  <a:cs typeface="Arial" panose="020B0604020202020204" pitchFamily="34" charset="0"/>
                </a:endParaRPr>
              </a:p>
            </p:txBody>
          </p:sp>
          <p:sp>
            <p:nvSpPr>
              <p:cNvPr id="152" name="AutoShape 155">
                <a:extLst>
                  <a:ext uri="{FF2B5EF4-FFF2-40B4-BE49-F238E27FC236}">
                    <a16:creationId xmlns:a16="http://schemas.microsoft.com/office/drawing/2014/main" id="{B56D893B-EE8F-1F33-16A7-BF434BAC3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7" y="2083"/>
                <a:ext cx="198" cy="62"/>
              </a:xfrm>
              <a:prstGeom prst="parallelogram">
                <a:avLst>
                  <a:gd name="adj" fmla="val 7983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3" name="Line 156">
                <a:extLst>
                  <a:ext uri="{FF2B5EF4-FFF2-40B4-BE49-F238E27FC236}">
                    <a16:creationId xmlns:a16="http://schemas.microsoft.com/office/drawing/2014/main" id="{1EC99639-C30A-D2A9-660A-62B12B55CB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7" y="2079"/>
                <a:ext cx="0" cy="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4" name="Line 157">
                <a:extLst>
                  <a:ext uri="{FF2B5EF4-FFF2-40B4-BE49-F238E27FC236}">
                    <a16:creationId xmlns:a16="http://schemas.microsoft.com/office/drawing/2014/main" id="{AF4868D0-7405-3150-879C-89647FCCA5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3" y="2244"/>
                <a:ext cx="57" cy="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3" name="Text Box 163">
            <a:extLst>
              <a:ext uri="{FF2B5EF4-FFF2-40B4-BE49-F238E27FC236}">
                <a16:creationId xmlns:a16="http://schemas.microsoft.com/office/drawing/2014/main" id="{29E85DE3-0592-46B6-990C-2A003A242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8588" y="1127126"/>
            <a:ext cx="215496" cy="3539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106674" tIns="53337" rIns="106674" bIns="53337">
            <a:spAutoFit/>
          </a:bodyPr>
          <a:lstStyle/>
          <a:p>
            <a:pPr algn="l" defTabSz="1066800" eaLnBrk="0" hangingPunct="0"/>
            <a:endParaRPr lang="pt-BR" sz="800">
              <a:latin typeface="Times New Roman" pitchFamily="18" charset="0"/>
            </a:endParaRPr>
          </a:p>
          <a:p>
            <a:pPr algn="l" defTabSz="1066800" eaLnBrk="0" hangingPunct="0"/>
            <a:endParaRPr lang="pt-BR" sz="800">
              <a:latin typeface="Times New Roman" pitchFamily="18" charset="0"/>
            </a:endParaRPr>
          </a:p>
        </p:txBody>
      </p:sp>
      <p:sp>
        <p:nvSpPr>
          <p:cNvPr id="164" name="Rectangle 164">
            <a:extLst>
              <a:ext uri="{FF2B5EF4-FFF2-40B4-BE49-F238E27FC236}">
                <a16:creationId xmlns:a16="http://schemas.microsoft.com/office/drawing/2014/main" id="{36CF418A-87D4-B225-6D0D-98F8EBB8F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9444" y="1951343"/>
            <a:ext cx="2172493" cy="46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400" b="1" dirty="0">
                <a:solidFill>
                  <a:srgbClr val="FF0000"/>
                </a:solidFill>
                <a:cs typeface="Arial" panose="020B0604020202020204" pitchFamily="34" charset="0"/>
              </a:rPr>
              <a:t>Sobrecarga!!!</a:t>
            </a:r>
            <a:endParaRPr lang="pt-BR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65" name="Rectangle 165">
            <a:extLst>
              <a:ext uri="{FF2B5EF4-FFF2-40B4-BE49-F238E27FC236}">
                <a16:creationId xmlns:a16="http://schemas.microsoft.com/office/drawing/2014/main" id="{ED9174EB-5284-5368-484B-BBF8F05CD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086" y="3501008"/>
            <a:ext cx="230747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600" b="1" dirty="0">
                <a:solidFill>
                  <a:srgbClr val="FF0000"/>
                </a:solidFill>
                <a:cs typeface="Arial" panose="020B0604020202020204" pitchFamily="34" charset="0"/>
              </a:rPr>
              <a:t>Ociosidade!!!</a:t>
            </a:r>
            <a:endParaRPr lang="pt-BR" sz="2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67" name="AutoShape 167">
            <a:extLst>
              <a:ext uri="{FF2B5EF4-FFF2-40B4-BE49-F238E27FC236}">
                <a16:creationId xmlns:a16="http://schemas.microsoft.com/office/drawing/2014/main" id="{89838D14-74C9-DCA0-94A8-029DA45D2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688" y="1967795"/>
            <a:ext cx="832776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0" name="Rectangle 2">
            <a:extLst>
              <a:ext uri="{FF2B5EF4-FFF2-40B4-BE49-F238E27FC236}">
                <a16:creationId xmlns:a16="http://schemas.microsoft.com/office/drawing/2014/main" id="{9D77BD85-686C-AA85-A98B-8675925AE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Fluxo de Produção: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Desniv</a:t>
            </a:r>
            <a:r>
              <a:rPr lang="pt-BR" altLang="ja-JP" sz="2800" b="1" dirty="0">
                <a:solidFill>
                  <a:srgbClr val="FF0000"/>
                </a:solidFill>
                <a:ea typeface="游ゴシック" panose="020B0400000000000000" pitchFamily="34" charset="-128"/>
              </a:rPr>
              <a:t>elado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 x Nivelado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1" name="Agrupar 170">
            <a:extLst>
              <a:ext uri="{FF2B5EF4-FFF2-40B4-BE49-F238E27FC236}">
                <a16:creationId xmlns:a16="http://schemas.microsoft.com/office/drawing/2014/main" id="{6D65D011-F019-0006-543D-903C10F4ABC2}"/>
              </a:ext>
            </a:extLst>
          </p:cNvPr>
          <p:cNvGrpSpPr/>
          <p:nvPr/>
        </p:nvGrpSpPr>
        <p:grpSpPr>
          <a:xfrm>
            <a:off x="9337659" y="4026791"/>
            <a:ext cx="365189" cy="430214"/>
            <a:chOff x="9716975" y="2771158"/>
            <a:chExt cx="365189" cy="430214"/>
          </a:xfrm>
        </p:grpSpPr>
        <p:sp>
          <p:nvSpPr>
            <p:cNvPr id="172" name="Rectangle 165">
              <a:extLst>
                <a:ext uri="{FF2B5EF4-FFF2-40B4-BE49-F238E27FC236}">
                  <a16:creationId xmlns:a16="http://schemas.microsoft.com/office/drawing/2014/main" id="{9338B8ED-8FA8-E968-B78E-CD188034A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173" name="AutoShape 167">
              <a:extLst>
                <a:ext uri="{FF2B5EF4-FFF2-40B4-BE49-F238E27FC236}">
                  <a16:creationId xmlns:a16="http://schemas.microsoft.com/office/drawing/2014/main" id="{4BD6E3CC-AE47-002C-048D-0A1144FBF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74" name="Line 168">
              <a:extLst>
                <a:ext uri="{FF2B5EF4-FFF2-40B4-BE49-F238E27FC236}">
                  <a16:creationId xmlns:a16="http://schemas.microsoft.com/office/drawing/2014/main" id="{C9A9B700-9663-EA43-45F4-E1298AA47F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75" name="Line 169">
              <a:extLst>
                <a:ext uri="{FF2B5EF4-FFF2-40B4-BE49-F238E27FC236}">
                  <a16:creationId xmlns:a16="http://schemas.microsoft.com/office/drawing/2014/main" id="{B7E35FB7-938B-966A-0F85-BE49ADD866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176" name="Agrupar 175">
            <a:extLst>
              <a:ext uri="{FF2B5EF4-FFF2-40B4-BE49-F238E27FC236}">
                <a16:creationId xmlns:a16="http://schemas.microsoft.com/office/drawing/2014/main" id="{55958ACB-0B64-4F23-2591-B3FE5CAA3A36}"/>
              </a:ext>
            </a:extLst>
          </p:cNvPr>
          <p:cNvGrpSpPr/>
          <p:nvPr/>
        </p:nvGrpSpPr>
        <p:grpSpPr>
          <a:xfrm>
            <a:off x="9723422" y="4024870"/>
            <a:ext cx="365189" cy="430214"/>
            <a:chOff x="9716975" y="2771158"/>
            <a:chExt cx="365189" cy="430214"/>
          </a:xfrm>
        </p:grpSpPr>
        <p:sp>
          <p:nvSpPr>
            <p:cNvPr id="177" name="Rectangle 165">
              <a:extLst>
                <a:ext uri="{FF2B5EF4-FFF2-40B4-BE49-F238E27FC236}">
                  <a16:creationId xmlns:a16="http://schemas.microsoft.com/office/drawing/2014/main" id="{272AD569-2818-85A2-9AC7-3F14901D9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178" name="AutoShape 167">
              <a:extLst>
                <a:ext uri="{FF2B5EF4-FFF2-40B4-BE49-F238E27FC236}">
                  <a16:creationId xmlns:a16="http://schemas.microsoft.com/office/drawing/2014/main" id="{852BDFD4-A1A8-EB34-4FF0-88CDF60C3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79" name="Line 168">
              <a:extLst>
                <a:ext uri="{FF2B5EF4-FFF2-40B4-BE49-F238E27FC236}">
                  <a16:creationId xmlns:a16="http://schemas.microsoft.com/office/drawing/2014/main" id="{63E950D0-CFD2-0044-99B8-E317E382A9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80" name="Line 169">
              <a:extLst>
                <a:ext uri="{FF2B5EF4-FFF2-40B4-BE49-F238E27FC236}">
                  <a16:creationId xmlns:a16="http://schemas.microsoft.com/office/drawing/2014/main" id="{A320CC27-DF38-D2BB-A22F-6524B5D9A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181" name="Agrupar 180">
            <a:extLst>
              <a:ext uri="{FF2B5EF4-FFF2-40B4-BE49-F238E27FC236}">
                <a16:creationId xmlns:a16="http://schemas.microsoft.com/office/drawing/2014/main" id="{9E58BC9A-C7C7-8020-B0F0-0A3C143CACBF}"/>
              </a:ext>
            </a:extLst>
          </p:cNvPr>
          <p:cNvGrpSpPr/>
          <p:nvPr/>
        </p:nvGrpSpPr>
        <p:grpSpPr>
          <a:xfrm>
            <a:off x="10109184" y="4017343"/>
            <a:ext cx="365189" cy="430214"/>
            <a:chOff x="9716975" y="2771158"/>
            <a:chExt cx="365189" cy="430214"/>
          </a:xfrm>
        </p:grpSpPr>
        <p:sp>
          <p:nvSpPr>
            <p:cNvPr id="182" name="Rectangle 165">
              <a:extLst>
                <a:ext uri="{FF2B5EF4-FFF2-40B4-BE49-F238E27FC236}">
                  <a16:creationId xmlns:a16="http://schemas.microsoft.com/office/drawing/2014/main" id="{86A5BAFE-CA6B-A065-24E8-9577FB643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183" name="AutoShape 167">
              <a:extLst>
                <a:ext uri="{FF2B5EF4-FFF2-40B4-BE49-F238E27FC236}">
                  <a16:creationId xmlns:a16="http://schemas.microsoft.com/office/drawing/2014/main" id="{DEC205A0-4DE4-1D28-6025-70C4F6CFF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84" name="Line 168">
              <a:extLst>
                <a:ext uri="{FF2B5EF4-FFF2-40B4-BE49-F238E27FC236}">
                  <a16:creationId xmlns:a16="http://schemas.microsoft.com/office/drawing/2014/main" id="{035D5BBB-C28E-3A49-52C1-ACA530BC2A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85" name="Line 169">
              <a:extLst>
                <a:ext uri="{FF2B5EF4-FFF2-40B4-BE49-F238E27FC236}">
                  <a16:creationId xmlns:a16="http://schemas.microsoft.com/office/drawing/2014/main" id="{13334835-6E26-96D6-A35D-CACD5E3867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186" name="Agrupar 185">
            <a:extLst>
              <a:ext uri="{FF2B5EF4-FFF2-40B4-BE49-F238E27FC236}">
                <a16:creationId xmlns:a16="http://schemas.microsoft.com/office/drawing/2014/main" id="{40CA210D-C970-87F7-6DAC-57939A416A5C}"/>
              </a:ext>
            </a:extLst>
          </p:cNvPr>
          <p:cNvGrpSpPr/>
          <p:nvPr/>
        </p:nvGrpSpPr>
        <p:grpSpPr>
          <a:xfrm>
            <a:off x="10498139" y="4019084"/>
            <a:ext cx="365189" cy="430214"/>
            <a:chOff x="9716975" y="2771158"/>
            <a:chExt cx="365189" cy="430214"/>
          </a:xfrm>
        </p:grpSpPr>
        <p:sp>
          <p:nvSpPr>
            <p:cNvPr id="187" name="Rectangle 165">
              <a:extLst>
                <a:ext uri="{FF2B5EF4-FFF2-40B4-BE49-F238E27FC236}">
                  <a16:creationId xmlns:a16="http://schemas.microsoft.com/office/drawing/2014/main" id="{03BFC5BC-15A3-E229-5D15-A2DDE7793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188" name="AutoShape 167">
              <a:extLst>
                <a:ext uri="{FF2B5EF4-FFF2-40B4-BE49-F238E27FC236}">
                  <a16:creationId xmlns:a16="http://schemas.microsoft.com/office/drawing/2014/main" id="{A37D60B3-68AB-7CDB-4F5B-E21B785C8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89" name="Line 168">
              <a:extLst>
                <a:ext uri="{FF2B5EF4-FFF2-40B4-BE49-F238E27FC236}">
                  <a16:creationId xmlns:a16="http://schemas.microsoft.com/office/drawing/2014/main" id="{A863F7F3-5C6C-158D-EBE9-CA98FCCEC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90" name="Line 169">
              <a:extLst>
                <a:ext uri="{FF2B5EF4-FFF2-40B4-BE49-F238E27FC236}">
                  <a16:creationId xmlns:a16="http://schemas.microsoft.com/office/drawing/2014/main" id="{5E7BAA0C-10E5-AD22-895A-D569D4B352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sp>
        <p:nvSpPr>
          <p:cNvPr id="33" name="AutoShape 167">
            <a:extLst>
              <a:ext uri="{FF2B5EF4-FFF2-40B4-BE49-F238E27FC236}">
                <a16:creationId xmlns:a16="http://schemas.microsoft.com/office/drawing/2014/main" id="{9D2AD0AE-497B-BFCF-42A0-AAC3BD05B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739" y="3519289"/>
            <a:ext cx="832776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34" name="AutoShape 167">
            <a:extLst>
              <a:ext uri="{FF2B5EF4-FFF2-40B4-BE49-F238E27FC236}">
                <a16:creationId xmlns:a16="http://schemas.microsoft.com/office/drawing/2014/main" id="{FD02F543-71B4-B5DD-8DE9-982427721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685" y="5013176"/>
            <a:ext cx="832776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35" name="Rectangle 165">
            <a:extLst>
              <a:ext uri="{FF2B5EF4-FFF2-40B4-BE49-F238E27FC236}">
                <a16:creationId xmlns:a16="http://schemas.microsoft.com/office/drawing/2014/main" id="{61FDBAA1-9EAA-39BA-E86F-EB85E49F6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148" y="5007389"/>
            <a:ext cx="230747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600" b="1" dirty="0">
                <a:solidFill>
                  <a:srgbClr val="FF0000"/>
                </a:solidFill>
                <a:cs typeface="Arial" panose="020B0604020202020204" pitchFamily="34" charset="0"/>
              </a:rPr>
              <a:t>Ociosidade!!!</a:t>
            </a:r>
            <a:endParaRPr lang="pt-BR" sz="2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6" name="AutoShape 168">
            <a:extLst>
              <a:ext uri="{FF2B5EF4-FFF2-40B4-BE49-F238E27FC236}">
                <a16:creationId xmlns:a16="http://schemas.microsoft.com/office/drawing/2014/main" id="{4D0BDBC2-FE9B-24AB-B81F-E71F9B1F7E8C}"/>
              </a:ext>
            </a:extLst>
          </p:cNvPr>
          <p:cNvSpPr>
            <a:spLocks noChangeArrowheads="1"/>
          </p:cNvSpPr>
          <p:nvPr/>
        </p:nvSpPr>
        <p:spPr bwMode="auto">
          <a:xfrm rot="11803276">
            <a:off x="3768813" y="3071515"/>
            <a:ext cx="3705837" cy="485775"/>
          </a:xfrm>
          <a:prstGeom prst="leftArrow">
            <a:avLst>
              <a:gd name="adj1" fmla="val 50000"/>
              <a:gd name="adj2" fmla="val 50245"/>
            </a:avLst>
          </a:prstGeom>
          <a:noFill/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pic>
        <p:nvPicPr>
          <p:cNvPr id="1026" name="Picture 2" descr="Vetor ícone verão, sol sente quente e suor gotas cartazes para a parede •  posters desgaste, suor, intrigado | myloview.com.br">
            <a:extLst>
              <a:ext uri="{FF2B5EF4-FFF2-40B4-BE49-F238E27FC236}">
                <a16:creationId xmlns:a16="http://schemas.microsoft.com/office/drawing/2014/main" id="{CC9D7563-165C-C21C-466F-0888B3BB2C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7" t="11158" r="15323" b="22127"/>
          <a:stretch/>
        </p:blipFill>
        <p:spPr bwMode="auto">
          <a:xfrm>
            <a:off x="2627086" y="1676385"/>
            <a:ext cx="645239" cy="61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FE33C07-2F02-9289-F6BC-2FD488176B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235"/>
          <a:stretch/>
        </p:blipFill>
        <p:spPr>
          <a:xfrm>
            <a:off x="2883327" y="3628528"/>
            <a:ext cx="164315" cy="131516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489B0E11-1A91-D468-15CB-30EEAE7A89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235"/>
          <a:stretch/>
        </p:blipFill>
        <p:spPr>
          <a:xfrm>
            <a:off x="2876906" y="5140216"/>
            <a:ext cx="164315" cy="131516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13E16B81-749E-88CC-BDC8-041BE3BAB2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235"/>
          <a:stretch/>
        </p:blipFill>
        <p:spPr>
          <a:xfrm rot="11030192" flipV="1">
            <a:off x="8186790" y="2959217"/>
            <a:ext cx="395925" cy="21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147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251C5234-1844-20F2-4A17-338D052CCAF3}"/>
              </a:ext>
            </a:extLst>
          </p:cNvPr>
          <p:cNvGrpSpPr>
            <a:grpSpLocks/>
          </p:cNvGrpSpPr>
          <p:nvPr/>
        </p:nvGrpSpPr>
        <p:grpSpPr bwMode="auto">
          <a:xfrm>
            <a:off x="2103947" y="1988840"/>
            <a:ext cx="1289050" cy="4114800"/>
            <a:chOff x="947" y="905"/>
            <a:chExt cx="750" cy="2342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251430AE-E48D-5FF3-7373-910B62205D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905"/>
              <a:ext cx="750" cy="749"/>
              <a:chOff x="947" y="905"/>
              <a:chExt cx="750" cy="749"/>
            </a:xfrm>
          </p:grpSpPr>
          <p:sp>
            <p:nvSpPr>
              <p:cNvPr id="83" name="Oval 5">
                <a:extLst>
                  <a:ext uri="{FF2B5EF4-FFF2-40B4-BE49-F238E27FC236}">
                    <a16:creationId xmlns:a16="http://schemas.microsoft.com/office/drawing/2014/main" id="{68B2C4AE-8814-B188-0E6B-98350558A0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9" y="905"/>
                <a:ext cx="200" cy="20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4" name="Line 6">
                <a:extLst>
                  <a:ext uri="{FF2B5EF4-FFF2-40B4-BE49-F238E27FC236}">
                    <a16:creationId xmlns:a16="http://schemas.microsoft.com/office/drawing/2014/main" id="{7F34221D-EDD2-A53D-724F-52B38E11BB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07" y="1197"/>
                <a:ext cx="304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5" name="Line 7">
                <a:extLst>
                  <a:ext uri="{FF2B5EF4-FFF2-40B4-BE49-F238E27FC236}">
                    <a16:creationId xmlns:a16="http://schemas.microsoft.com/office/drawing/2014/main" id="{09F4C176-53C6-34A7-CBFA-4BA7A48D24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9" y="1120"/>
                <a:ext cx="0" cy="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6" name="Line 8">
                <a:extLst>
                  <a:ext uri="{FF2B5EF4-FFF2-40B4-BE49-F238E27FC236}">
                    <a16:creationId xmlns:a16="http://schemas.microsoft.com/office/drawing/2014/main" id="{B7A5EBE0-2ACD-E2DD-B193-5E0548725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8" y="1112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7" name="Line 9">
                <a:extLst>
                  <a:ext uri="{FF2B5EF4-FFF2-40B4-BE49-F238E27FC236}">
                    <a16:creationId xmlns:a16="http://schemas.microsoft.com/office/drawing/2014/main" id="{262AECDC-553F-A644-4A95-9FED681A95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0" y="1137"/>
                <a:ext cx="68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8" name="Line 10">
                <a:extLst>
                  <a:ext uri="{FF2B5EF4-FFF2-40B4-BE49-F238E27FC236}">
                    <a16:creationId xmlns:a16="http://schemas.microsoft.com/office/drawing/2014/main" id="{253F61E1-29E7-4C1C-1A5F-6BA0D7D748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8" y="1133"/>
                <a:ext cx="12" cy="1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9" name="Oval 11">
                <a:extLst>
                  <a:ext uri="{FF2B5EF4-FFF2-40B4-BE49-F238E27FC236}">
                    <a16:creationId xmlns:a16="http://schemas.microsoft.com/office/drawing/2014/main" id="{D8885B9D-B770-9379-7FAE-12C9A4A73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" y="1321"/>
                <a:ext cx="75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0" name="Line 12">
                <a:extLst>
                  <a:ext uri="{FF2B5EF4-FFF2-40B4-BE49-F238E27FC236}">
                    <a16:creationId xmlns:a16="http://schemas.microsoft.com/office/drawing/2014/main" id="{32CD84FE-1ABB-EB86-46B5-704FA869AF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9" y="1270"/>
                <a:ext cx="83" cy="1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1" name="Freeform 13">
                <a:extLst>
                  <a:ext uri="{FF2B5EF4-FFF2-40B4-BE49-F238E27FC236}">
                    <a16:creationId xmlns:a16="http://schemas.microsoft.com/office/drawing/2014/main" id="{7425301B-E4CA-0391-B158-6BBE0C156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113"/>
                <a:ext cx="60" cy="24"/>
              </a:xfrm>
              <a:custGeom>
                <a:avLst/>
                <a:gdLst>
                  <a:gd name="T0" fmla="*/ 0 w 87"/>
                  <a:gd name="T1" fmla="*/ 1 h 35"/>
                  <a:gd name="T2" fmla="*/ 1 w 87"/>
                  <a:gd name="T3" fmla="*/ 1 h 35"/>
                  <a:gd name="T4" fmla="*/ 1 w 87"/>
                  <a:gd name="T5" fmla="*/ 1 h 35"/>
                  <a:gd name="T6" fmla="*/ 0 60000 65536"/>
                  <a:gd name="T7" fmla="*/ 0 60000 65536"/>
                  <a:gd name="T8" fmla="*/ 0 60000 65536"/>
                  <a:gd name="T9" fmla="*/ 0 w 87"/>
                  <a:gd name="T10" fmla="*/ 0 h 35"/>
                  <a:gd name="T11" fmla="*/ 87 w 87"/>
                  <a:gd name="T12" fmla="*/ 35 h 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7" h="35">
                    <a:moveTo>
                      <a:pt x="0" y="35"/>
                    </a:moveTo>
                    <a:cubicBezTo>
                      <a:pt x="14" y="22"/>
                      <a:pt x="28" y="10"/>
                      <a:pt x="42" y="5"/>
                    </a:cubicBezTo>
                    <a:cubicBezTo>
                      <a:pt x="56" y="0"/>
                      <a:pt x="80" y="5"/>
                      <a:pt x="87" y="5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2" name="Line 14">
                <a:extLst>
                  <a:ext uri="{FF2B5EF4-FFF2-40B4-BE49-F238E27FC236}">
                    <a16:creationId xmlns:a16="http://schemas.microsoft.com/office/drawing/2014/main" id="{64990E9A-B5D7-FABE-4ED7-B02277191D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2" y="1114"/>
                <a:ext cx="20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3" name="Freeform 15">
                <a:extLst>
                  <a:ext uri="{FF2B5EF4-FFF2-40B4-BE49-F238E27FC236}">
                    <a16:creationId xmlns:a16="http://schemas.microsoft.com/office/drawing/2014/main" id="{A889E45C-D2E4-7B8F-8CF0-10CEDA5C0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8" y="1116"/>
                <a:ext cx="47" cy="85"/>
              </a:xfrm>
              <a:custGeom>
                <a:avLst/>
                <a:gdLst>
                  <a:gd name="T0" fmla="*/ 0 w 69"/>
                  <a:gd name="T1" fmla="*/ 0 h 120"/>
                  <a:gd name="T2" fmla="*/ 1 w 69"/>
                  <a:gd name="T3" fmla="*/ 1 h 120"/>
                  <a:gd name="T4" fmla="*/ 1 w 69"/>
                  <a:gd name="T5" fmla="*/ 1 h 120"/>
                  <a:gd name="T6" fmla="*/ 0 60000 65536"/>
                  <a:gd name="T7" fmla="*/ 0 60000 65536"/>
                  <a:gd name="T8" fmla="*/ 0 60000 65536"/>
                  <a:gd name="T9" fmla="*/ 0 w 69"/>
                  <a:gd name="T10" fmla="*/ 0 h 120"/>
                  <a:gd name="T11" fmla="*/ 69 w 69"/>
                  <a:gd name="T12" fmla="*/ 120 h 1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9" h="120">
                    <a:moveTo>
                      <a:pt x="0" y="0"/>
                    </a:moveTo>
                    <a:cubicBezTo>
                      <a:pt x="18" y="12"/>
                      <a:pt x="36" y="25"/>
                      <a:pt x="48" y="45"/>
                    </a:cubicBezTo>
                    <a:cubicBezTo>
                      <a:pt x="60" y="65"/>
                      <a:pt x="67" y="108"/>
                      <a:pt x="69" y="120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4" name="Line 16">
                <a:extLst>
                  <a:ext uri="{FF2B5EF4-FFF2-40B4-BE49-F238E27FC236}">
                    <a16:creationId xmlns:a16="http://schemas.microsoft.com/office/drawing/2014/main" id="{3771BD88-A953-85CB-97B3-90D4C9924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2" y="1268"/>
                <a:ext cx="23" cy="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5" name="Line 17">
                <a:extLst>
                  <a:ext uri="{FF2B5EF4-FFF2-40B4-BE49-F238E27FC236}">
                    <a16:creationId xmlns:a16="http://schemas.microsoft.com/office/drawing/2014/main" id="{4A482737-DA12-C09B-1593-BBDC821F40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9" y="1170"/>
                <a:ext cx="69" cy="1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6" name="Oval 18">
                <a:extLst>
                  <a:ext uri="{FF2B5EF4-FFF2-40B4-BE49-F238E27FC236}">
                    <a16:creationId xmlns:a16="http://schemas.microsoft.com/office/drawing/2014/main" id="{346D62F6-C476-CBB1-58BB-58DD3842C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89" y="1335"/>
                <a:ext cx="76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7" name="Line 19">
                <a:extLst>
                  <a:ext uri="{FF2B5EF4-FFF2-40B4-BE49-F238E27FC236}">
                    <a16:creationId xmlns:a16="http://schemas.microsoft.com/office/drawing/2014/main" id="{67FD5D49-923E-D493-F617-E898EF3383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4" y="1312"/>
                <a:ext cx="95" cy="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8" name="Rectangle 20">
                <a:extLst>
                  <a:ext uri="{FF2B5EF4-FFF2-40B4-BE49-F238E27FC236}">
                    <a16:creationId xmlns:a16="http://schemas.microsoft.com/office/drawing/2014/main" id="{ABC37F99-3BC1-6E89-F4DD-AB4A234E6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" y="1481"/>
                <a:ext cx="411" cy="16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9" name="Line 21">
                <a:extLst>
                  <a:ext uri="{FF2B5EF4-FFF2-40B4-BE49-F238E27FC236}">
                    <a16:creationId xmlns:a16="http://schemas.microsoft.com/office/drawing/2014/main" id="{C7FCB649-5C15-961D-DA17-587D82890C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1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0" name="Line 22">
                <a:extLst>
                  <a:ext uri="{FF2B5EF4-FFF2-40B4-BE49-F238E27FC236}">
                    <a16:creationId xmlns:a16="http://schemas.microsoft.com/office/drawing/2014/main" id="{9533D91C-495F-6819-EB75-9FC3F0F9AF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3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1" name="Rectangle 23">
                <a:extLst>
                  <a:ext uri="{FF2B5EF4-FFF2-40B4-BE49-F238E27FC236}">
                    <a16:creationId xmlns:a16="http://schemas.microsoft.com/office/drawing/2014/main" id="{4DC4216E-5C80-30CE-96AB-F343782BB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7" y="1512"/>
                <a:ext cx="155" cy="13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900" b="1"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102" name="Line 24">
                <a:extLst>
                  <a:ext uri="{FF2B5EF4-FFF2-40B4-BE49-F238E27FC236}">
                    <a16:creationId xmlns:a16="http://schemas.microsoft.com/office/drawing/2014/main" id="{0B92DA50-7F4B-7618-A642-ECC3411078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7" y="1478"/>
                <a:ext cx="24" cy="3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3" name="Rectangle 25">
                <a:extLst>
                  <a:ext uri="{FF2B5EF4-FFF2-40B4-BE49-F238E27FC236}">
                    <a16:creationId xmlns:a16="http://schemas.microsoft.com/office/drawing/2014/main" id="{0F7326C0-49E5-A7A4-27AF-C28A346D3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" y="1459"/>
                <a:ext cx="47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4" name="Rectangle 26">
                <a:extLst>
                  <a:ext uri="{FF2B5EF4-FFF2-40B4-BE49-F238E27FC236}">
                    <a16:creationId xmlns:a16="http://schemas.microsoft.com/office/drawing/2014/main" id="{7BA81B2B-8D11-E62D-4F8B-072CBD76C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" y="1462"/>
                <a:ext cx="48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5" name="Rectangle 27">
                <a:extLst>
                  <a:ext uri="{FF2B5EF4-FFF2-40B4-BE49-F238E27FC236}">
                    <a16:creationId xmlns:a16="http://schemas.microsoft.com/office/drawing/2014/main" id="{D405508C-34BA-21AC-1628-393380A8F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498013">
                <a:off x="970" y="1398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6" name="Rectangle 28">
                <a:extLst>
                  <a:ext uri="{FF2B5EF4-FFF2-40B4-BE49-F238E27FC236}">
                    <a16:creationId xmlns:a16="http://schemas.microsoft.com/office/drawing/2014/main" id="{DA462A24-C347-1159-413A-F4CAF8B52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7" y="1401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7" name="Line 29">
                <a:extLst>
                  <a:ext uri="{FF2B5EF4-FFF2-40B4-BE49-F238E27FC236}">
                    <a16:creationId xmlns:a16="http://schemas.microsoft.com/office/drawing/2014/main" id="{81B0965A-2985-BE50-4695-E18D7ED32A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618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8" name="Line 30">
                <a:extLst>
                  <a:ext uri="{FF2B5EF4-FFF2-40B4-BE49-F238E27FC236}">
                    <a16:creationId xmlns:a16="http://schemas.microsoft.com/office/drawing/2014/main" id="{D247A42F-0CCD-4DD2-9527-77EB63A9DB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476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9" name="Line 31">
                <a:extLst>
                  <a:ext uri="{FF2B5EF4-FFF2-40B4-BE49-F238E27FC236}">
                    <a16:creationId xmlns:a16="http://schemas.microsoft.com/office/drawing/2014/main" id="{937E6D7F-717D-25ED-654F-3BB4C7346C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5" y="1478"/>
                <a:ext cx="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0" name="Line 32">
                <a:extLst>
                  <a:ext uri="{FF2B5EF4-FFF2-40B4-BE49-F238E27FC236}">
                    <a16:creationId xmlns:a16="http://schemas.microsoft.com/office/drawing/2014/main" id="{D06974F5-0792-BAA8-9240-0781CE02A3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7" y="1196"/>
                <a:ext cx="11" cy="7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1" name="Line 33">
                <a:extLst>
                  <a:ext uri="{FF2B5EF4-FFF2-40B4-BE49-F238E27FC236}">
                    <a16:creationId xmlns:a16="http://schemas.microsoft.com/office/drawing/2014/main" id="{8CFBB1B5-8C75-E3DB-8991-22BF634F02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8" y="1272"/>
                <a:ext cx="36" cy="6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2" name="Line 34">
                <a:extLst>
                  <a:ext uri="{FF2B5EF4-FFF2-40B4-BE49-F238E27FC236}">
                    <a16:creationId xmlns:a16="http://schemas.microsoft.com/office/drawing/2014/main" id="{47B1910F-B665-5CC3-4025-2C559663BD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2" y="1392"/>
                <a:ext cx="1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3" name="Line 35">
                <a:extLst>
                  <a:ext uri="{FF2B5EF4-FFF2-40B4-BE49-F238E27FC236}">
                    <a16:creationId xmlns:a16="http://schemas.microsoft.com/office/drawing/2014/main" id="{5E92879D-AD6D-294A-7E57-54BAAA56B2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7" y="1564"/>
                <a:ext cx="140" cy="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4" name="Line 36">
                <a:extLst>
                  <a:ext uri="{FF2B5EF4-FFF2-40B4-BE49-F238E27FC236}">
                    <a16:creationId xmlns:a16="http://schemas.microsoft.com/office/drawing/2014/main" id="{0CADDA07-2104-5E3D-8E35-74855E92B1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9" y="1395"/>
                <a:ext cx="0" cy="1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5" name="Line 37">
                <a:extLst>
                  <a:ext uri="{FF2B5EF4-FFF2-40B4-BE49-F238E27FC236}">
                    <a16:creationId xmlns:a16="http://schemas.microsoft.com/office/drawing/2014/main" id="{F8845B92-647B-36EA-EFD6-71B3BE7503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8" y="1395"/>
                <a:ext cx="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6" name="Line 38">
                <a:extLst>
                  <a:ext uri="{FF2B5EF4-FFF2-40B4-BE49-F238E27FC236}">
                    <a16:creationId xmlns:a16="http://schemas.microsoft.com/office/drawing/2014/main" id="{D1BA155B-362C-F255-296D-5415106C98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9" y="1323"/>
                <a:ext cx="24" cy="2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7" name="Line 39">
                <a:extLst>
                  <a:ext uri="{FF2B5EF4-FFF2-40B4-BE49-F238E27FC236}">
                    <a16:creationId xmlns:a16="http://schemas.microsoft.com/office/drawing/2014/main" id="{C4933082-B31E-C686-B37B-9A1706B07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323"/>
                <a:ext cx="24" cy="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8" name="Line 40">
                <a:extLst>
                  <a:ext uri="{FF2B5EF4-FFF2-40B4-BE49-F238E27FC236}">
                    <a16:creationId xmlns:a16="http://schemas.microsoft.com/office/drawing/2014/main" id="{D2145918-A211-10DA-64B0-49A31DF4EA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7" y="1323"/>
                <a:ext cx="9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9" name="Line 41">
                <a:extLst>
                  <a:ext uri="{FF2B5EF4-FFF2-40B4-BE49-F238E27FC236}">
                    <a16:creationId xmlns:a16="http://schemas.microsoft.com/office/drawing/2014/main" id="{52DC790C-491F-B974-DA43-C23821F2B9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425"/>
                <a:ext cx="36" cy="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20" name="Rectangle 42">
                <a:extLst>
                  <a:ext uri="{FF2B5EF4-FFF2-40B4-BE49-F238E27FC236}">
                    <a16:creationId xmlns:a16="http://schemas.microsoft.com/office/drawing/2014/main" id="{0A6BB135-39B1-EEF8-B75F-D7EF24143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1359"/>
                <a:ext cx="96" cy="102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200" b="1">
                    <a:cs typeface="Arial" panose="020B0604020202020204" pitchFamily="34" charset="0"/>
                  </a:rPr>
                  <a:t>A</a:t>
                </a:r>
                <a:endParaRPr lang="pt-BR" sz="23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Group 43">
              <a:extLst>
                <a:ext uri="{FF2B5EF4-FFF2-40B4-BE49-F238E27FC236}">
                  <a16:creationId xmlns:a16="http://schemas.microsoft.com/office/drawing/2014/main" id="{7BF93C67-3E95-7CFB-EAE7-4DF5527580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1696"/>
              <a:ext cx="750" cy="750"/>
              <a:chOff x="947" y="905"/>
              <a:chExt cx="750" cy="749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DEE1D969-D02D-6AE0-820E-8A1A7B54B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9" y="905"/>
                <a:ext cx="200" cy="20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6" name="Line 45">
                <a:extLst>
                  <a:ext uri="{FF2B5EF4-FFF2-40B4-BE49-F238E27FC236}">
                    <a16:creationId xmlns:a16="http://schemas.microsoft.com/office/drawing/2014/main" id="{6F7540B4-225C-D23B-5035-1D3BCED342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07" y="1197"/>
                <a:ext cx="304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7" name="Line 46">
                <a:extLst>
                  <a:ext uri="{FF2B5EF4-FFF2-40B4-BE49-F238E27FC236}">
                    <a16:creationId xmlns:a16="http://schemas.microsoft.com/office/drawing/2014/main" id="{6196BA93-D1C9-E4F1-3DCE-ADA34A2A3B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9" y="1120"/>
                <a:ext cx="0" cy="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8" name="Line 47">
                <a:extLst>
                  <a:ext uri="{FF2B5EF4-FFF2-40B4-BE49-F238E27FC236}">
                    <a16:creationId xmlns:a16="http://schemas.microsoft.com/office/drawing/2014/main" id="{B7E5EB1B-41D6-5069-771B-CA673B7488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8" y="1112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9" name="Line 48">
                <a:extLst>
                  <a:ext uri="{FF2B5EF4-FFF2-40B4-BE49-F238E27FC236}">
                    <a16:creationId xmlns:a16="http://schemas.microsoft.com/office/drawing/2014/main" id="{808D9015-D8A8-8A08-B7E0-535FD655F4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0" y="1137"/>
                <a:ext cx="68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0" name="Line 49">
                <a:extLst>
                  <a:ext uri="{FF2B5EF4-FFF2-40B4-BE49-F238E27FC236}">
                    <a16:creationId xmlns:a16="http://schemas.microsoft.com/office/drawing/2014/main" id="{BE5186AF-A339-D60E-3ABA-B5DBAB08C1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8" y="1133"/>
                <a:ext cx="12" cy="1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665C4D1-695E-B362-C99E-1F839A2644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" y="1321"/>
                <a:ext cx="75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2" name="Line 51">
                <a:extLst>
                  <a:ext uri="{FF2B5EF4-FFF2-40B4-BE49-F238E27FC236}">
                    <a16:creationId xmlns:a16="http://schemas.microsoft.com/office/drawing/2014/main" id="{CDDA5795-7BEB-77FA-DEF3-7F845D08F7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9" y="1270"/>
                <a:ext cx="83" cy="1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B39BC93E-95B8-6D5E-9DAA-335871537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113"/>
                <a:ext cx="60" cy="24"/>
              </a:xfrm>
              <a:custGeom>
                <a:avLst/>
                <a:gdLst>
                  <a:gd name="T0" fmla="*/ 0 w 87"/>
                  <a:gd name="T1" fmla="*/ 1 h 35"/>
                  <a:gd name="T2" fmla="*/ 1 w 87"/>
                  <a:gd name="T3" fmla="*/ 1 h 35"/>
                  <a:gd name="T4" fmla="*/ 1 w 87"/>
                  <a:gd name="T5" fmla="*/ 1 h 35"/>
                  <a:gd name="T6" fmla="*/ 0 60000 65536"/>
                  <a:gd name="T7" fmla="*/ 0 60000 65536"/>
                  <a:gd name="T8" fmla="*/ 0 60000 65536"/>
                  <a:gd name="T9" fmla="*/ 0 w 87"/>
                  <a:gd name="T10" fmla="*/ 0 h 35"/>
                  <a:gd name="T11" fmla="*/ 87 w 87"/>
                  <a:gd name="T12" fmla="*/ 35 h 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7" h="35">
                    <a:moveTo>
                      <a:pt x="0" y="35"/>
                    </a:moveTo>
                    <a:cubicBezTo>
                      <a:pt x="14" y="22"/>
                      <a:pt x="28" y="10"/>
                      <a:pt x="42" y="5"/>
                    </a:cubicBezTo>
                    <a:cubicBezTo>
                      <a:pt x="56" y="0"/>
                      <a:pt x="80" y="5"/>
                      <a:pt x="87" y="5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4" name="Line 53">
                <a:extLst>
                  <a:ext uri="{FF2B5EF4-FFF2-40B4-BE49-F238E27FC236}">
                    <a16:creationId xmlns:a16="http://schemas.microsoft.com/office/drawing/2014/main" id="{19729068-26FC-C09F-A0CF-5B49C0C783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2" y="1114"/>
                <a:ext cx="20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61D5C3A6-0903-53DB-03F3-F8AC4489A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8" y="1116"/>
                <a:ext cx="47" cy="85"/>
              </a:xfrm>
              <a:custGeom>
                <a:avLst/>
                <a:gdLst>
                  <a:gd name="T0" fmla="*/ 0 w 69"/>
                  <a:gd name="T1" fmla="*/ 0 h 120"/>
                  <a:gd name="T2" fmla="*/ 1 w 69"/>
                  <a:gd name="T3" fmla="*/ 1 h 120"/>
                  <a:gd name="T4" fmla="*/ 1 w 69"/>
                  <a:gd name="T5" fmla="*/ 1 h 120"/>
                  <a:gd name="T6" fmla="*/ 0 60000 65536"/>
                  <a:gd name="T7" fmla="*/ 0 60000 65536"/>
                  <a:gd name="T8" fmla="*/ 0 60000 65536"/>
                  <a:gd name="T9" fmla="*/ 0 w 69"/>
                  <a:gd name="T10" fmla="*/ 0 h 120"/>
                  <a:gd name="T11" fmla="*/ 69 w 69"/>
                  <a:gd name="T12" fmla="*/ 120 h 1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9" h="120">
                    <a:moveTo>
                      <a:pt x="0" y="0"/>
                    </a:moveTo>
                    <a:cubicBezTo>
                      <a:pt x="18" y="12"/>
                      <a:pt x="36" y="25"/>
                      <a:pt x="48" y="45"/>
                    </a:cubicBezTo>
                    <a:cubicBezTo>
                      <a:pt x="60" y="65"/>
                      <a:pt x="67" y="108"/>
                      <a:pt x="69" y="120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6" name="Line 55">
                <a:extLst>
                  <a:ext uri="{FF2B5EF4-FFF2-40B4-BE49-F238E27FC236}">
                    <a16:creationId xmlns:a16="http://schemas.microsoft.com/office/drawing/2014/main" id="{24183FD3-9076-3FA8-239C-DBD0E5D82C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2" y="1268"/>
                <a:ext cx="23" cy="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7" name="Line 56">
                <a:extLst>
                  <a:ext uri="{FF2B5EF4-FFF2-40B4-BE49-F238E27FC236}">
                    <a16:creationId xmlns:a16="http://schemas.microsoft.com/office/drawing/2014/main" id="{771D17F6-10C9-E16B-5C4B-54CC2CE36F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9" y="1170"/>
                <a:ext cx="69" cy="1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B2DF1A5-B79E-B331-C2A7-CA9AE0999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89" y="1335"/>
                <a:ext cx="76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9" name="Line 58">
                <a:extLst>
                  <a:ext uri="{FF2B5EF4-FFF2-40B4-BE49-F238E27FC236}">
                    <a16:creationId xmlns:a16="http://schemas.microsoft.com/office/drawing/2014/main" id="{7CF121E5-FEC2-387A-6E65-CE9C8690F1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4" y="1312"/>
                <a:ext cx="95" cy="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710D717-98FF-910F-942F-364FA4CD4D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" y="1481"/>
                <a:ext cx="411" cy="16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1" name="Line 60">
                <a:extLst>
                  <a:ext uri="{FF2B5EF4-FFF2-40B4-BE49-F238E27FC236}">
                    <a16:creationId xmlns:a16="http://schemas.microsoft.com/office/drawing/2014/main" id="{0127E77C-74D3-EFFE-CD2A-01E2FA033B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1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2" name="Line 61">
                <a:extLst>
                  <a:ext uri="{FF2B5EF4-FFF2-40B4-BE49-F238E27FC236}">
                    <a16:creationId xmlns:a16="http://schemas.microsoft.com/office/drawing/2014/main" id="{2B20C1CF-A131-9E03-861A-FFCA620520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3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76A8D45-5025-54EA-D386-46AAB3A5A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7" y="1512"/>
                <a:ext cx="155" cy="13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900" b="1">
                    <a:cs typeface="Arial" panose="020B0604020202020204" pitchFamily="34" charset="0"/>
                  </a:rPr>
                  <a:t>B</a:t>
                </a:r>
              </a:p>
            </p:txBody>
          </p:sp>
          <p:sp>
            <p:nvSpPr>
              <p:cNvPr id="64" name="Line 63">
                <a:extLst>
                  <a:ext uri="{FF2B5EF4-FFF2-40B4-BE49-F238E27FC236}">
                    <a16:creationId xmlns:a16="http://schemas.microsoft.com/office/drawing/2014/main" id="{781E0689-3544-513D-DC6A-40DDB3E44D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7" y="1478"/>
                <a:ext cx="24" cy="3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94729E2F-318B-FC90-2FE1-7C0FAA1E2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" y="1459"/>
                <a:ext cx="47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636C96AB-0211-A4B2-AE27-E834C6B28D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" y="1462"/>
                <a:ext cx="48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ACDCB1D-37C1-AA9D-BCF5-2BC1E61B10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498013">
                <a:off x="970" y="1398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8F2FDD37-2A62-CBC9-C99E-734911FCC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7" y="1401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9" name="Line 68">
                <a:extLst>
                  <a:ext uri="{FF2B5EF4-FFF2-40B4-BE49-F238E27FC236}">
                    <a16:creationId xmlns:a16="http://schemas.microsoft.com/office/drawing/2014/main" id="{6FBE41AE-75A0-214D-239C-F91B421D6C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618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0" name="Line 69">
                <a:extLst>
                  <a:ext uri="{FF2B5EF4-FFF2-40B4-BE49-F238E27FC236}">
                    <a16:creationId xmlns:a16="http://schemas.microsoft.com/office/drawing/2014/main" id="{DCECE195-DDA3-0F42-41D6-97379A8C9D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476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1" name="Line 70">
                <a:extLst>
                  <a:ext uri="{FF2B5EF4-FFF2-40B4-BE49-F238E27FC236}">
                    <a16:creationId xmlns:a16="http://schemas.microsoft.com/office/drawing/2014/main" id="{4B636527-BC42-725C-73A9-BAB151E416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5" y="1478"/>
                <a:ext cx="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2" name="Line 71">
                <a:extLst>
                  <a:ext uri="{FF2B5EF4-FFF2-40B4-BE49-F238E27FC236}">
                    <a16:creationId xmlns:a16="http://schemas.microsoft.com/office/drawing/2014/main" id="{6C3D0311-8A49-E964-0FA4-83F69777F2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7" y="1196"/>
                <a:ext cx="11" cy="7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3" name="Line 72">
                <a:extLst>
                  <a:ext uri="{FF2B5EF4-FFF2-40B4-BE49-F238E27FC236}">
                    <a16:creationId xmlns:a16="http://schemas.microsoft.com/office/drawing/2014/main" id="{8278EFCF-8CE4-2B21-6743-7C399ED870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8" y="1272"/>
                <a:ext cx="36" cy="6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4" name="Line 73">
                <a:extLst>
                  <a:ext uri="{FF2B5EF4-FFF2-40B4-BE49-F238E27FC236}">
                    <a16:creationId xmlns:a16="http://schemas.microsoft.com/office/drawing/2014/main" id="{B1563D7C-1141-0E20-064B-F4E5E0473E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2" y="1392"/>
                <a:ext cx="1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5" name="Line 74">
                <a:extLst>
                  <a:ext uri="{FF2B5EF4-FFF2-40B4-BE49-F238E27FC236}">
                    <a16:creationId xmlns:a16="http://schemas.microsoft.com/office/drawing/2014/main" id="{40B3C07F-956D-5096-B82B-0387438A94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7" y="1564"/>
                <a:ext cx="140" cy="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6" name="Line 75">
                <a:extLst>
                  <a:ext uri="{FF2B5EF4-FFF2-40B4-BE49-F238E27FC236}">
                    <a16:creationId xmlns:a16="http://schemas.microsoft.com/office/drawing/2014/main" id="{BB500104-CB93-865E-52B3-F1C062B034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9" y="1395"/>
                <a:ext cx="0" cy="1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7" name="Line 76">
                <a:extLst>
                  <a:ext uri="{FF2B5EF4-FFF2-40B4-BE49-F238E27FC236}">
                    <a16:creationId xmlns:a16="http://schemas.microsoft.com/office/drawing/2014/main" id="{FB186673-3C2F-1034-42AF-7BB903C25D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8" y="1395"/>
                <a:ext cx="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8" name="Line 77">
                <a:extLst>
                  <a:ext uri="{FF2B5EF4-FFF2-40B4-BE49-F238E27FC236}">
                    <a16:creationId xmlns:a16="http://schemas.microsoft.com/office/drawing/2014/main" id="{87DACA56-C63F-4D2A-9190-907EE5BD02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9" y="1323"/>
                <a:ext cx="24" cy="2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9" name="Line 78">
                <a:extLst>
                  <a:ext uri="{FF2B5EF4-FFF2-40B4-BE49-F238E27FC236}">
                    <a16:creationId xmlns:a16="http://schemas.microsoft.com/office/drawing/2014/main" id="{A968A8BC-0DB0-1659-2003-EB6023BEF0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323"/>
                <a:ext cx="24" cy="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0" name="Line 79">
                <a:extLst>
                  <a:ext uri="{FF2B5EF4-FFF2-40B4-BE49-F238E27FC236}">
                    <a16:creationId xmlns:a16="http://schemas.microsoft.com/office/drawing/2014/main" id="{B7708D62-EEBF-4853-F31B-F5A56FDC9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7" y="1323"/>
                <a:ext cx="9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1" name="Line 80">
                <a:extLst>
                  <a:ext uri="{FF2B5EF4-FFF2-40B4-BE49-F238E27FC236}">
                    <a16:creationId xmlns:a16="http://schemas.microsoft.com/office/drawing/2014/main" id="{39EF995B-D5AB-A847-2ECA-5F76CB5DF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425"/>
                <a:ext cx="36" cy="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AFF3E60-C4CD-483F-E196-400A87BFC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1359"/>
                <a:ext cx="96" cy="102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200" b="1">
                    <a:cs typeface="Arial" panose="020B0604020202020204" pitchFamily="34" charset="0"/>
                  </a:rPr>
                  <a:t>B</a:t>
                </a:r>
                <a:endParaRPr lang="pt-BR" sz="23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82">
              <a:extLst>
                <a:ext uri="{FF2B5EF4-FFF2-40B4-BE49-F238E27FC236}">
                  <a16:creationId xmlns:a16="http://schemas.microsoft.com/office/drawing/2014/main" id="{847D4B90-0062-A46A-B016-9F6F7D6162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497"/>
              <a:ext cx="750" cy="750"/>
              <a:chOff x="947" y="905"/>
              <a:chExt cx="750" cy="749"/>
            </a:xfrm>
          </p:grpSpPr>
          <p:sp>
            <p:nvSpPr>
              <p:cNvPr id="7" name="Oval 83">
                <a:extLst>
                  <a:ext uri="{FF2B5EF4-FFF2-40B4-BE49-F238E27FC236}">
                    <a16:creationId xmlns:a16="http://schemas.microsoft.com/office/drawing/2014/main" id="{20E71F87-DAA2-96FD-185F-071F6FB93D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9" y="905"/>
                <a:ext cx="200" cy="20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" name="Line 84">
                <a:extLst>
                  <a:ext uri="{FF2B5EF4-FFF2-40B4-BE49-F238E27FC236}">
                    <a16:creationId xmlns:a16="http://schemas.microsoft.com/office/drawing/2014/main" id="{FBDEC99E-160E-7896-95CE-46C1890FE6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07" y="1197"/>
                <a:ext cx="304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" name="Line 85">
                <a:extLst>
                  <a:ext uri="{FF2B5EF4-FFF2-40B4-BE49-F238E27FC236}">
                    <a16:creationId xmlns:a16="http://schemas.microsoft.com/office/drawing/2014/main" id="{26896672-82C5-642A-BB5A-C8F0EC00A7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9" y="1120"/>
                <a:ext cx="0" cy="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" name="Line 86">
                <a:extLst>
                  <a:ext uri="{FF2B5EF4-FFF2-40B4-BE49-F238E27FC236}">
                    <a16:creationId xmlns:a16="http://schemas.microsoft.com/office/drawing/2014/main" id="{58A17CD5-E997-70BE-0BD6-10435DB7B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8" y="1112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" name="Line 87">
                <a:extLst>
                  <a:ext uri="{FF2B5EF4-FFF2-40B4-BE49-F238E27FC236}">
                    <a16:creationId xmlns:a16="http://schemas.microsoft.com/office/drawing/2014/main" id="{563AF7A4-1E28-5C4D-13F4-9B224D7A60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0" y="1137"/>
                <a:ext cx="68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2" name="Line 88">
                <a:extLst>
                  <a:ext uri="{FF2B5EF4-FFF2-40B4-BE49-F238E27FC236}">
                    <a16:creationId xmlns:a16="http://schemas.microsoft.com/office/drawing/2014/main" id="{70724302-DA76-393E-3EDA-2EBFE7677B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8" y="1133"/>
                <a:ext cx="12" cy="1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3" name="Oval 89">
                <a:extLst>
                  <a:ext uri="{FF2B5EF4-FFF2-40B4-BE49-F238E27FC236}">
                    <a16:creationId xmlns:a16="http://schemas.microsoft.com/office/drawing/2014/main" id="{983C73B2-E5A7-A30A-7797-570A85EE5A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" y="1321"/>
                <a:ext cx="75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4" name="Line 90">
                <a:extLst>
                  <a:ext uri="{FF2B5EF4-FFF2-40B4-BE49-F238E27FC236}">
                    <a16:creationId xmlns:a16="http://schemas.microsoft.com/office/drawing/2014/main" id="{048A2416-E28D-7A2E-A064-8ADCD47260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9" y="1270"/>
                <a:ext cx="83" cy="1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" name="Freeform 91">
                <a:extLst>
                  <a:ext uri="{FF2B5EF4-FFF2-40B4-BE49-F238E27FC236}">
                    <a16:creationId xmlns:a16="http://schemas.microsoft.com/office/drawing/2014/main" id="{F92D7C98-90D3-C661-4138-13CC68C5B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113"/>
                <a:ext cx="60" cy="24"/>
              </a:xfrm>
              <a:custGeom>
                <a:avLst/>
                <a:gdLst>
                  <a:gd name="T0" fmla="*/ 0 w 87"/>
                  <a:gd name="T1" fmla="*/ 1 h 35"/>
                  <a:gd name="T2" fmla="*/ 1 w 87"/>
                  <a:gd name="T3" fmla="*/ 1 h 35"/>
                  <a:gd name="T4" fmla="*/ 1 w 87"/>
                  <a:gd name="T5" fmla="*/ 1 h 35"/>
                  <a:gd name="T6" fmla="*/ 0 60000 65536"/>
                  <a:gd name="T7" fmla="*/ 0 60000 65536"/>
                  <a:gd name="T8" fmla="*/ 0 60000 65536"/>
                  <a:gd name="T9" fmla="*/ 0 w 87"/>
                  <a:gd name="T10" fmla="*/ 0 h 35"/>
                  <a:gd name="T11" fmla="*/ 87 w 87"/>
                  <a:gd name="T12" fmla="*/ 35 h 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7" h="35">
                    <a:moveTo>
                      <a:pt x="0" y="35"/>
                    </a:moveTo>
                    <a:cubicBezTo>
                      <a:pt x="14" y="22"/>
                      <a:pt x="28" y="10"/>
                      <a:pt x="42" y="5"/>
                    </a:cubicBezTo>
                    <a:cubicBezTo>
                      <a:pt x="56" y="0"/>
                      <a:pt x="80" y="5"/>
                      <a:pt x="87" y="5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6" name="Line 92">
                <a:extLst>
                  <a:ext uri="{FF2B5EF4-FFF2-40B4-BE49-F238E27FC236}">
                    <a16:creationId xmlns:a16="http://schemas.microsoft.com/office/drawing/2014/main" id="{B59A9744-C237-D1A0-BB59-8178AA01C2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2" y="1114"/>
                <a:ext cx="20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7" name="Freeform 93">
                <a:extLst>
                  <a:ext uri="{FF2B5EF4-FFF2-40B4-BE49-F238E27FC236}">
                    <a16:creationId xmlns:a16="http://schemas.microsoft.com/office/drawing/2014/main" id="{3A54E00F-1A03-DD30-BBF0-F3E1967D8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8" y="1116"/>
                <a:ext cx="47" cy="85"/>
              </a:xfrm>
              <a:custGeom>
                <a:avLst/>
                <a:gdLst>
                  <a:gd name="T0" fmla="*/ 0 w 69"/>
                  <a:gd name="T1" fmla="*/ 0 h 120"/>
                  <a:gd name="T2" fmla="*/ 1 w 69"/>
                  <a:gd name="T3" fmla="*/ 1 h 120"/>
                  <a:gd name="T4" fmla="*/ 1 w 69"/>
                  <a:gd name="T5" fmla="*/ 1 h 120"/>
                  <a:gd name="T6" fmla="*/ 0 60000 65536"/>
                  <a:gd name="T7" fmla="*/ 0 60000 65536"/>
                  <a:gd name="T8" fmla="*/ 0 60000 65536"/>
                  <a:gd name="T9" fmla="*/ 0 w 69"/>
                  <a:gd name="T10" fmla="*/ 0 h 120"/>
                  <a:gd name="T11" fmla="*/ 69 w 69"/>
                  <a:gd name="T12" fmla="*/ 120 h 1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9" h="120">
                    <a:moveTo>
                      <a:pt x="0" y="0"/>
                    </a:moveTo>
                    <a:cubicBezTo>
                      <a:pt x="18" y="12"/>
                      <a:pt x="36" y="25"/>
                      <a:pt x="48" y="45"/>
                    </a:cubicBezTo>
                    <a:cubicBezTo>
                      <a:pt x="60" y="65"/>
                      <a:pt x="67" y="108"/>
                      <a:pt x="69" y="120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8" name="Line 94">
                <a:extLst>
                  <a:ext uri="{FF2B5EF4-FFF2-40B4-BE49-F238E27FC236}">
                    <a16:creationId xmlns:a16="http://schemas.microsoft.com/office/drawing/2014/main" id="{31E96FA0-4009-AF98-212D-F9223F5863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2" y="1268"/>
                <a:ext cx="23" cy="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9" name="Line 95">
                <a:extLst>
                  <a:ext uri="{FF2B5EF4-FFF2-40B4-BE49-F238E27FC236}">
                    <a16:creationId xmlns:a16="http://schemas.microsoft.com/office/drawing/2014/main" id="{4EB06ACB-5978-873E-E8D6-D03B6B737B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9" y="1170"/>
                <a:ext cx="69" cy="1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96">
                <a:extLst>
                  <a:ext uri="{FF2B5EF4-FFF2-40B4-BE49-F238E27FC236}">
                    <a16:creationId xmlns:a16="http://schemas.microsoft.com/office/drawing/2014/main" id="{3E9C7889-5FB8-8B5F-A771-475914A7B7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89" y="1335"/>
                <a:ext cx="76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1" name="Line 97">
                <a:extLst>
                  <a:ext uri="{FF2B5EF4-FFF2-40B4-BE49-F238E27FC236}">
                    <a16:creationId xmlns:a16="http://schemas.microsoft.com/office/drawing/2014/main" id="{8BE0F359-67EB-7BD9-E6DF-6A2BA24EC4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4" y="1312"/>
                <a:ext cx="95" cy="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98">
                <a:extLst>
                  <a:ext uri="{FF2B5EF4-FFF2-40B4-BE49-F238E27FC236}">
                    <a16:creationId xmlns:a16="http://schemas.microsoft.com/office/drawing/2014/main" id="{7799B9B3-C882-D769-ABC1-E0ABB85D0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" y="1481"/>
                <a:ext cx="411" cy="16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3" name="Line 99">
                <a:extLst>
                  <a:ext uri="{FF2B5EF4-FFF2-40B4-BE49-F238E27FC236}">
                    <a16:creationId xmlns:a16="http://schemas.microsoft.com/office/drawing/2014/main" id="{3CC47E7E-7B8C-E010-C330-FCC0DF3AEC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1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4" name="Line 100">
                <a:extLst>
                  <a:ext uri="{FF2B5EF4-FFF2-40B4-BE49-F238E27FC236}">
                    <a16:creationId xmlns:a16="http://schemas.microsoft.com/office/drawing/2014/main" id="{9BF074D0-11F2-42C2-18C0-0453F8864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3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5" name="Rectangle 101">
                <a:extLst>
                  <a:ext uri="{FF2B5EF4-FFF2-40B4-BE49-F238E27FC236}">
                    <a16:creationId xmlns:a16="http://schemas.microsoft.com/office/drawing/2014/main" id="{8922247C-D10A-4C7A-6C07-CAABD750F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7" y="1512"/>
                <a:ext cx="155" cy="13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900" b="1">
                    <a:cs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26" name="Line 102">
                <a:extLst>
                  <a:ext uri="{FF2B5EF4-FFF2-40B4-BE49-F238E27FC236}">
                    <a16:creationId xmlns:a16="http://schemas.microsoft.com/office/drawing/2014/main" id="{D4F74102-8A19-3F72-5C98-16430B6487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7" y="1478"/>
                <a:ext cx="24" cy="3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7" name="Rectangle 103">
                <a:extLst>
                  <a:ext uri="{FF2B5EF4-FFF2-40B4-BE49-F238E27FC236}">
                    <a16:creationId xmlns:a16="http://schemas.microsoft.com/office/drawing/2014/main" id="{5891C793-4D94-4268-CCA3-ED296BA92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" y="1459"/>
                <a:ext cx="47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104">
                <a:extLst>
                  <a:ext uri="{FF2B5EF4-FFF2-40B4-BE49-F238E27FC236}">
                    <a16:creationId xmlns:a16="http://schemas.microsoft.com/office/drawing/2014/main" id="{F0461A2F-ACE6-9CCB-A784-8BC9FEDA67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" y="1462"/>
                <a:ext cx="48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9" name="Rectangle 105">
                <a:extLst>
                  <a:ext uri="{FF2B5EF4-FFF2-40B4-BE49-F238E27FC236}">
                    <a16:creationId xmlns:a16="http://schemas.microsoft.com/office/drawing/2014/main" id="{5077AAAB-EFFC-554A-FBDF-A38849C88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498013">
                <a:off x="970" y="1398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0" name="Rectangle 106">
                <a:extLst>
                  <a:ext uri="{FF2B5EF4-FFF2-40B4-BE49-F238E27FC236}">
                    <a16:creationId xmlns:a16="http://schemas.microsoft.com/office/drawing/2014/main" id="{C0F72571-9B47-9DF4-3380-D885D0697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7" y="1401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1" name="Line 107">
                <a:extLst>
                  <a:ext uri="{FF2B5EF4-FFF2-40B4-BE49-F238E27FC236}">
                    <a16:creationId xmlns:a16="http://schemas.microsoft.com/office/drawing/2014/main" id="{A5656A27-E414-5385-AD16-AB2B561860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618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2" name="Line 108">
                <a:extLst>
                  <a:ext uri="{FF2B5EF4-FFF2-40B4-BE49-F238E27FC236}">
                    <a16:creationId xmlns:a16="http://schemas.microsoft.com/office/drawing/2014/main" id="{DD439E55-5F39-DD64-9D16-5C71689375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476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3" name="Line 109">
                <a:extLst>
                  <a:ext uri="{FF2B5EF4-FFF2-40B4-BE49-F238E27FC236}">
                    <a16:creationId xmlns:a16="http://schemas.microsoft.com/office/drawing/2014/main" id="{299B0866-4384-2EBC-31DC-C8A15ED8E0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5" y="1478"/>
                <a:ext cx="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4" name="Line 110">
                <a:extLst>
                  <a:ext uri="{FF2B5EF4-FFF2-40B4-BE49-F238E27FC236}">
                    <a16:creationId xmlns:a16="http://schemas.microsoft.com/office/drawing/2014/main" id="{7BCFF650-3288-92C2-8343-5286172CB4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7" y="1196"/>
                <a:ext cx="11" cy="7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5" name="Line 111">
                <a:extLst>
                  <a:ext uri="{FF2B5EF4-FFF2-40B4-BE49-F238E27FC236}">
                    <a16:creationId xmlns:a16="http://schemas.microsoft.com/office/drawing/2014/main" id="{43AA63D0-F0E9-B239-3ACE-D92D9BF8FF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8" y="1272"/>
                <a:ext cx="36" cy="6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6" name="Line 112">
                <a:extLst>
                  <a:ext uri="{FF2B5EF4-FFF2-40B4-BE49-F238E27FC236}">
                    <a16:creationId xmlns:a16="http://schemas.microsoft.com/office/drawing/2014/main" id="{4BF06CD9-AA8C-517F-A517-E3DF5F4F31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2" y="1392"/>
                <a:ext cx="1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7" name="Line 113">
                <a:extLst>
                  <a:ext uri="{FF2B5EF4-FFF2-40B4-BE49-F238E27FC236}">
                    <a16:creationId xmlns:a16="http://schemas.microsoft.com/office/drawing/2014/main" id="{E5FF9417-1840-6C9A-4ECE-F58DB8A7F4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7" y="1564"/>
                <a:ext cx="140" cy="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8" name="Line 114">
                <a:extLst>
                  <a:ext uri="{FF2B5EF4-FFF2-40B4-BE49-F238E27FC236}">
                    <a16:creationId xmlns:a16="http://schemas.microsoft.com/office/drawing/2014/main" id="{960755E1-5902-D993-8545-E7576D86B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9" y="1395"/>
                <a:ext cx="0" cy="1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9" name="Line 115">
                <a:extLst>
                  <a:ext uri="{FF2B5EF4-FFF2-40B4-BE49-F238E27FC236}">
                    <a16:creationId xmlns:a16="http://schemas.microsoft.com/office/drawing/2014/main" id="{FB81B708-E36F-8F14-5C81-6F29170086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8" y="1395"/>
                <a:ext cx="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0" name="Line 116">
                <a:extLst>
                  <a:ext uri="{FF2B5EF4-FFF2-40B4-BE49-F238E27FC236}">
                    <a16:creationId xmlns:a16="http://schemas.microsoft.com/office/drawing/2014/main" id="{B817FB8E-97B0-5AB6-6DBE-B5620617D5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9" y="1323"/>
                <a:ext cx="24" cy="2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1" name="Line 117">
                <a:extLst>
                  <a:ext uri="{FF2B5EF4-FFF2-40B4-BE49-F238E27FC236}">
                    <a16:creationId xmlns:a16="http://schemas.microsoft.com/office/drawing/2014/main" id="{F0E2BF79-013B-6742-E54E-7D435607F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323"/>
                <a:ext cx="24" cy="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2" name="Line 118">
                <a:extLst>
                  <a:ext uri="{FF2B5EF4-FFF2-40B4-BE49-F238E27FC236}">
                    <a16:creationId xmlns:a16="http://schemas.microsoft.com/office/drawing/2014/main" id="{1A509F45-2343-1075-09C6-D076A493A0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7" y="1323"/>
                <a:ext cx="9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3" name="Line 119">
                <a:extLst>
                  <a:ext uri="{FF2B5EF4-FFF2-40B4-BE49-F238E27FC236}">
                    <a16:creationId xmlns:a16="http://schemas.microsoft.com/office/drawing/2014/main" id="{496A3DA8-60A5-5496-DF0D-F9872C4651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425"/>
                <a:ext cx="36" cy="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4" name="Rectangle 120">
                <a:extLst>
                  <a:ext uri="{FF2B5EF4-FFF2-40B4-BE49-F238E27FC236}">
                    <a16:creationId xmlns:a16="http://schemas.microsoft.com/office/drawing/2014/main" id="{DE7F75D0-784F-20EE-530C-087E3D253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1359"/>
                <a:ext cx="96" cy="102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200" b="1">
                    <a:cs typeface="Arial" panose="020B0604020202020204" pitchFamily="34" charset="0"/>
                  </a:rPr>
                  <a:t>C</a:t>
                </a:r>
                <a:endParaRPr lang="pt-BR" sz="2300"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4" name="Text Box 175">
            <a:extLst>
              <a:ext uri="{FF2B5EF4-FFF2-40B4-BE49-F238E27FC236}">
                <a16:creationId xmlns:a16="http://schemas.microsoft.com/office/drawing/2014/main" id="{0BEB7A00-34A9-0171-6454-B6DD613D3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14" y="6169200"/>
            <a:ext cx="12195414" cy="68879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</a:pPr>
            <a:r>
              <a:rPr lang="pt-BR" sz="2000" dirty="0"/>
              <a:t>O </a:t>
            </a:r>
            <a:r>
              <a:rPr lang="pt-BR" sz="2000" b="1" dirty="0"/>
              <a:t>Nivelamento</a:t>
            </a:r>
            <a:r>
              <a:rPr lang="pt-BR" sz="2000" dirty="0"/>
              <a:t> e a Produção em </a:t>
            </a:r>
            <a:r>
              <a:rPr lang="pt-BR" sz="2000" b="1" dirty="0"/>
              <a:t>Pequenos Lotes</a:t>
            </a:r>
            <a:r>
              <a:rPr lang="pt-BR" sz="2000" dirty="0"/>
              <a:t> só é viável com</a:t>
            </a:r>
          </a:p>
          <a:p>
            <a:pPr marL="342900" indent="-342900">
              <a:spcBef>
                <a:spcPts val="0"/>
              </a:spcBef>
            </a:pPr>
            <a:r>
              <a:rPr lang="pt-BR" sz="2000" dirty="0"/>
              <a:t>a </a:t>
            </a:r>
            <a:r>
              <a:rPr lang="pt-BR" sz="2000" b="1" dirty="0"/>
              <a:t>Redução</a:t>
            </a:r>
            <a:r>
              <a:rPr lang="pt-BR" sz="2000" dirty="0"/>
              <a:t> dos Tempos de </a:t>
            </a:r>
            <a:r>
              <a:rPr lang="pt-BR" sz="2000" b="1" dirty="0"/>
              <a:t>SETUP</a:t>
            </a:r>
            <a:r>
              <a:rPr lang="pt-BR" sz="2000" dirty="0"/>
              <a:t> (SMED/TRF!!!)</a:t>
            </a:r>
            <a:endParaRPr lang="pt-BR" sz="2000" dirty="0">
              <a:solidFill>
                <a:srgbClr val="000066"/>
              </a:solidFill>
            </a:endParaRPr>
          </a:p>
        </p:txBody>
      </p:sp>
      <p:sp>
        <p:nvSpPr>
          <p:cNvPr id="153" name="Rectangle 2">
            <a:extLst>
              <a:ext uri="{FF2B5EF4-FFF2-40B4-BE49-F238E27FC236}">
                <a16:creationId xmlns:a16="http://schemas.microsoft.com/office/drawing/2014/main" id="{8427C8E9-E9D5-39A9-9B75-41BDD99C1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3102"/>
            <a:ext cx="12191999" cy="89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600" b="1" dirty="0"/>
              <a:t>PUXADA </a:t>
            </a:r>
            <a:r>
              <a:rPr lang="pt-BR" sz="2600" b="1" dirty="0">
                <a:solidFill>
                  <a:srgbClr val="0070C0"/>
                </a:solidFill>
              </a:rPr>
              <a:t>NIVELADA</a:t>
            </a:r>
          </a:p>
          <a:p>
            <a:pPr eaLnBrk="0" hangingPunct="0"/>
            <a:r>
              <a:rPr lang="pt-BR" sz="2600" b="1" dirty="0"/>
              <a:t>Carga de Trabalho Distribuída EQUILIBRADAMENTE entre os Processos</a:t>
            </a:r>
          </a:p>
        </p:txBody>
      </p:sp>
      <p:sp>
        <p:nvSpPr>
          <p:cNvPr id="154" name="AutoShape 168">
            <a:extLst>
              <a:ext uri="{FF2B5EF4-FFF2-40B4-BE49-F238E27FC236}">
                <a16:creationId xmlns:a16="http://schemas.microsoft.com/office/drawing/2014/main" id="{8F348D35-C99D-9543-D824-1695EA41AC43}"/>
              </a:ext>
            </a:extLst>
          </p:cNvPr>
          <p:cNvSpPr>
            <a:spLocks noChangeArrowheads="1"/>
          </p:cNvSpPr>
          <p:nvPr/>
        </p:nvSpPr>
        <p:spPr bwMode="auto">
          <a:xfrm rot="9973710">
            <a:off x="3736471" y="4902889"/>
            <a:ext cx="3702769" cy="485775"/>
          </a:xfrm>
          <a:prstGeom prst="leftArrow">
            <a:avLst>
              <a:gd name="adj1" fmla="val 50000"/>
              <a:gd name="adj2" fmla="val 50245"/>
            </a:avLst>
          </a:prstGeom>
          <a:noFill/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55" name="Text Box 88">
            <a:extLst>
              <a:ext uri="{FF2B5EF4-FFF2-40B4-BE49-F238E27FC236}">
                <a16:creationId xmlns:a16="http://schemas.microsoft.com/office/drawing/2014/main" id="{116F0068-05DB-2FCB-9981-7A559249A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89" y="2904825"/>
            <a:ext cx="398240" cy="48088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426930" tIns="213462" rIns="426930" bIns="213462" anchor="ctr"/>
          <a:lstStyle/>
          <a:p>
            <a:pPr defTabSz="1066800" eaLnBrk="0" hangingPunct="0"/>
            <a:r>
              <a:rPr lang="pt-BR" sz="2300" b="1" dirty="0">
                <a:cs typeface="Arial" panose="020B0604020202020204" pitchFamily="34" charset="0"/>
              </a:rPr>
              <a:t>A</a:t>
            </a:r>
          </a:p>
        </p:txBody>
      </p:sp>
      <p:sp>
        <p:nvSpPr>
          <p:cNvPr id="156" name="Text Box 89">
            <a:extLst>
              <a:ext uri="{FF2B5EF4-FFF2-40B4-BE49-F238E27FC236}">
                <a16:creationId xmlns:a16="http://schemas.microsoft.com/office/drawing/2014/main" id="{BB7512DF-C71F-BC89-8B39-56F45080B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071" y="5707203"/>
            <a:ext cx="398240" cy="48088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426930" tIns="213462" rIns="426930" bIns="213462" anchor="ctr"/>
          <a:lstStyle/>
          <a:p>
            <a:pPr defTabSz="1066800" eaLnBrk="0" hangingPunct="0"/>
            <a:r>
              <a:rPr lang="pt-BR" sz="2300" b="1" dirty="0">
                <a:cs typeface="Arial" panose="020B0604020202020204" pitchFamily="34" charset="0"/>
              </a:rPr>
              <a:t>C</a:t>
            </a:r>
          </a:p>
        </p:txBody>
      </p:sp>
      <p:sp>
        <p:nvSpPr>
          <p:cNvPr id="157" name="Text Box 138">
            <a:extLst>
              <a:ext uri="{FF2B5EF4-FFF2-40B4-BE49-F238E27FC236}">
                <a16:creationId xmlns:a16="http://schemas.microsoft.com/office/drawing/2014/main" id="{7A7C74E9-BEED-D91B-B35D-F5B038377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320" y="4299181"/>
            <a:ext cx="382791" cy="48088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426930" tIns="213462" rIns="426930" bIns="213462" anchor="ctr"/>
          <a:lstStyle/>
          <a:p>
            <a:pPr defTabSz="1066800" eaLnBrk="0" hangingPunct="0"/>
            <a:r>
              <a:rPr lang="pt-BR" sz="2300" b="1" dirty="0">
                <a:cs typeface="Arial" panose="020B0604020202020204" pitchFamily="34" charset="0"/>
              </a:rPr>
              <a:t>B</a:t>
            </a:r>
          </a:p>
        </p:txBody>
      </p:sp>
      <p:sp>
        <p:nvSpPr>
          <p:cNvPr id="159" name="Oval 3">
            <a:extLst>
              <a:ext uri="{FF2B5EF4-FFF2-40B4-BE49-F238E27FC236}">
                <a16:creationId xmlns:a16="http://schemas.microsoft.com/office/drawing/2014/main" id="{FB1E9FBD-3A60-6B22-E487-A1EF2D678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8364" y="2623479"/>
            <a:ext cx="563562" cy="68421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0" name="Line 4">
            <a:extLst>
              <a:ext uri="{FF2B5EF4-FFF2-40B4-BE49-F238E27FC236}">
                <a16:creationId xmlns:a16="http://schemas.microsoft.com/office/drawing/2014/main" id="{94BC1817-36E7-3823-55BF-8348C72A48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70889" y="3582329"/>
            <a:ext cx="855662" cy="4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1" name="Line 5">
            <a:extLst>
              <a:ext uri="{FF2B5EF4-FFF2-40B4-BE49-F238E27FC236}">
                <a16:creationId xmlns:a16="http://schemas.microsoft.com/office/drawing/2014/main" id="{F4AD479E-9260-0E50-EE00-F539A5A79D4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8364" y="3312454"/>
            <a:ext cx="0" cy="269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2" name="Line 6">
            <a:extLst>
              <a:ext uri="{FF2B5EF4-FFF2-40B4-BE49-F238E27FC236}">
                <a16:creationId xmlns:a16="http://schemas.microsoft.com/office/drawing/2014/main" id="{4E3D28EE-EEA6-8786-8691-60DB957120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8914" y="3301342"/>
            <a:ext cx="0" cy="280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3" name="Line 7">
            <a:extLst>
              <a:ext uri="{FF2B5EF4-FFF2-40B4-BE49-F238E27FC236}">
                <a16:creationId xmlns:a16="http://schemas.microsoft.com/office/drawing/2014/main" id="{45B6ABA0-1D1C-2BFB-2C2B-6BEBC07FBA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54990" y="3383892"/>
            <a:ext cx="192087" cy="471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4" name="Line 8">
            <a:extLst>
              <a:ext uri="{FF2B5EF4-FFF2-40B4-BE49-F238E27FC236}">
                <a16:creationId xmlns:a16="http://schemas.microsoft.com/office/drawing/2014/main" id="{126B84A0-9906-B265-139E-319AE81FB3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47076" y="3371192"/>
            <a:ext cx="31750" cy="4587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6" name="Oval 9">
            <a:extLst>
              <a:ext uri="{FF2B5EF4-FFF2-40B4-BE49-F238E27FC236}">
                <a16:creationId xmlns:a16="http://schemas.microsoft.com/office/drawing/2014/main" id="{3F68773A-4A0D-0D37-9413-75139C94B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7240" y="3987141"/>
            <a:ext cx="211137" cy="2921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2" name="Line 10">
            <a:extLst>
              <a:ext uri="{FF2B5EF4-FFF2-40B4-BE49-F238E27FC236}">
                <a16:creationId xmlns:a16="http://schemas.microsoft.com/office/drawing/2014/main" id="{6FD4E1E8-A843-AD9C-E6C8-7109C2CCFA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1814" y="3820453"/>
            <a:ext cx="234950" cy="376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3" name="Freeform 11">
            <a:extLst>
              <a:ext uri="{FF2B5EF4-FFF2-40B4-BE49-F238E27FC236}">
                <a16:creationId xmlns:a16="http://schemas.microsoft.com/office/drawing/2014/main" id="{4140334B-17C2-CBB4-0247-E2558CFDCF38}"/>
              </a:ext>
            </a:extLst>
          </p:cNvPr>
          <p:cNvSpPr>
            <a:spLocks/>
          </p:cNvSpPr>
          <p:nvPr/>
        </p:nvSpPr>
        <p:spPr bwMode="auto">
          <a:xfrm>
            <a:off x="7940727" y="3306103"/>
            <a:ext cx="169863" cy="77788"/>
          </a:xfrm>
          <a:custGeom>
            <a:avLst/>
            <a:gdLst>
              <a:gd name="T0" fmla="*/ 0 w 87"/>
              <a:gd name="T1" fmla="*/ 2147483647 h 35"/>
              <a:gd name="T2" fmla="*/ 2147483647 w 87"/>
              <a:gd name="T3" fmla="*/ 2147483647 h 35"/>
              <a:gd name="T4" fmla="*/ 2147483647 w 87"/>
              <a:gd name="T5" fmla="*/ 2147483647 h 35"/>
              <a:gd name="T6" fmla="*/ 0 60000 65536"/>
              <a:gd name="T7" fmla="*/ 0 60000 65536"/>
              <a:gd name="T8" fmla="*/ 0 60000 65536"/>
              <a:gd name="T9" fmla="*/ 0 w 87"/>
              <a:gd name="T10" fmla="*/ 0 h 35"/>
              <a:gd name="T11" fmla="*/ 87 w 87"/>
              <a:gd name="T12" fmla="*/ 35 h 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" h="35">
                <a:moveTo>
                  <a:pt x="0" y="35"/>
                </a:moveTo>
                <a:cubicBezTo>
                  <a:pt x="14" y="22"/>
                  <a:pt x="28" y="10"/>
                  <a:pt x="42" y="5"/>
                </a:cubicBezTo>
                <a:cubicBezTo>
                  <a:pt x="56" y="0"/>
                  <a:pt x="80" y="5"/>
                  <a:pt x="87" y="5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5" name="Line 12">
            <a:extLst>
              <a:ext uri="{FF2B5EF4-FFF2-40B4-BE49-F238E27FC236}">
                <a16:creationId xmlns:a16="http://schemas.microsoft.com/office/drawing/2014/main" id="{ADD2AA87-E211-724E-0910-8E05B207D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7890" y="3307691"/>
            <a:ext cx="581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8" name="Freeform 13">
            <a:extLst>
              <a:ext uri="{FF2B5EF4-FFF2-40B4-BE49-F238E27FC236}">
                <a16:creationId xmlns:a16="http://schemas.microsoft.com/office/drawing/2014/main" id="{35EE6747-F3D2-5186-ACBA-5F8C92FFA0B8}"/>
              </a:ext>
            </a:extLst>
          </p:cNvPr>
          <p:cNvSpPr>
            <a:spLocks/>
          </p:cNvSpPr>
          <p:nvPr/>
        </p:nvSpPr>
        <p:spPr bwMode="auto">
          <a:xfrm>
            <a:off x="8678914" y="3315629"/>
            <a:ext cx="131762" cy="277813"/>
          </a:xfrm>
          <a:custGeom>
            <a:avLst/>
            <a:gdLst>
              <a:gd name="T0" fmla="*/ 0 w 69"/>
              <a:gd name="T1" fmla="*/ 0 h 120"/>
              <a:gd name="T2" fmla="*/ 2147483647 w 69"/>
              <a:gd name="T3" fmla="*/ 2147483647 h 120"/>
              <a:gd name="T4" fmla="*/ 2147483647 w 69"/>
              <a:gd name="T5" fmla="*/ 2147483647 h 120"/>
              <a:gd name="T6" fmla="*/ 0 60000 65536"/>
              <a:gd name="T7" fmla="*/ 0 60000 65536"/>
              <a:gd name="T8" fmla="*/ 0 60000 65536"/>
              <a:gd name="T9" fmla="*/ 0 w 69"/>
              <a:gd name="T10" fmla="*/ 0 h 120"/>
              <a:gd name="T11" fmla="*/ 69 w 69"/>
              <a:gd name="T12" fmla="*/ 120 h 1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9" h="120">
                <a:moveTo>
                  <a:pt x="0" y="0"/>
                </a:moveTo>
                <a:cubicBezTo>
                  <a:pt x="18" y="12"/>
                  <a:pt x="36" y="25"/>
                  <a:pt x="48" y="45"/>
                </a:cubicBezTo>
                <a:cubicBezTo>
                  <a:pt x="60" y="65"/>
                  <a:pt x="67" y="108"/>
                  <a:pt x="69" y="12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4" name="Line 14">
            <a:extLst>
              <a:ext uri="{FF2B5EF4-FFF2-40B4-BE49-F238E27FC236}">
                <a16:creationId xmlns:a16="http://schemas.microsoft.com/office/drawing/2014/main" id="{BFB9A6DA-E6E5-E2C2-AC46-F643413E6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6764" y="3814104"/>
            <a:ext cx="63500" cy="182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5" name="Line 15">
            <a:extLst>
              <a:ext uri="{FF2B5EF4-FFF2-40B4-BE49-F238E27FC236}">
                <a16:creationId xmlns:a16="http://schemas.microsoft.com/office/drawing/2014/main" id="{6CCAC594-C079-B2E7-9A92-F02A1C617A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793215" y="3491842"/>
            <a:ext cx="173037" cy="492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6" name="Oval 16">
            <a:extLst>
              <a:ext uri="{FF2B5EF4-FFF2-40B4-BE49-F238E27FC236}">
                <a16:creationId xmlns:a16="http://schemas.microsoft.com/office/drawing/2014/main" id="{939BE648-6384-0209-05EE-11DD972D5BF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88414" y="4039528"/>
            <a:ext cx="215900" cy="2921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7" name="Line 17">
            <a:extLst>
              <a:ext uri="{FF2B5EF4-FFF2-40B4-BE49-F238E27FC236}">
                <a16:creationId xmlns:a16="http://schemas.microsoft.com/office/drawing/2014/main" id="{7155920D-67A8-C1B4-1501-E80E16CCC9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12251" y="3969679"/>
            <a:ext cx="268288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8" name="Rectangle 18">
            <a:extLst>
              <a:ext uri="{FF2B5EF4-FFF2-40B4-BE49-F238E27FC236}">
                <a16:creationId xmlns:a16="http://schemas.microsoft.com/office/drawing/2014/main" id="{9534CAAC-C1C2-7837-8819-98D24B45E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926" y="4512604"/>
            <a:ext cx="1157288" cy="5492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9" name="Line 19">
            <a:extLst>
              <a:ext uri="{FF2B5EF4-FFF2-40B4-BE49-F238E27FC236}">
                <a16:creationId xmlns:a16="http://schemas.microsoft.com/office/drawing/2014/main" id="{BC51D782-D307-F695-C0F8-98EAEE8D4E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58276" y="4209391"/>
            <a:ext cx="401638" cy="29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0" name="Line 20">
            <a:extLst>
              <a:ext uri="{FF2B5EF4-FFF2-40B4-BE49-F238E27FC236}">
                <a16:creationId xmlns:a16="http://schemas.microsoft.com/office/drawing/2014/main" id="{AD75DC58-2B33-FC35-0B75-AB53B56EFA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08927" y="4209391"/>
            <a:ext cx="403225" cy="29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1" name="Line 21">
            <a:extLst>
              <a:ext uri="{FF2B5EF4-FFF2-40B4-BE49-F238E27FC236}">
                <a16:creationId xmlns:a16="http://schemas.microsoft.com/office/drawing/2014/main" id="{79B6B38C-7EAD-5FE0-DC71-ED7D381548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61464" y="3577566"/>
            <a:ext cx="30162" cy="260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2" name="Line 22">
            <a:extLst>
              <a:ext uri="{FF2B5EF4-FFF2-40B4-BE49-F238E27FC236}">
                <a16:creationId xmlns:a16="http://schemas.microsoft.com/office/drawing/2014/main" id="{2F39A365-012F-1830-FC28-6DF4CF73BC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50339" y="3828391"/>
            <a:ext cx="101600" cy="209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3" name="Line 23">
            <a:extLst>
              <a:ext uri="{FF2B5EF4-FFF2-40B4-BE49-F238E27FC236}">
                <a16:creationId xmlns:a16="http://schemas.microsoft.com/office/drawing/2014/main" id="{D33EBB3A-94C2-FFE3-2FD0-C8A832AE2B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7014" y="4220503"/>
            <a:ext cx="336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4" name="Line 24">
            <a:extLst>
              <a:ext uri="{FF2B5EF4-FFF2-40B4-BE49-F238E27FC236}">
                <a16:creationId xmlns:a16="http://schemas.microsoft.com/office/drawing/2014/main" id="{549AECB9-9083-337C-F6C1-87469BAA7A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74151" y="4785653"/>
            <a:ext cx="395288" cy="266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5" name="Line 25">
            <a:extLst>
              <a:ext uri="{FF2B5EF4-FFF2-40B4-BE49-F238E27FC236}">
                <a16:creationId xmlns:a16="http://schemas.microsoft.com/office/drawing/2014/main" id="{168EACEB-8C66-F5DF-6F0E-B3B99DF02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9077376" y="4230029"/>
            <a:ext cx="0" cy="5699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6" name="Line 26">
            <a:extLst>
              <a:ext uri="{FF2B5EF4-FFF2-40B4-BE49-F238E27FC236}">
                <a16:creationId xmlns:a16="http://schemas.microsoft.com/office/drawing/2014/main" id="{D4843E33-696A-303E-6DFB-966BBCC3481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1515" y="4230028"/>
            <a:ext cx="109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7" name="Line 27">
            <a:extLst>
              <a:ext uri="{FF2B5EF4-FFF2-40B4-BE49-F238E27FC236}">
                <a16:creationId xmlns:a16="http://schemas.microsoft.com/office/drawing/2014/main" id="{473B79EB-C040-AA53-9B2B-3A74ACE479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02665" y="3993492"/>
            <a:ext cx="66675" cy="85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8" name="Line 28">
            <a:extLst>
              <a:ext uri="{FF2B5EF4-FFF2-40B4-BE49-F238E27FC236}">
                <a16:creationId xmlns:a16="http://schemas.microsoft.com/office/drawing/2014/main" id="{8175C51C-FFE3-5674-7405-6E7C6FBFC5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42376" y="3993491"/>
            <a:ext cx="90488" cy="107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9" name="Line 29">
            <a:extLst>
              <a:ext uri="{FF2B5EF4-FFF2-40B4-BE49-F238E27FC236}">
                <a16:creationId xmlns:a16="http://schemas.microsoft.com/office/drawing/2014/main" id="{21A19E38-0519-535B-2D13-4665537AF8CC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1876" y="3993491"/>
            <a:ext cx="2809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10" name="Line 30">
            <a:extLst>
              <a:ext uri="{FF2B5EF4-FFF2-40B4-BE49-F238E27FC236}">
                <a16:creationId xmlns:a16="http://schemas.microsoft.com/office/drawing/2014/main" id="{BA1268C1-6953-F071-A3C5-A1B73B5EFF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53489" y="4336392"/>
            <a:ext cx="101600" cy="111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11" name="Rectangle 31">
            <a:extLst>
              <a:ext uri="{FF2B5EF4-FFF2-40B4-BE49-F238E27FC236}">
                <a16:creationId xmlns:a16="http://schemas.microsoft.com/office/drawing/2014/main" id="{3E58958F-B1BF-BE8B-5E25-A1085197E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790" y="4112554"/>
            <a:ext cx="268287" cy="3333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06674" tIns="53337" rIns="106674" bIns="53337" anchor="ctr"/>
          <a:lstStyle/>
          <a:p>
            <a:pPr defTabSz="1066800" eaLnBrk="0" hangingPunct="0"/>
            <a:r>
              <a:rPr lang="pt-BR" sz="2300" b="1">
                <a:cs typeface="Arial" panose="020B0604020202020204" pitchFamily="34" charset="0"/>
              </a:rPr>
              <a:t>A</a:t>
            </a:r>
            <a:endParaRPr lang="pt-BR" sz="4700">
              <a:cs typeface="Arial" panose="020B0604020202020204" pitchFamily="34" charset="0"/>
            </a:endParaRPr>
          </a:p>
        </p:txBody>
      </p:sp>
      <p:sp>
        <p:nvSpPr>
          <p:cNvPr id="212" name="Line 49">
            <a:extLst>
              <a:ext uri="{FF2B5EF4-FFF2-40B4-BE49-F238E27FC236}">
                <a16:creationId xmlns:a16="http://schemas.microsoft.com/office/drawing/2014/main" id="{E9931A73-23BA-E330-2B5C-45EE2A131C6E}"/>
              </a:ext>
            </a:extLst>
          </p:cNvPr>
          <p:cNvSpPr>
            <a:spLocks noChangeShapeType="1"/>
          </p:cNvSpPr>
          <p:nvPr/>
        </p:nvSpPr>
        <p:spPr bwMode="auto">
          <a:xfrm>
            <a:off x="8526514" y="3987141"/>
            <a:ext cx="0" cy="80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13" name="Line 50">
            <a:extLst>
              <a:ext uri="{FF2B5EF4-FFF2-40B4-BE49-F238E27FC236}">
                <a16:creationId xmlns:a16="http://schemas.microsoft.com/office/drawing/2014/main" id="{2D9CB11C-F06F-4315-870C-5DBE826D2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9348839" y="4563403"/>
            <a:ext cx="1555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grpSp>
        <p:nvGrpSpPr>
          <p:cNvPr id="214" name="Agrupar 213">
            <a:extLst>
              <a:ext uri="{FF2B5EF4-FFF2-40B4-BE49-F238E27FC236}">
                <a16:creationId xmlns:a16="http://schemas.microsoft.com/office/drawing/2014/main" id="{C5BDAD66-BD98-D0CB-E2F0-7EECEF255158}"/>
              </a:ext>
            </a:extLst>
          </p:cNvPr>
          <p:cNvGrpSpPr/>
          <p:nvPr/>
        </p:nvGrpSpPr>
        <p:grpSpPr>
          <a:xfrm>
            <a:off x="9337659" y="4026791"/>
            <a:ext cx="365189" cy="430214"/>
            <a:chOff x="9716975" y="2771158"/>
            <a:chExt cx="365189" cy="430214"/>
          </a:xfrm>
        </p:grpSpPr>
        <p:sp>
          <p:nvSpPr>
            <p:cNvPr id="215" name="Rectangle 165">
              <a:extLst>
                <a:ext uri="{FF2B5EF4-FFF2-40B4-BE49-F238E27FC236}">
                  <a16:creationId xmlns:a16="http://schemas.microsoft.com/office/drawing/2014/main" id="{08A14535-D825-9EC6-A36A-A1A597D75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B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216" name="AutoShape 167">
              <a:extLst>
                <a:ext uri="{FF2B5EF4-FFF2-40B4-BE49-F238E27FC236}">
                  <a16:creationId xmlns:a16="http://schemas.microsoft.com/office/drawing/2014/main" id="{4A48B6C1-0649-7C47-4E0C-0FC048D1F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17" name="Line 168">
              <a:extLst>
                <a:ext uri="{FF2B5EF4-FFF2-40B4-BE49-F238E27FC236}">
                  <a16:creationId xmlns:a16="http://schemas.microsoft.com/office/drawing/2014/main" id="{D7B9AD3B-CBBD-EA10-B65D-2B98A31CE7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18" name="Line 169">
              <a:extLst>
                <a:ext uri="{FF2B5EF4-FFF2-40B4-BE49-F238E27FC236}">
                  <a16:creationId xmlns:a16="http://schemas.microsoft.com/office/drawing/2014/main" id="{3868918A-0E8D-03DC-6D15-8E83403769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219" name="Agrupar 218">
            <a:extLst>
              <a:ext uri="{FF2B5EF4-FFF2-40B4-BE49-F238E27FC236}">
                <a16:creationId xmlns:a16="http://schemas.microsoft.com/office/drawing/2014/main" id="{55A6B8C9-863A-1CAC-9E02-32C132B19482}"/>
              </a:ext>
            </a:extLst>
          </p:cNvPr>
          <p:cNvGrpSpPr/>
          <p:nvPr/>
        </p:nvGrpSpPr>
        <p:grpSpPr>
          <a:xfrm>
            <a:off x="9723422" y="4024870"/>
            <a:ext cx="365189" cy="430214"/>
            <a:chOff x="9716975" y="2771158"/>
            <a:chExt cx="365189" cy="430214"/>
          </a:xfrm>
        </p:grpSpPr>
        <p:sp>
          <p:nvSpPr>
            <p:cNvPr id="220" name="Rectangle 165">
              <a:extLst>
                <a:ext uri="{FF2B5EF4-FFF2-40B4-BE49-F238E27FC236}">
                  <a16:creationId xmlns:a16="http://schemas.microsoft.com/office/drawing/2014/main" id="{BA5F60C9-41F9-86BF-9604-2161EE0AE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C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221" name="AutoShape 167">
              <a:extLst>
                <a:ext uri="{FF2B5EF4-FFF2-40B4-BE49-F238E27FC236}">
                  <a16:creationId xmlns:a16="http://schemas.microsoft.com/office/drawing/2014/main" id="{A2382A77-A545-7122-83CD-EFE5AFCE4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22" name="Line 168">
              <a:extLst>
                <a:ext uri="{FF2B5EF4-FFF2-40B4-BE49-F238E27FC236}">
                  <a16:creationId xmlns:a16="http://schemas.microsoft.com/office/drawing/2014/main" id="{6A7221B1-FB69-B312-4F93-418F6CC0A1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23" name="Line 169">
              <a:extLst>
                <a:ext uri="{FF2B5EF4-FFF2-40B4-BE49-F238E27FC236}">
                  <a16:creationId xmlns:a16="http://schemas.microsoft.com/office/drawing/2014/main" id="{8C751ADC-C5F7-41EF-A35E-78CD2EDE2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224" name="Agrupar 223">
            <a:extLst>
              <a:ext uri="{FF2B5EF4-FFF2-40B4-BE49-F238E27FC236}">
                <a16:creationId xmlns:a16="http://schemas.microsoft.com/office/drawing/2014/main" id="{04FC3226-E648-C839-3B75-383249820C82}"/>
              </a:ext>
            </a:extLst>
          </p:cNvPr>
          <p:cNvGrpSpPr/>
          <p:nvPr/>
        </p:nvGrpSpPr>
        <p:grpSpPr>
          <a:xfrm>
            <a:off x="10109184" y="4017343"/>
            <a:ext cx="365189" cy="430214"/>
            <a:chOff x="9716975" y="2771158"/>
            <a:chExt cx="365189" cy="430214"/>
          </a:xfrm>
        </p:grpSpPr>
        <p:sp>
          <p:nvSpPr>
            <p:cNvPr id="225" name="Rectangle 165">
              <a:extLst>
                <a:ext uri="{FF2B5EF4-FFF2-40B4-BE49-F238E27FC236}">
                  <a16:creationId xmlns:a16="http://schemas.microsoft.com/office/drawing/2014/main" id="{275E00CA-2448-241B-5FDF-652D14C76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226" name="AutoShape 167">
              <a:extLst>
                <a:ext uri="{FF2B5EF4-FFF2-40B4-BE49-F238E27FC236}">
                  <a16:creationId xmlns:a16="http://schemas.microsoft.com/office/drawing/2014/main" id="{2AA88478-4976-79B2-A411-3A63A8111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27" name="Line 168">
              <a:extLst>
                <a:ext uri="{FF2B5EF4-FFF2-40B4-BE49-F238E27FC236}">
                  <a16:creationId xmlns:a16="http://schemas.microsoft.com/office/drawing/2014/main" id="{F5A07017-F424-A631-7F40-CE17E618AB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28" name="Line 169">
              <a:extLst>
                <a:ext uri="{FF2B5EF4-FFF2-40B4-BE49-F238E27FC236}">
                  <a16:creationId xmlns:a16="http://schemas.microsoft.com/office/drawing/2014/main" id="{D118D598-FF54-6A4D-DBDD-6408A3EFB0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229" name="Agrupar 228">
            <a:extLst>
              <a:ext uri="{FF2B5EF4-FFF2-40B4-BE49-F238E27FC236}">
                <a16:creationId xmlns:a16="http://schemas.microsoft.com/office/drawing/2014/main" id="{7902C740-3ACB-19A5-9738-7F01DC142826}"/>
              </a:ext>
            </a:extLst>
          </p:cNvPr>
          <p:cNvGrpSpPr/>
          <p:nvPr/>
        </p:nvGrpSpPr>
        <p:grpSpPr>
          <a:xfrm>
            <a:off x="10498139" y="4019084"/>
            <a:ext cx="365189" cy="430214"/>
            <a:chOff x="9716975" y="2771158"/>
            <a:chExt cx="365189" cy="430214"/>
          </a:xfrm>
        </p:grpSpPr>
        <p:sp>
          <p:nvSpPr>
            <p:cNvPr id="230" name="Rectangle 165">
              <a:extLst>
                <a:ext uri="{FF2B5EF4-FFF2-40B4-BE49-F238E27FC236}">
                  <a16:creationId xmlns:a16="http://schemas.microsoft.com/office/drawing/2014/main" id="{B47050B9-553F-C329-5206-4BC83AC8F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B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231" name="AutoShape 167">
              <a:extLst>
                <a:ext uri="{FF2B5EF4-FFF2-40B4-BE49-F238E27FC236}">
                  <a16:creationId xmlns:a16="http://schemas.microsoft.com/office/drawing/2014/main" id="{D3F9149E-9E09-98B8-B8CA-2576C6DDF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32" name="Line 168">
              <a:extLst>
                <a:ext uri="{FF2B5EF4-FFF2-40B4-BE49-F238E27FC236}">
                  <a16:creationId xmlns:a16="http://schemas.microsoft.com/office/drawing/2014/main" id="{89C64D0E-9C90-E076-FC23-FF0EF1874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33" name="Line 169">
              <a:extLst>
                <a:ext uri="{FF2B5EF4-FFF2-40B4-BE49-F238E27FC236}">
                  <a16:creationId xmlns:a16="http://schemas.microsoft.com/office/drawing/2014/main" id="{1BE14C2E-5DC5-E783-D947-E68742E92D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sp>
        <p:nvSpPr>
          <p:cNvPr id="234" name="AutoShape 168">
            <a:extLst>
              <a:ext uri="{FF2B5EF4-FFF2-40B4-BE49-F238E27FC236}">
                <a16:creationId xmlns:a16="http://schemas.microsoft.com/office/drawing/2014/main" id="{55B71AAF-0E70-AB4E-7FE7-8D52241F9307}"/>
              </a:ext>
            </a:extLst>
          </p:cNvPr>
          <p:cNvSpPr>
            <a:spLocks noChangeArrowheads="1"/>
          </p:cNvSpPr>
          <p:nvPr/>
        </p:nvSpPr>
        <p:spPr bwMode="auto">
          <a:xfrm rot="11803276">
            <a:off x="3768813" y="3071515"/>
            <a:ext cx="3705837" cy="485775"/>
          </a:xfrm>
          <a:prstGeom prst="leftArrow">
            <a:avLst>
              <a:gd name="adj1" fmla="val 50000"/>
              <a:gd name="adj2" fmla="val 50245"/>
            </a:avLst>
          </a:prstGeom>
          <a:noFill/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35" name="AutoShape 168">
            <a:extLst>
              <a:ext uri="{FF2B5EF4-FFF2-40B4-BE49-F238E27FC236}">
                <a16:creationId xmlns:a16="http://schemas.microsoft.com/office/drawing/2014/main" id="{EAA919A7-7549-EEBF-28F3-692669C8721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721561" y="4008322"/>
            <a:ext cx="3614330" cy="485775"/>
          </a:xfrm>
          <a:prstGeom prst="leftArrow">
            <a:avLst>
              <a:gd name="adj1" fmla="val 50000"/>
              <a:gd name="adj2" fmla="val 50245"/>
            </a:avLst>
          </a:prstGeom>
          <a:noFill/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36" name="Rectangle 2">
            <a:extLst>
              <a:ext uri="{FF2B5EF4-FFF2-40B4-BE49-F238E27FC236}">
                <a16:creationId xmlns:a16="http://schemas.microsoft.com/office/drawing/2014/main" id="{B019BFCF-6742-822E-E2F6-72117211B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Fluxo de Produção: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Desniv</a:t>
            </a:r>
            <a:r>
              <a:rPr lang="pt-BR" altLang="ja-JP" sz="2800" b="1" dirty="0">
                <a:solidFill>
                  <a:srgbClr val="333333"/>
                </a:solidFill>
                <a:ea typeface="游ゴシック" panose="020B0400000000000000" pitchFamily="34" charset="-128"/>
              </a:rPr>
              <a:t>elado x </a:t>
            </a:r>
            <a:r>
              <a:rPr lang="pt-BR" altLang="ja-JP" sz="2800" b="1" dirty="0">
                <a:solidFill>
                  <a:srgbClr val="0070C0"/>
                </a:solidFill>
                <a:ea typeface="游ゴシック" panose="020B0400000000000000" pitchFamily="34" charset="-128"/>
              </a:rPr>
              <a:t>Nivelado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37" name="Imagem 236">
            <a:extLst>
              <a:ext uri="{FF2B5EF4-FFF2-40B4-BE49-F238E27FC236}">
                <a16:creationId xmlns:a16="http://schemas.microsoft.com/office/drawing/2014/main" id="{E7CF1F30-AF7C-41D6-EE97-EA6E44B0AB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35"/>
          <a:stretch/>
        </p:blipFill>
        <p:spPr>
          <a:xfrm flipV="1">
            <a:off x="8186790" y="3003692"/>
            <a:ext cx="395925" cy="213511"/>
          </a:xfrm>
          <a:prstGeom prst="rect">
            <a:avLst/>
          </a:prstGeom>
        </p:spPr>
      </p:pic>
      <p:pic>
        <p:nvPicPr>
          <p:cNvPr id="238" name="Imagem 237">
            <a:extLst>
              <a:ext uri="{FF2B5EF4-FFF2-40B4-BE49-F238E27FC236}">
                <a16:creationId xmlns:a16="http://schemas.microsoft.com/office/drawing/2014/main" id="{5E81A3E2-A1AF-1BC1-151C-1851741F79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35"/>
          <a:stretch/>
        </p:blipFill>
        <p:spPr>
          <a:xfrm flipV="1">
            <a:off x="2864838" y="2208782"/>
            <a:ext cx="210514" cy="113524"/>
          </a:xfrm>
          <a:prstGeom prst="rect">
            <a:avLst/>
          </a:prstGeom>
        </p:spPr>
      </p:pic>
      <p:pic>
        <p:nvPicPr>
          <p:cNvPr id="239" name="Imagem 238">
            <a:extLst>
              <a:ext uri="{FF2B5EF4-FFF2-40B4-BE49-F238E27FC236}">
                <a16:creationId xmlns:a16="http://schemas.microsoft.com/office/drawing/2014/main" id="{0E7664A1-D8AF-C15A-0CE0-35E11759B7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35"/>
          <a:stretch/>
        </p:blipFill>
        <p:spPr>
          <a:xfrm flipV="1">
            <a:off x="2866273" y="3584665"/>
            <a:ext cx="210514" cy="113524"/>
          </a:xfrm>
          <a:prstGeom prst="rect">
            <a:avLst/>
          </a:prstGeom>
        </p:spPr>
      </p:pic>
      <p:pic>
        <p:nvPicPr>
          <p:cNvPr id="240" name="Imagem 239">
            <a:extLst>
              <a:ext uri="{FF2B5EF4-FFF2-40B4-BE49-F238E27FC236}">
                <a16:creationId xmlns:a16="http://schemas.microsoft.com/office/drawing/2014/main" id="{FB1FDD78-E686-623D-0E74-0A9800C5C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35"/>
          <a:stretch/>
        </p:blipFill>
        <p:spPr>
          <a:xfrm flipV="1">
            <a:off x="2866273" y="5005982"/>
            <a:ext cx="210514" cy="11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1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AutoShape 62">
            <a:extLst>
              <a:ext uri="{FF2B5EF4-FFF2-40B4-BE49-F238E27FC236}">
                <a16:creationId xmlns:a16="http://schemas.microsoft.com/office/drawing/2014/main" id="{BD120251-6792-66F8-AE93-CC47A09AB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5880" y="6204989"/>
            <a:ext cx="2420759" cy="481267"/>
          </a:xfrm>
          <a:prstGeom prst="rightArrow">
            <a:avLst>
              <a:gd name="adj1" fmla="val 48343"/>
              <a:gd name="adj2" fmla="val 62747"/>
            </a:avLst>
          </a:prstGeom>
          <a:solidFill>
            <a:schemeClr val="bg1"/>
          </a:solidFill>
          <a:ln w="23876" algn="ctr">
            <a:solidFill>
              <a:srgbClr val="33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6" name="Rectangle 2">
            <a:extLst>
              <a:ext uri="{FF2B5EF4-FFF2-40B4-BE49-F238E27FC236}">
                <a16:creationId xmlns:a16="http://schemas.microsoft.com/office/drawing/2014/main" id="{1C16D138-5367-684C-EB77-D1B9FA902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1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HEIJUNKA (</a:t>
            </a:r>
            <a:r>
              <a:rPr kumimoji="0" lang="ja-JP" alt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平準化</a:t>
            </a:r>
            <a:r>
              <a:rPr kumimoji="0" lang="ja-JP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 </a:t>
            </a: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– NIVELAMENTO)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98" name="Agrupar 197">
            <a:extLst>
              <a:ext uri="{FF2B5EF4-FFF2-40B4-BE49-F238E27FC236}">
                <a16:creationId xmlns:a16="http://schemas.microsoft.com/office/drawing/2014/main" id="{F28169C4-C324-CEFA-EE65-F712985F480F}"/>
              </a:ext>
            </a:extLst>
          </p:cNvPr>
          <p:cNvGrpSpPr/>
          <p:nvPr/>
        </p:nvGrpSpPr>
        <p:grpSpPr>
          <a:xfrm>
            <a:off x="2495575" y="5542583"/>
            <a:ext cx="1800225" cy="1219200"/>
            <a:chOff x="3945599" y="5545857"/>
            <a:chExt cx="1800225" cy="1219200"/>
          </a:xfrm>
        </p:grpSpPr>
        <p:grpSp>
          <p:nvGrpSpPr>
            <p:cNvPr id="95" name="Group 24">
              <a:extLst>
                <a:ext uri="{FF2B5EF4-FFF2-40B4-BE49-F238E27FC236}">
                  <a16:creationId xmlns:a16="http://schemas.microsoft.com/office/drawing/2014/main" id="{F2F78957-CDC1-48D4-F97C-7EAF3D2EFB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5599" y="5545857"/>
              <a:ext cx="1800225" cy="1219200"/>
              <a:chOff x="3168" y="2256"/>
              <a:chExt cx="1008" cy="768"/>
            </a:xfrm>
          </p:grpSpPr>
          <p:cxnSp>
            <p:nvCxnSpPr>
              <p:cNvPr id="97" name="AutoShape 25">
                <a:extLst>
                  <a:ext uri="{FF2B5EF4-FFF2-40B4-BE49-F238E27FC236}">
                    <a16:creationId xmlns:a16="http://schemas.microsoft.com/office/drawing/2014/main" id="{4422D9A8-5D24-24DF-1404-47479503AFC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68" y="2256"/>
                <a:ext cx="1008" cy="0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  <p:cxnSp>
            <p:nvCxnSpPr>
              <p:cNvPr id="98" name="AutoShape 26">
                <a:extLst>
                  <a:ext uri="{FF2B5EF4-FFF2-40B4-BE49-F238E27FC236}">
                    <a16:creationId xmlns:a16="http://schemas.microsoft.com/office/drawing/2014/main" id="{F951AD79-D9D9-CCEB-82F9-8329FB21630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68" y="2256"/>
                <a:ext cx="0" cy="768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  <p:cxnSp>
            <p:nvCxnSpPr>
              <p:cNvPr id="99" name="AutoShape 27">
                <a:extLst>
                  <a:ext uri="{FF2B5EF4-FFF2-40B4-BE49-F238E27FC236}">
                    <a16:creationId xmlns:a16="http://schemas.microsoft.com/office/drawing/2014/main" id="{AEBA8D05-398A-2E33-1CDD-BDF451A51BF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176" y="2256"/>
                <a:ext cx="0" cy="768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  <p:cxnSp>
            <p:nvCxnSpPr>
              <p:cNvPr id="100" name="AutoShape 28">
                <a:extLst>
                  <a:ext uri="{FF2B5EF4-FFF2-40B4-BE49-F238E27FC236}">
                    <a16:creationId xmlns:a16="http://schemas.microsoft.com/office/drawing/2014/main" id="{EF776EC5-86F6-3D56-B5F2-8187CE1D4FB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68" y="2496"/>
                <a:ext cx="1008" cy="0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  <p:cxnSp>
            <p:nvCxnSpPr>
              <p:cNvPr id="101" name="AutoShape 29">
                <a:extLst>
                  <a:ext uri="{FF2B5EF4-FFF2-40B4-BE49-F238E27FC236}">
                    <a16:creationId xmlns:a16="http://schemas.microsoft.com/office/drawing/2014/main" id="{3EBD9935-412E-20BB-3E30-E9880B411D1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68" y="3024"/>
                <a:ext cx="1008" cy="0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</p:grpSp>
        <p:sp>
          <p:nvSpPr>
            <p:cNvPr id="102" name="Rectangle 30">
              <a:extLst>
                <a:ext uri="{FF2B5EF4-FFF2-40B4-BE49-F238E27FC236}">
                  <a16:creationId xmlns:a16="http://schemas.microsoft.com/office/drawing/2014/main" id="{55A6C23F-5415-E866-A360-D479F61DB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144" y="5559764"/>
              <a:ext cx="1447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</a:pPr>
              <a:r>
                <a:rPr lang="pt-BR" sz="1800" dirty="0">
                  <a:cs typeface="Arial" panose="020B0604020202020204" pitchFamily="34" charset="0"/>
                </a:rPr>
                <a:t>Montagem</a:t>
              </a:r>
            </a:p>
          </p:txBody>
        </p:sp>
      </p:grpSp>
      <p:sp>
        <p:nvSpPr>
          <p:cNvPr id="103" name="Rectangle 65">
            <a:extLst>
              <a:ext uri="{FF2B5EF4-FFF2-40B4-BE49-F238E27FC236}">
                <a16:creationId xmlns:a16="http://schemas.microsoft.com/office/drawing/2014/main" id="{ACB7A39C-0BAA-2A07-00BF-5FC9BBA2A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4271" y="5567023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Expedição</a:t>
            </a:r>
          </a:p>
        </p:txBody>
      </p:sp>
      <p:grpSp>
        <p:nvGrpSpPr>
          <p:cNvPr id="104" name="Group 67">
            <a:extLst>
              <a:ext uri="{FF2B5EF4-FFF2-40B4-BE49-F238E27FC236}">
                <a16:creationId xmlns:a16="http://schemas.microsoft.com/office/drawing/2014/main" id="{A092E9D7-399D-4A47-FEEE-CD87E82EB63E}"/>
              </a:ext>
            </a:extLst>
          </p:cNvPr>
          <p:cNvGrpSpPr>
            <a:grpSpLocks/>
          </p:cNvGrpSpPr>
          <p:nvPr/>
        </p:nvGrpSpPr>
        <p:grpSpPr bwMode="auto">
          <a:xfrm>
            <a:off x="8441396" y="5544170"/>
            <a:ext cx="1731963" cy="1220787"/>
            <a:chOff x="4800" y="2256"/>
            <a:chExt cx="864" cy="769"/>
          </a:xfrm>
        </p:grpSpPr>
        <p:cxnSp>
          <p:nvCxnSpPr>
            <p:cNvPr id="105" name="AutoShape 68">
              <a:extLst>
                <a:ext uri="{FF2B5EF4-FFF2-40B4-BE49-F238E27FC236}">
                  <a16:creationId xmlns:a16="http://schemas.microsoft.com/office/drawing/2014/main" id="{32F50EF4-EBE0-FEA1-D015-77453E47E58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0" y="2256"/>
              <a:ext cx="0" cy="768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06" name="AutoShape 69">
              <a:extLst>
                <a:ext uri="{FF2B5EF4-FFF2-40B4-BE49-F238E27FC236}">
                  <a16:creationId xmlns:a16="http://schemas.microsoft.com/office/drawing/2014/main" id="{5FC5A1F7-7D03-6197-3935-73FEEF579D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64" y="2256"/>
              <a:ext cx="0" cy="768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07" name="AutoShape 70">
              <a:extLst>
                <a:ext uri="{FF2B5EF4-FFF2-40B4-BE49-F238E27FC236}">
                  <a16:creationId xmlns:a16="http://schemas.microsoft.com/office/drawing/2014/main" id="{F59ACD5A-84DB-7893-EB96-17A58FC6F9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0" y="2496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08" name="AutoShape 71">
              <a:extLst>
                <a:ext uri="{FF2B5EF4-FFF2-40B4-BE49-F238E27FC236}">
                  <a16:creationId xmlns:a16="http://schemas.microsoft.com/office/drawing/2014/main" id="{4E3CCEC4-33CA-6F34-F30D-C45C659844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0" y="3024"/>
              <a:ext cx="864" cy="1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09" name="AutoShape 72">
              <a:extLst>
                <a:ext uri="{FF2B5EF4-FFF2-40B4-BE49-F238E27FC236}">
                  <a16:creationId xmlns:a16="http://schemas.microsoft.com/office/drawing/2014/main" id="{45B6EEEF-0B77-D7A8-2EBA-A66E961147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0" y="2256"/>
              <a:ext cx="864" cy="1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</p:grpSp>
      <p:grpSp>
        <p:nvGrpSpPr>
          <p:cNvPr id="110" name="Group 73">
            <a:extLst>
              <a:ext uri="{FF2B5EF4-FFF2-40B4-BE49-F238E27FC236}">
                <a16:creationId xmlns:a16="http://schemas.microsoft.com/office/drawing/2014/main" id="{676D2163-5F4B-C702-4984-6222B43EEF8F}"/>
              </a:ext>
            </a:extLst>
          </p:cNvPr>
          <p:cNvGrpSpPr>
            <a:grpSpLocks/>
          </p:cNvGrpSpPr>
          <p:nvPr/>
        </p:nvGrpSpPr>
        <p:grpSpPr bwMode="auto">
          <a:xfrm>
            <a:off x="10390746" y="1982722"/>
            <a:ext cx="1601787" cy="915987"/>
            <a:chOff x="4608" y="96"/>
            <a:chExt cx="1009" cy="577"/>
          </a:xfrm>
        </p:grpSpPr>
        <p:cxnSp>
          <p:nvCxnSpPr>
            <p:cNvPr id="111" name="AutoShape 74">
              <a:extLst>
                <a:ext uri="{FF2B5EF4-FFF2-40B4-BE49-F238E27FC236}">
                  <a16:creationId xmlns:a16="http://schemas.microsoft.com/office/drawing/2014/main" id="{09653376-8E25-150C-E0A7-495F60E389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608" y="96"/>
              <a:ext cx="336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2" name="AutoShape 75">
              <a:extLst>
                <a:ext uri="{FF2B5EF4-FFF2-40B4-BE49-F238E27FC236}">
                  <a16:creationId xmlns:a16="http://schemas.microsoft.com/office/drawing/2014/main" id="{C66C2B2C-D916-3F0B-834A-D468304A02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944" y="96"/>
              <a:ext cx="336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3" name="AutoShape 76">
              <a:extLst>
                <a:ext uri="{FF2B5EF4-FFF2-40B4-BE49-F238E27FC236}">
                  <a16:creationId xmlns:a16="http://schemas.microsoft.com/office/drawing/2014/main" id="{A643ADB5-00C5-56E7-41D7-3CE032986C5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944" y="96"/>
              <a:ext cx="1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4" name="AutoShape 77">
              <a:extLst>
                <a:ext uri="{FF2B5EF4-FFF2-40B4-BE49-F238E27FC236}">
                  <a16:creationId xmlns:a16="http://schemas.microsoft.com/office/drawing/2014/main" id="{D41FED23-4AEC-06CD-2D8E-59371E35F4E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280" y="96"/>
              <a:ext cx="336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5" name="AutoShape 78">
              <a:extLst>
                <a:ext uri="{FF2B5EF4-FFF2-40B4-BE49-F238E27FC236}">
                  <a16:creationId xmlns:a16="http://schemas.microsoft.com/office/drawing/2014/main" id="{6F99E72B-FF88-056C-93BC-F4DC71EB0E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616" y="96"/>
              <a:ext cx="1" cy="576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6" name="AutoShape 79">
              <a:extLst>
                <a:ext uri="{FF2B5EF4-FFF2-40B4-BE49-F238E27FC236}">
                  <a16:creationId xmlns:a16="http://schemas.microsoft.com/office/drawing/2014/main" id="{F5AE3CA3-2A87-F875-5C6F-1F568DE4AB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608" y="288"/>
              <a:ext cx="1" cy="384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7" name="AutoShape 80">
              <a:extLst>
                <a:ext uri="{FF2B5EF4-FFF2-40B4-BE49-F238E27FC236}">
                  <a16:creationId xmlns:a16="http://schemas.microsoft.com/office/drawing/2014/main" id="{6B393FAC-B9EB-5D9A-9672-E2BFBCC68D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608" y="672"/>
              <a:ext cx="1008" cy="1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8" name="AutoShape 81">
              <a:extLst>
                <a:ext uri="{FF2B5EF4-FFF2-40B4-BE49-F238E27FC236}">
                  <a16:creationId xmlns:a16="http://schemas.microsoft.com/office/drawing/2014/main" id="{BAA6382B-372B-B425-9F69-CB0B9FC832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280" y="96"/>
              <a:ext cx="1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</p:grpSp>
      <p:sp>
        <p:nvSpPr>
          <p:cNvPr id="127" name="Rectangle 3">
            <a:extLst>
              <a:ext uri="{FF2B5EF4-FFF2-40B4-BE49-F238E27FC236}">
                <a16:creationId xmlns:a16="http://schemas.microsoft.com/office/drawing/2014/main" id="{B840E991-33C8-C24F-9A18-2F98432CE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2659" y="2426031"/>
            <a:ext cx="14478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pt-BR" sz="1400" b="1" dirty="0"/>
              <a:t>CLIENTE</a:t>
            </a:r>
          </a:p>
        </p:txBody>
      </p:sp>
      <p:grpSp>
        <p:nvGrpSpPr>
          <p:cNvPr id="458" name="Agrupar 457">
            <a:extLst>
              <a:ext uri="{FF2B5EF4-FFF2-40B4-BE49-F238E27FC236}">
                <a16:creationId xmlns:a16="http://schemas.microsoft.com/office/drawing/2014/main" id="{291120FB-0AB4-8DE7-C49B-65309FBEED0C}"/>
              </a:ext>
            </a:extLst>
          </p:cNvPr>
          <p:cNvGrpSpPr/>
          <p:nvPr/>
        </p:nvGrpSpPr>
        <p:grpSpPr>
          <a:xfrm>
            <a:off x="119336" y="1982722"/>
            <a:ext cx="1601787" cy="915988"/>
            <a:chOff x="348680" y="2429695"/>
            <a:chExt cx="1601787" cy="915988"/>
          </a:xfrm>
        </p:grpSpPr>
        <p:cxnSp>
          <p:nvCxnSpPr>
            <p:cNvPr id="119" name="AutoShape 117">
              <a:extLst>
                <a:ext uri="{FF2B5EF4-FFF2-40B4-BE49-F238E27FC236}">
                  <a16:creationId xmlns:a16="http://schemas.microsoft.com/office/drawing/2014/main" id="{CE75B5E7-4B2A-4FD5-E3EA-AE91434C68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48680" y="2429695"/>
              <a:ext cx="533400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0" name="AutoShape 118">
              <a:extLst>
                <a:ext uri="{FF2B5EF4-FFF2-40B4-BE49-F238E27FC236}">
                  <a16:creationId xmlns:a16="http://schemas.microsoft.com/office/drawing/2014/main" id="{DFA8EA27-9F55-BAAC-A6DE-D21806093E6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82080" y="2429695"/>
              <a:ext cx="533400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1" name="AutoShape 119">
              <a:extLst>
                <a:ext uri="{FF2B5EF4-FFF2-40B4-BE49-F238E27FC236}">
                  <a16:creationId xmlns:a16="http://schemas.microsoft.com/office/drawing/2014/main" id="{07C2679C-4E95-99FE-FEDE-35DF677321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82080" y="2429695"/>
              <a:ext cx="1587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2" name="AutoShape 120">
              <a:extLst>
                <a:ext uri="{FF2B5EF4-FFF2-40B4-BE49-F238E27FC236}">
                  <a16:creationId xmlns:a16="http://schemas.microsoft.com/office/drawing/2014/main" id="{7139878B-629B-015C-D652-18CE62DC81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415480" y="2429695"/>
              <a:ext cx="533400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3" name="AutoShape 121">
              <a:extLst>
                <a:ext uri="{FF2B5EF4-FFF2-40B4-BE49-F238E27FC236}">
                  <a16:creationId xmlns:a16="http://schemas.microsoft.com/office/drawing/2014/main" id="{721217DF-CAE8-441E-A55D-9EF41B8C932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948880" y="2429695"/>
              <a:ext cx="1587" cy="9144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4" name="AutoShape 122">
              <a:extLst>
                <a:ext uri="{FF2B5EF4-FFF2-40B4-BE49-F238E27FC236}">
                  <a16:creationId xmlns:a16="http://schemas.microsoft.com/office/drawing/2014/main" id="{DDE9AB79-7F20-B4B0-99D1-597460E086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48680" y="2734495"/>
              <a:ext cx="1587" cy="6096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5" name="AutoShape 123">
              <a:extLst>
                <a:ext uri="{FF2B5EF4-FFF2-40B4-BE49-F238E27FC236}">
                  <a16:creationId xmlns:a16="http://schemas.microsoft.com/office/drawing/2014/main" id="{E60493E4-30C0-58CF-04EF-C853DCC4EE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48680" y="3344095"/>
              <a:ext cx="1600200" cy="1588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6" name="AutoShape 124">
              <a:extLst>
                <a:ext uri="{FF2B5EF4-FFF2-40B4-BE49-F238E27FC236}">
                  <a16:creationId xmlns:a16="http://schemas.microsoft.com/office/drawing/2014/main" id="{3E9322D0-4162-08DA-0EBE-959E5E8968F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415480" y="2429695"/>
              <a:ext cx="1587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sp>
          <p:nvSpPr>
            <p:cNvPr id="128" name="Rectangle 64">
              <a:extLst>
                <a:ext uri="{FF2B5EF4-FFF2-40B4-BE49-F238E27FC236}">
                  <a16:creationId xmlns:a16="http://schemas.microsoft.com/office/drawing/2014/main" id="{E1EFDFB0-267F-2EC6-FB58-6C0AEFB59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133" y="2845439"/>
              <a:ext cx="1535113" cy="347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</a:pPr>
              <a:r>
                <a:rPr lang="pt-BR" sz="1400" b="1"/>
                <a:t>FORNECEDOR</a:t>
              </a:r>
            </a:p>
          </p:txBody>
        </p:sp>
      </p:grpSp>
      <p:sp>
        <p:nvSpPr>
          <p:cNvPr id="139" name="Line 47">
            <a:extLst>
              <a:ext uri="{FF2B5EF4-FFF2-40B4-BE49-F238E27FC236}">
                <a16:creationId xmlns:a16="http://schemas.microsoft.com/office/drawing/2014/main" id="{B9AFFE1A-F95D-6409-7E5D-6BFC66E52D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574" y="555649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0" name="Line 48">
            <a:extLst>
              <a:ext uri="{FF2B5EF4-FFF2-40B4-BE49-F238E27FC236}">
                <a16:creationId xmlns:a16="http://schemas.microsoft.com/office/drawing/2014/main" id="{B744F3BD-C1EC-B22B-BDAE-A01E8C3E0B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8863" y="5567123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1" name="Line 49">
            <a:extLst>
              <a:ext uri="{FF2B5EF4-FFF2-40B4-BE49-F238E27FC236}">
                <a16:creationId xmlns:a16="http://schemas.microsoft.com/office/drawing/2014/main" id="{7C6706B3-FB2A-3DDD-2628-D04E9A056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5338" y="5962890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2" name="Line 50">
            <a:extLst>
              <a:ext uri="{FF2B5EF4-FFF2-40B4-BE49-F238E27FC236}">
                <a16:creationId xmlns:a16="http://schemas.microsoft.com/office/drawing/2014/main" id="{3566EAFE-5132-2FF7-D6C2-18168EDA65E4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5338" y="6369290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3" name="Line 51">
            <a:extLst>
              <a:ext uri="{FF2B5EF4-FFF2-40B4-BE49-F238E27FC236}">
                <a16:creationId xmlns:a16="http://schemas.microsoft.com/office/drawing/2014/main" id="{8596AFBA-13D3-09A4-2000-C337546741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5338" y="6748205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8" name="Line 56">
            <a:extLst>
              <a:ext uri="{FF2B5EF4-FFF2-40B4-BE49-F238E27FC236}">
                <a16:creationId xmlns:a16="http://schemas.microsoft.com/office/drawing/2014/main" id="{FE9DB45B-BCF1-8B8F-7E00-BBA629BF01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69706" y="3111492"/>
            <a:ext cx="1152525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154" name="AutoShape 62">
            <a:extLst>
              <a:ext uri="{FF2B5EF4-FFF2-40B4-BE49-F238E27FC236}">
                <a16:creationId xmlns:a16="http://schemas.microsoft.com/office/drawing/2014/main" id="{29C2CA64-0053-63D0-B0F5-D63EC0B5A07D}"/>
              </a:ext>
            </a:extLst>
          </p:cNvPr>
          <p:cNvSpPr>
            <a:spLocks noChangeArrowheads="1"/>
          </p:cNvSpPr>
          <p:nvPr/>
        </p:nvSpPr>
        <p:spPr bwMode="auto">
          <a:xfrm rot="17333140">
            <a:off x="9232587" y="4237213"/>
            <a:ext cx="3225598" cy="481267"/>
          </a:xfrm>
          <a:prstGeom prst="rightArrow">
            <a:avLst>
              <a:gd name="adj1" fmla="val 48343"/>
              <a:gd name="adj2" fmla="val 62747"/>
            </a:avLst>
          </a:prstGeom>
          <a:solidFill>
            <a:schemeClr val="bg1"/>
          </a:solidFill>
          <a:ln w="23876" algn="ctr">
            <a:solidFill>
              <a:srgbClr val="33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55" name="AutoShape 63">
            <a:extLst>
              <a:ext uri="{FF2B5EF4-FFF2-40B4-BE49-F238E27FC236}">
                <a16:creationId xmlns:a16="http://schemas.microsoft.com/office/drawing/2014/main" id="{59E17810-85F8-14BC-3019-74A2FF8ACA9F}"/>
              </a:ext>
            </a:extLst>
          </p:cNvPr>
          <p:cNvSpPr>
            <a:spLocks noChangeArrowheads="1"/>
          </p:cNvSpPr>
          <p:nvPr/>
        </p:nvSpPr>
        <p:spPr bwMode="auto">
          <a:xfrm rot="4096356">
            <a:off x="-11600" y="4030318"/>
            <a:ext cx="2872648" cy="463865"/>
          </a:xfrm>
          <a:prstGeom prst="rightArrow">
            <a:avLst>
              <a:gd name="adj1" fmla="val 51056"/>
              <a:gd name="adj2" fmla="val 81303"/>
            </a:avLst>
          </a:prstGeom>
          <a:solidFill>
            <a:schemeClr val="bg1"/>
          </a:solidFill>
          <a:ln w="23876">
            <a:solidFill>
              <a:srgbClr val="33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56" name="Group 64">
            <a:extLst>
              <a:ext uri="{FF2B5EF4-FFF2-40B4-BE49-F238E27FC236}">
                <a16:creationId xmlns:a16="http://schemas.microsoft.com/office/drawing/2014/main" id="{1E03DC2E-5A6C-7B99-5AF3-13AA24C8BC3D}"/>
              </a:ext>
            </a:extLst>
          </p:cNvPr>
          <p:cNvGrpSpPr>
            <a:grpSpLocks/>
          </p:cNvGrpSpPr>
          <p:nvPr/>
        </p:nvGrpSpPr>
        <p:grpSpPr bwMode="auto">
          <a:xfrm>
            <a:off x="1149237" y="4057517"/>
            <a:ext cx="618854" cy="396932"/>
            <a:chOff x="4442" y="452"/>
            <a:chExt cx="78" cy="44"/>
          </a:xfrm>
        </p:grpSpPr>
        <p:sp>
          <p:nvSpPr>
            <p:cNvPr id="157" name="Oval 65">
              <a:extLst>
                <a:ext uri="{FF2B5EF4-FFF2-40B4-BE49-F238E27FC236}">
                  <a16:creationId xmlns:a16="http://schemas.microsoft.com/office/drawing/2014/main" id="{6E4FF7A3-D3D5-0C48-6B9F-BB654FF80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" name="Oval 66">
              <a:extLst>
                <a:ext uri="{FF2B5EF4-FFF2-40B4-BE49-F238E27FC236}">
                  <a16:creationId xmlns:a16="http://schemas.microsoft.com/office/drawing/2014/main" id="{5BCC2121-4117-DE7A-663C-AE3525057D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9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" name="Rectangle 67">
              <a:extLst>
                <a:ext uri="{FF2B5EF4-FFF2-40B4-BE49-F238E27FC236}">
                  <a16:creationId xmlns:a16="http://schemas.microsoft.com/office/drawing/2014/main" id="{734E092E-1C67-ACEB-CE63-406CB92D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2" y="452"/>
              <a:ext cx="62" cy="3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" name="Oval 68">
              <a:extLst>
                <a:ext uri="{FF2B5EF4-FFF2-40B4-BE49-F238E27FC236}">
                  <a16:creationId xmlns:a16="http://schemas.microsoft.com/office/drawing/2014/main" id="{4EEDFEDC-05D0-59C5-120E-4DDF5FFD9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" name="Rectangle 69">
              <a:extLst>
                <a:ext uri="{FF2B5EF4-FFF2-40B4-BE49-F238E27FC236}">
                  <a16:creationId xmlns:a16="http://schemas.microsoft.com/office/drawing/2014/main" id="{8EC50C78-02CE-9963-5DCD-AA9A5632C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68"/>
              <a:ext cx="17" cy="1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" name="Rectangle 70">
              <a:extLst>
                <a:ext uri="{FF2B5EF4-FFF2-40B4-BE49-F238E27FC236}">
                  <a16:creationId xmlns:a16="http://schemas.microsoft.com/office/drawing/2014/main" id="{D90D6FAE-6C71-766D-AC19-1AD3136B5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58"/>
              <a:ext cx="12" cy="1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9" name="CaixaDeTexto 188">
            <a:extLst>
              <a:ext uri="{FF2B5EF4-FFF2-40B4-BE49-F238E27FC236}">
                <a16:creationId xmlns:a16="http://schemas.microsoft.com/office/drawing/2014/main" id="{ECA366D6-46FB-E845-1193-755B60B7A3AE}"/>
              </a:ext>
            </a:extLst>
          </p:cNvPr>
          <p:cNvSpPr txBox="1"/>
          <p:nvPr/>
        </p:nvSpPr>
        <p:spPr>
          <a:xfrm>
            <a:off x="-4580" y="620688"/>
            <a:ext cx="12191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defRPr/>
            </a:pP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HEIJUNKA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é o mecanismo que permite acomodar a programação da produção PUXADA de diversos itens/produtos (</a:t>
            </a: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), em suas diferentes quantidades (</a:t>
            </a: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VOLUME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), em um </a:t>
            </a: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CICLO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que se repete (</a:t>
            </a: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CADA DIA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por exemplo).</a:t>
            </a:r>
          </a:p>
        </p:txBody>
      </p:sp>
      <p:grpSp>
        <p:nvGrpSpPr>
          <p:cNvPr id="191" name="Group 64">
            <a:extLst>
              <a:ext uri="{FF2B5EF4-FFF2-40B4-BE49-F238E27FC236}">
                <a16:creationId xmlns:a16="http://schemas.microsoft.com/office/drawing/2014/main" id="{BBB211C1-7249-2503-AECE-5A2B5D185452}"/>
              </a:ext>
            </a:extLst>
          </p:cNvPr>
          <p:cNvGrpSpPr>
            <a:grpSpLocks/>
          </p:cNvGrpSpPr>
          <p:nvPr/>
        </p:nvGrpSpPr>
        <p:grpSpPr bwMode="auto">
          <a:xfrm>
            <a:off x="10642181" y="4082174"/>
            <a:ext cx="618854" cy="396932"/>
            <a:chOff x="4442" y="452"/>
            <a:chExt cx="78" cy="44"/>
          </a:xfrm>
        </p:grpSpPr>
        <p:sp>
          <p:nvSpPr>
            <p:cNvPr id="192" name="Oval 65">
              <a:extLst>
                <a:ext uri="{FF2B5EF4-FFF2-40B4-BE49-F238E27FC236}">
                  <a16:creationId xmlns:a16="http://schemas.microsoft.com/office/drawing/2014/main" id="{27F002B1-94BE-29A7-1007-27E26E375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3" name="Oval 66">
              <a:extLst>
                <a:ext uri="{FF2B5EF4-FFF2-40B4-BE49-F238E27FC236}">
                  <a16:creationId xmlns:a16="http://schemas.microsoft.com/office/drawing/2014/main" id="{45C152F0-AB45-49E5-EC64-87D311568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9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4" name="Rectangle 67">
              <a:extLst>
                <a:ext uri="{FF2B5EF4-FFF2-40B4-BE49-F238E27FC236}">
                  <a16:creationId xmlns:a16="http://schemas.microsoft.com/office/drawing/2014/main" id="{76D37CE6-739C-8F50-9430-8B69C7640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2" y="452"/>
              <a:ext cx="62" cy="3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5" name="Oval 68">
              <a:extLst>
                <a:ext uri="{FF2B5EF4-FFF2-40B4-BE49-F238E27FC236}">
                  <a16:creationId xmlns:a16="http://schemas.microsoft.com/office/drawing/2014/main" id="{255D8F45-3ADA-BE93-D830-A65BE6A2D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6" name="Rectangle 69">
              <a:extLst>
                <a:ext uri="{FF2B5EF4-FFF2-40B4-BE49-F238E27FC236}">
                  <a16:creationId xmlns:a16="http://schemas.microsoft.com/office/drawing/2014/main" id="{E5FBF5B4-99C7-848E-0F70-36C19D8B2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68"/>
              <a:ext cx="17" cy="1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7" name="Rectangle 70">
              <a:extLst>
                <a:ext uri="{FF2B5EF4-FFF2-40B4-BE49-F238E27FC236}">
                  <a16:creationId xmlns:a16="http://schemas.microsoft.com/office/drawing/2014/main" id="{F2F0677B-6E8E-9CAD-58BC-22EE02AFF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58"/>
              <a:ext cx="12" cy="1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205" name="Imagem 204">
            <a:extLst>
              <a:ext uri="{FF2B5EF4-FFF2-40B4-BE49-F238E27FC236}">
                <a16:creationId xmlns:a16="http://schemas.microsoft.com/office/drawing/2014/main" id="{8CE54B68-03C6-02D5-34D0-22D2BB49E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1696">
            <a:off x="8639768" y="2009871"/>
            <a:ext cx="1068551" cy="2672397"/>
          </a:xfrm>
          <a:prstGeom prst="rect">
            <a:avLst/>
          </a:prstGeom>
        </p:spPr>
      </p:pic>
      <p:grpSp>
        <p:nvGrpSpPr>
          <p:cNvPr id="218" name="Agrupar 217">
            <a:extLst>
              <a:ext uri="{FF2B5EF4-FFF2-40B4-BE49-F238E27FC236}">
                <a16:creationId xmlns:a16="http://schemas.microsoft.com/office/drawing/2014/main" id="{70EDCAEA-BF4D-7A3C-A848-F046BAC3ABD9}"/>
              </a:ext>
            </a:extLst>
          </p:cNvPr>
          <p:cNvGrpSpPr/>
          <p:nvPr/>
        </p:nvGrpSpPr>
        <p:grpSpPr>
          <a:xfrm>
            <a:off x="3561803" y="3471532"/>
            <a:ext cx="1330198" cy="1556571"/>
            <a:chOff x="4175942" y="3484432"/>
            <a:chExt cx="1330198" cy="1556571"/>
          </a:xfrm>
        </p:grpSpPr>
        <p:pic>
          <p:nvPicPr>
            <p:cNvPr id="209" name="Imagem 208">
              <a:extLst>
                <a:ext uri="{FF2B5EF4-FFF2-40B4-BE49-F238E27FC236}">
                  <a16:creationId xmlns:a16="http://schemas.microsoft.com/office/drawing/2014/main" id="{19E9F3A9-D9FF-72BA-236F-043EFEB479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5" t="71625" r="79064" b="11077"/>
            <a:stretch/>
          </p:blipFill>
          <p:spPr>
            <a:xfrm>
              <a:off x="4175942" y="3484432"/>
              <a:ext cx="1330198" cy="1179337"/>
            </a:xfrm>
            <a:prstGeom prst="rect">
              <a:avLst/>
            </a:prstGeom>
          </p:spPr>
        </p:pic>
        <p:sp>
          <p:nvSpPr>
            <p:cNvPr id="211" name="Text Box 95">
              <a:extLst>
                <a:ext uri="{FF2B5EF4-FFF2-40B4-BE49-F238E27FC236}">
                  <a16:creationId xmlns:a16="http://schemas.microsoft.com/office/drawing/2014/main" id="{12228B75-E142-E811-1F81-857201837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0833" y="4653136"/>
              <a:ext cx="1045170" cy="387867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eaLnBrk="0" hangingPunct="0">
                <a:spcBef>
                  <a:spcPts val="0"/>
                </a:spcBef>
              </a:pPr>
              <a:r>
                <a:rPr lang="en-US" sz="1200" b="1" dirty="0" err="1"/>
                <a:t>Sequenciador</a:t>
              </a:r>
              <a:endParaRPr lang="en-US" sz="1200" b="1" dirty="0"/>
            </a:p>
            <a:p>
              <a:pPr eaLnBrk="0" hangingPunct="0">
                <a:spcBef>
                  <a:spcPts val="0"/>
                </a:spcBef>
              </a:pPr>
              <a:r>
                <a:rPr lang="en-US" sz="1200" b="1" dirty="0"/>
                <a:t>de </a:t>
              </a:r>
              <a:r>
                <a:rPr lang="en-US" sz="1200" b="1" dirty="0" err="1"/>
                <a:t>Linhas</a:t>
              </a:r>
              <a:endParaRPr lang="pt-BR" sz="1200" b="1" dirty="0"/>
            </a:p>
          </p:txBody>
        </p:sp>
      </p:grpSp>
      <p:grpSp>
        <p:nvGrpSpPr>
          <p:cNvPr id="216" name="Agrupar 215">
            <a:extLst>
              <a:ext uri="{FF2B5EF4-FFF2-40B4-BE49-F238E27FC236}">
                <a16:creationId xmlns:a16="http://schemas.microsoft.com/office/drawing/2014/main" id="{7F4515C4-B8C5-12C9-634B-664D2F4EAE53}"/>
              </a:ext>
            </a:extLst>
          </p:cNvPr>
          <p:cNvGrpSpPr/>
          <p:nvPr/>
        </p:nvGrpSpPr>
        <p:grpSpPr>
          <a:xfrm>
            <a:off x="5237540" y="2504616"/>
            <a:ext cx="1757040" cy="1681630"/>
            <a:chOff x="5785904" y="2657489"/>
            <a:chExt cx="1757040" cy="1681630"/>
          </a:xfrm>
        </p:grpSpPr>
        <p:pic>
          <p:nvPicPr>
            <p:cNvPr id="213" name="Imagem 212">
              <a:extLst>
                <a:ext uri="{FF2B5EF4-FFF2-40B4-BE49-F238E27FC236}">
                  <a16:creationId xmlns:a16="http://schemas.microsoft.com/office/drawing/2014/main" id="{2BF5DAC1-A428-72F9-9EBC-F060445770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7" t="10473" r="18963" b="36931"/>
            <a:stretch/>
          </p:blipFill>
          <p:spPr>
            <a:xfrm>
              <a:off x="5785904" y="2657489"/>
              <a:ext cx="1757040" cy="1524175"/>
            </a:xfrm>
            <a:prstGeom prst="rect">
              <a:avLst/>
            </a:prstGeom>
          </p:spPr>
        </p:pic>
        <p:sp>
          <p:nvSpPr>
            <p:cNvPr id="214" name="Text Box 95">
              <a:extLst>
                <a:ext uri="{FF2B5EF4-FFF2-40B4-BE49-F238E27FC236}">
                  <a16:creationId xmlns:a16="http://schemas.microsoft.com/office/drawing/2014/main" id="{5CAA3ACF-C90A-AFF7-65A3-D39BAD8030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5136" y="4189572"/>
              <a:ext cx="1102295" cy="149547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eaLnBrk="0" hangingPunct="0">
                <a:spcBef>
                  <a:spcPts val="0"/>
                </a:spcBef>
              </a:pPr>
              <a:r>
                <a:rPr lang="en-US" sz="1200" b="1" dirty="0" err="1"/>
                <a:t>Heijunka</a:t>
              </a:r>
              <a:r>
                <a:rPr lang="en-US" sz="1200" b="1" dirty="0"/>
                <a:t> Box</a:t>
              </a:r>
              <a:endParaRPr lang="pt-BR" sz="1200" b="1" dirty="0"/>
            </a:p>
          </p:txBody>
        </p:sp>
      </p:grpSp>
      <p:grpSp>
        <p:nvGrpSpPr>
          <p:cNvPr id="220" name="Agrupar 219">
            <a:extLst>
              <a:ext uri="{FF2B5EF4-FFF2-40B4-BE49-F238E27FC236}">
                <a16:creationId xmlns:a16="http://schemas.microsoft.com/office/drawing/2014/main" id="{15849274-01EA-9E90-6639-E339B2EDD64D}"/>
              </a:ext>
            </a:extLst>
          </p:cNvPr>
          <p:cNvGrpSpPr/>
          <p:nvPr/>
        </p:nvGrpSpPr>
        <p:grpSpPr>
          <a:xfrm>
            <a:off x="8034429" y="5271732"/>
            <a:ext cx="493423" cy="551118"/>
            <a:chOff x="7989474" y="5242256"/>
            <a:chExt cx="493423" cy="551118"/>
          </a:xfrm>
        </p:grpSpPr>
        <p:grpSp>
          <p:nvGrpSpPr>
            <p:cNvPr id="219" name="Agrupar 218">
              <a:extLst>
                <a:ext uri="{FF2B5EF4-FFF2-40B4-BE49-F238E27FC236}">
                  <a16:creationId xmlns:a16="http://schemas.microsoft.com/office/drawing/2014/main" id="{B3A8E9F0-2B15-76FE-22FC-8F6E23D6025D}"/>
                </a:ext>
              </a:extLst>
            </p:cNvPr>
            <p:cNvGrpSpPr/>
            <p:nvPr/>
          </p:nvGrpSpPr>
          <p:grpSpPr>
            <a:xfrm>
              <a:off x="7989474" y="5242256"/>
              <a:ext cx="493423" cy="551118"/>
              <a:chOff x="7989474" y="5242256"/>
              <a:chExt cx="493423" cy="551118"/>
            </a:xfrm>
          </p:grpSpPr>
          <p:sp>
            <p:nvSpPr>
              <p:cNvPr id="144" name="Oval 52">
                <a:extLst>
                  <a:ext uri="{FF2B5EF4-FFF2-40B4-BE49-F238E27FC236}">
                    <a16:creationId xmlns:a16="http://schemas.microsoft.com/office/drawing/2014/main" id="{C60DD422-382E-E495-89D9-72C660C975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89474" y="5242256"/>
                <a:ext cx="425698" cy="551118"/>
              </a:xfrm>
              <a:prstGeom prst="ellips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 wrap="square" anchor="ctr"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136" name="Oval 44">
                <a:extLst>
                  <a:ext uri="{FF2B5EF4-FFF2-40B4-BE49-F238E27FC236}">
                    <a16:creationId xmlns:a16="http://schemas.microsoft.com/office/drawing/2014/main" id="{8875E080-9D2D-B899-84F0-19F33B340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30497" y="5527865"/>
                <a:ext cx="152400" cy="228600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pt-BR"/>
              </a:p>
            </p:txBody>
          </p:sp>
        </p:grpSp>
        <p:sp>
          <p:nvSpPr>
            <p:cNvPr id="137" name="Line 45">
              <a:extLst>
                <a:ext uri="{FF2B5EF4-FFF2-40B4-BE49-F238E27FC236}">
                  <a16:creationId xmlns:a16="http://schemas.microsoft.com/office/drawing/2014/main" id="{A11C1099-8EF3-84D0-7282-79EC139D7C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95230" y="5619208"/>
              <a:ext cx="178007" cy="146230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square" anchor="ctr">
              <a:spAutoFit/>
            </a:bodyPr>
            <a:lstStyle/>
            <a:p>
              <a:endParaRPr lang="pt-BR"/>
            </a:p>
          </p:txBody>
        </p:sp>
      </p:grpSp>
      <p:sp>
        <p:nvSpPr>
          <p:cNvPr id="221" name="Line 47">
            <a:extLst>
              <a:ext uri="{FF2B5EF4-FFF2-40B4-BE49-F238E27FC236}">
                <a16:creationId xmlns:a16="http://schemas.microsoft.com/office/drawing/2014/main" id="{CE78EB3C-7106-5DF0-4EED-E5A7992912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4755" y="55647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222" name="Line 48">
            <a:extLst>
              <a:ext uri="{FF2B5EF4-FFF2-40B4-BE49-F238E27FC236}">
                <a16:creationId xmlns:a16="http://schemas.microsoft.com/office/drawing/2014/main" id="{A3A923D4-E140-229A-9958-627C067AA3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5044" y="5575333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223" name="Line 49">
            <a:extLst>
              <a:ext uri="{FF2B5EF4-FFF2-40B4-BE49-F238E27FC236}">
                <a16:creationId xmlns:a16="http://schemas.microsoft.com/office/drawing/2014/main" id="{ABE0211F-4301-7A53-BEA9-E177B136A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1519" y="5971100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224" name="Line 50">
            <a:extLst>
              <a:ext uri="{FF2B5EF4-FFF2-40B4-BE49-F238E27FC236}">
                <a16:creationId xmlns:a16="http://schemas.microsoft.com/office/drawing/2014/main" id="{CF4A7634-F6A5-1941-C741-3C7C09BBFA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1519" y="6377500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225" name="Line 51">
            <a:extLst>
              <a:ext uri="{FF2B5EF4-FFF2-40B4-BE49-F238E27FC236}">
                <a16:creationId xmlns:a16="http://schemas.microsoft.com/office/drawing/2014/main" id="{2448D6DF-3290-AECB-780E-55C4E8C33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1519" y="6756415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grpSp>
        <p:nvGrpSpPr>
          <p:cNvPr id="226" name="Agrupar 225">
            <a:extLst>
              <a:ext uri="{FF2B5EF4-FFF2-40B4-BE49-F238E27FC236}">
                <a16:creationId xmlns:a16="http://schemas.microsoft.com/office/drawing/2014/main" id="{B545E533-98CF-5A4B-56E8-9D8E55E7C2A9}"/>
              </a:ext>
            </a:extLst>
          </p:cNvPr>
          <p:cNvGrpSpPr/>
          <p:nvPr/>
        </p:nvGrpSpPr>
        <p:grpSpPr>
          <a:xfrm>
            <a:off x="2140610" y="5279942"/>
            <a:ext cx="493423" cy="551118"/>
            <a:chOff x="7989474" y="5242256"/>
            <a:chExt cx="493423" cy="551118"/>
          </a:xfrm>
        </p:grpSpPr>
        <p:grpSp>
          <p:nvGrpSpPr>
            <p:cNvPr id="227" name="Agrupar 226">
              <a:extLst>
                <a:ext uri="{FF2B5EF4-FFF2-40B4-BE49-F238E27FC236}">
                  <a16:creationId xmlns:a16="http://schemas.microsoft.com/office/drawing/2014/main" id="{550967E7-934C-1E11-7775-88D0850C16CE}"/>
                </a:ext>
              </a:extLst>
            </p:cNvPr>
            <p:cNvGrpSpPr/>
            <p:nvPr/>
          </p:nvGrpSpPr>
          <p:grpSpPr>
            <a:xfrm>
              <a:off x="7989474" y="5242256"/>
              <a:ext cx="493423" cy="551118"/>
              <a:chOff x="7989474" y="5242256"/>
              <a:chExt cx="493423" cy="551118"/>
            </a:xfrm>
          </p:grpSpPr>
          <p:sp>
            <p:nvSpPr>
              <p:cNvPr id="229" name="Oval 52">
                <a:extLst>
                  <a:ext uri="{FF2B5EF4-FFF2-40B4-BE49-F238E27FC236}">
                    <a16:creationId xmlns:a16="http://schemas.microsoft.com/office/drawing/2014/main" id="{9951C690-3490-93E3-4BFE-6730B2A82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89474" y="5242256"/>
                <a:ext cx="425698" cy="551118"/>
              </a:xfrm>
              <a:prstGeom prst="ellips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 wrap="square" anchor="ctr"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230" name="Oval 44">
                <a:extLst>
                  <a:ext uri="{FF2B5EF4-FFF2-40B4-BE49-F238E27FC236}">
                    <a16:creationId xmlns:a16="http://schemas.microsoft.com/office/drawing/2014/main" id="{94840C75-68EF-7722-9C71-354D8D6CB3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30497" y="5527865"/>
                <a:ext cx="152400" cy="228600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pt-BR"/>
              </a:p>
            </p:txBody>
          </p:sp>
        </p:grpSp>
        <p:sp>
          <p:nvSpPr>
            <p:cNvPr id="228" name="Line 45">
              <a:extLst>
                <a:ext uri="{FF2B5EF4-FFF2-40B4-BE49-F238E27FC236}">
                  <a16:creationId xmlns:a16="http://schemas.microsoft.com/office/drawing/2014/main" id="{DB91C728-767E-A9E1-8C2A-6606E3F4C4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95230" y="5619208"/>
              <a:ext cx="178007" cy="146230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square" anchor="ctr">
              <a:spAutoFit/>
            </a:bodyPr>
            <a:lstStyle/>
            <a:p>
              <a:endParaRPr lang="pt-BR"/>
            </a:p>
          </p:txBody>
        </p:sp>
      </p:grpSp>
      <p:grpSp>
        <p:nvGrpSpPr>
          <p:cNvPr id="231" name="Grupo 26">
            <a:extLst>
              <a:ext uri="{FF2B5EF4-FFF2-40B4-BE49-F238E27FC236}">
                <a16:creationId xmlns:a16="http://schemas.microsoft.com/office/drawing/2014/main" id="{46BFD18C-1523-DEF4-7045-EDFBD079696F}"/>
              </a:ext>
            </a:extLst>
          </p:cNvPr>
          <p:cNvGrpSpPr>
            <a:grpSpLocks/>
          </p:cNvGrpSpPr>
          <p:nvPr/>
        </p:nvGrpSpPr>
        <p:grpSpPr bwMode="auto">
          <a:xfrm>
            <a:off x="5739302" y="6034215"/>
            <a:ext cx="1000125" cy="762001"/>
            <a:chOff x="0" y="0"/>
            <a:chExt cx="105" cy="76"/>
          </a:xfrm>
        </p:grpSpPr>
        <p:grpSp>
          <p:nvGrpSpPr>
            <p:cNvPr id="232" name="Grupo 27">
              <a:extLst>
                <a:ext uri="{FF2B5EF4-FFF2-40B4-BE49-F238E27FC236}">
                  <a16:creationId xmlns:a16="http://schemas.microsoft.com/office/drawing/2014/main" id="{7E805E75-2C16-A30A-350C-386B0B9D06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5" cy="76"/>
              <a:chOff x="0" y="0"/>
              <a:chExt cx="105" cy="76"/>
            </a:xfrm>
          </p:grpSpPr>
          <p:sp>
            <p:nvSpPr>
              <p:cNvPr id="240" name="Retângulo 239">
                <a:extLst>
                  <a:ext uri="{FF2B5EF4-FFF2-40B4-BE49-F238E27FC236}">
                    <a16:creationId xmlns:a16="http://schemas.microsoft.com/office/drawing/2014/main" id="{07524D1D-FEA3-5771-4A17-568D360D23F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0" y="0"/>
                <a:ext cx="25" cy="27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41" name="Retângulo 240">
                <a:extLst>
                  <a:ext uri="{FF2B5EF4-FFF2-40B4-BE49-F238E27FC236}">
                    <a16:creationId xmlns:a16="http://schemas.microsoft.com/office/drawing/2014/main" id="{54626177-8368-470E-D861-58B0528EC71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0" y="27"/>
                <a:ext cx="63" cy="27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grpSp>
            <p:nvGrpSpPr>
              <p:cNvPr id="242" name="Grupo 30">
                <a:extLst>
                  <a:ext uri="{FF2B5EF4-FFF2-40B4-BE49-F238E27FC236}">
                    <a16:creationId xmlns:a16="http://schemas.microsoft.com/office/drawing/2014/main" id="{5D43010B-1FAE-80B8-3147-E61004E102C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5" y="7"/>
                <a:ext cx="40" cy="26"/>
                <a:chOff x="65" y="7"/>
                <a:chExt cx="70" cy="34"/>
              </a:xfrm>
            </p:grpSpPr>
            <p:sp>
              <p:nvSpPr>
                <p:cNvPr id="245" name="Retângulo 244">
                  <a:extLst>
                    <a:ext uri="{FF2B5EF4-FFF2-40B4-BE49-F238E27FC236}">
                      <a16:creationId xmlns:a16="http://schemas.microsoft.com/office/drawing/2014/main" id="{0AF71A96-EA0A-8ADD-21B6-84622470F2A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5" y="33"/>
                  <a:ext cx="70" cy="8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46" name="Retângulo 245">
                  <a:extLst>
                    <a:ext uri="{FF2B5EF4-FFF2-40B4-BE49-F238E27FC236}">
                      <a16:creationId xmlns:a16="http://schemas.microsoft.com/office/drawing/2014/main" id="{6F2241A2-E9C8-CAED-75FA-3FF8F367BC8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5" y="7"/>
                  <a:ext cx="8" cy="26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243" name="Elipse 242">
                <a:extLst>
                  <a:ext uri="{FF2B5EF4-FFF2-40B4-BE49-F238E27FC236}">
                    <a16:creationId xmlns:a16="http://schemas.microsoft.com/office/drawing/2014/main" id="{26BB0DCD-64E5-5718-6589-DB45E858510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" y="57"/>
                <a:ext cx="19" cy="19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44" name="Elipse 243">
                <a:extLst>
                  <a:ext uri="{FF2B5EF4-FFF2-40B4-BE49-F238E27FC236}">
                    <a16:creationId xmlns:a16="http://schemas.microsoft.com/office/drawing/2014/main" id="{2EE04D3D-510C-FE60-3561-58558C9F45A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" y="57"/>
                <a:ext cx="19" cy="19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  <p:grpSp>
          <p:nvGrpSpPr>
            <p:cNvPr id="233" name="Grupo 35">
              <a:extLst>
                <a:ext uri="{FF2B5EF4-FFF2-40B4-BE49-F238E27FC236}">
                  <a16:creationId xmlns:a16="http://schemas.microsoft.com/office/drawing/2014/main" id="{8BA111CE-C199-E286-3186-C8554C8846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" y="1"/>
              <a:ext cx="30" cy="24"/>
              <a:chOff x="73" y="1"/>
              <a:chExt cx="30" cy="24"/>
            </a:xfrm>
          </p:grpSpPr>
          <p:sp>
            <p:nvSpPr>
              <p:cNvPr id="234" name="Retângulo 233">
                <a:extLst>
                  <a:ext uri="{FF2B5EF4-FFF2-40B4-BE49-F238E27FC236}">
                    <a16:creationId xmlns:a16="http://schemas.microsoft.com/office/drawing/2014/main" id="{DE1FBBFA-3183-D861-57A8-70A4D8E197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" y="9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5" name="Retângulo 234">
                <a:extLst>
                  <a:ext uri="{FF2B5EF4-FFF2-40B4-BE49-F238E27FC236}">
                    <a16:creationId xmlns:a16="http://schemas.microsoft.com/office/drawing/2014/main" id="{7424EF32-6384-BF68-A2F6-D0D7A8EA0C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" y="9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6" name="Retângulo 235">
                <a:extLst>
                  <a:ext uri="{FF2B5EF4-FFF2-40B4-BE49-F238E27FC236}">
                    <a16:creationId xmlns:a16="http://schemas.microsoft.com/office/drawing/2014/main" id="{610FB85E-3AAC-46AC-64A9-479327241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" y="17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7" name="Retângulo 236">
                <a:extLst>
                  <a:ext uri="{FF2B5EF4-FFF2-40B4-BE49-F238E27FC236}">
                    <a16:creationId xmlns:a16="http://schemas.microsoft.com/office/drawing/2014/main" id="{803CBB18-3DB4-BB6B-C5F1-4D3FE6297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" y="17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8" name="Retângulo 237">
                <a:extLst>
                  <a:ext uri="{FF2B5EF4-FFF2-40B4-BE49-F238E27FC236}">
                    <a16:creationId xmlns:a16="http://schemas.microsoft.com/office/drawing/2014/main" id="{6185F21A-CE0E-F3FD-6E94-AF1E0D596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" y="1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9" name="Retângulo 238">
                <a:extLst>
                  <a:ext uri="{FF2B5EF4-FFF2-40B4-BE49-F238E27FC236}">
                    <a16:creationId xmlns:a16="http://schemas.microsoft.com/office/drawing/2014/main" id="{70F51461-D8D7-3F73-CE68-36B5BFBC6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" y="1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</p:grpSp>
      <p:sp>
        <p:nvSpPr>
          <p:cNvPr id="149" name="Line 57">
            <a:extLst>
              <a:ext uri="{FF2B5EF4-FFF2-40B4-BE49-F238E27FC236}">
                <a16:creationId xmlns:a16="http://schemas.microsoft.com/office/drawing/2014/main" id="{A421FCD2-EADA-BC5D-7CD4-332C9B7DD5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342" y="4102713"/>
            <a:ext cx="34309" cy="1372990"/>
          </a:xfrm>
          <a:prstGeom prst="line">
            <a:avLst/>
          </a:prstGeom>
          <a:noFill/>
          <a:ln w="28575" cmpd="sng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wrap="square" lIns="0" tIns="0" rIns="0" bIns="0">
            <a:spAutoFit/>
          </a:bodyPr>
          <a:lstStyle/>
          <a:p>
            <a:endParaRPr lang="pt-BR"/>
          </a:p>
        </p:txBody>
      </p:sp>
      <p:sp>
        <p:nvSpPr>
          <p:cNvPr id="153" name="AutoShape 61">
            <a:extLst>
              <a:ext uri="{FF2B5EF4-FFF2-40B4-BE49-F238E27FC236}">
                <a16:creationId xmlns:a16="http://schemas.microsoft.com/office/drawing/2014/main" id="{12CFE651-2DBF-BD19-7AB1-CB35D799D36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30923" y="4786351"/>
            <a:ext cx="500838" cy="322522"/>
          </a:xfrm>
          <a:prstGeom prst="flowChartPunchedCard">
            <a:avLst/>
          </a:prstGeom>
          <a:solidFill>
            <a:schemeClr val="bg1">
              <a:lumMod val="85000"/>
            </a:schemeClr>
          </a:solidFill>
          <a:ln w="22225" cmpd="sng">
            <a:solidFill>
              <a:srgbClr val="000000"/>
            </a:solidFill>
            <a:prstDash val="solid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endParaRPr lang="pt-BR"/>
          </a:p>
        </p:txBody>
      </p:sp>
      <p:sp>
        <p:nvSpPr>
          <p:cNvPr id="171" name="Line 79">
            <a:extLst>
              <a:ext uri="{FF2B5EF4-FFF2-40B4-BE49-F238E27FC236}">
                <a16:creationId xmlns:a16="http://schemas.microsoft.com/office/drawing/2014/main" id="{E3075F31-9118-CC16-357E-1769DBEE81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672" y="3111491"/>
            <a:ext cx="3154" cy="506479"/>
          </a:xfrm>
          <a:prstGeom prst="line">
            <a:avLst/>
          </a:prstGeom>
          <a:noFill/>
          <a:ln w="28575" cmpd="sng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wrap="square" lIns="0" tIns="0" rIns="0" bIns="0">
            <a:spAutoFit/>
          </a:bodyPr>
          <a:lstStyle/>
          <a:p>
            <a:endParaRPr lang="pt-BR"/>
          </a:p>
        </p:txBody>
      </p:sp>
      <p:grpSp>
        <p:nvGrpSpPr>
          <p:cNvPr id="253" name="Agrupar 252">
            <a:extLst>
              <a:ext uri="{FF2B5EF4-FFF2-40B4-BE49-F238E27FC236}">
                <a16:creationId xmlns:a16="http://schemas.microsoft.com/office/drawing/2014/main" id="{1BBAE0C6-0D27-3DD1-BBE4-7ABB07EDD335}"/>
              </a:ext>
            </a:extLst>
          </p:cNvPr>
          <p:cNvGrpSpPr/>
          <p:nvPr/>
        </p:nvGrpSpPr>
        <p:grpSpPr>
          <a:xfrm>
            <a:off x="6749293" y="3108350"/>
            <a:ext cx="1191119" cy="994361"/>
            <a:chOff x="6749294" y="3342150"/>
            <a:chExt cx="860786" cy="718029"/>
          </a:xfrm>
        </p:grpSpPr>
        <p:sp>
          <p:nvSpPr>
            <p:cNvPr id="147" name="Line 55">
              <a:extLst>
                <a:ext uri="{FF2B5EF4-FFF2-40B4-BE49-F238E27FC236}">
                  <a16:creationId xmlns:a16="http://schemas.microsoft.com/office/drawing/2014/main" id="{0E6C7556-FEF7-EB4E-8B54-818D4BB462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10080" y="3342150"/>
              <a:ext cx="0" cy="718029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>
              <a:noAutofit/>
            </a:bodyPr>
            <a:lstStyle/>
            <a:p>
              <a:endParaRPr lang="pt-BR"/>
            </a:p>
          </p:txBody>
        </p:sp>
        <p:sp>
          <p:nvSpPr>
            <p:cNvPr id="252" name="Line 57">
              <a:extLst>
                <a:ext uri="{FF2B5EF4-FFF2-40B4-BE49-F238E27FC236}">
                  <a16:creationId xmlns:a16="http://schemas.microsoft.com/office/drawing/2014/main" id="{19E517EE-0319-B091-86FD-F2C3E8F848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749294" y="3342151"/>
              <a:ext cx="860786" cy="1943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square" lIns="0" tIns="0" rIns="0" bIns="0">
              <a:spAutoFit/>
            </a:bodyPr>
            <a:lstStyle/>
            <a:p>
              <a:endParaRPr lang="pt-BR"/>
            </a:p>
          </p:txBody>
        </p:sp>
      </p:grpSp>
      <p:grpSp>
        <p:nvGrpSpPr>
          <p:cNvPr id="217" name="Agrupar 216">
            <a:extLst>
              <a:ext uri="{FF2B5EF4-FFF2-40B4-BE49-F238E27FC236}">
                <a16:creationId xmlns:a16="http://schemas.microsoft.com/office/drawing/2014/main" id="{CCACC593-42D8-3D90-E19D-E1911079AFBC}"/>
              </a:ext>
            </a:extLst>
          </p:cNvPr>
          <p:cNvGrpSpPr/>
          <p:nvPr/>
        </p:nvGrpSpPr>
        <p:grpSpPr>
          <a:xfrm>
            <a:off x="7483661" y="3993202"/>
            <a:ext cx="894388" cy="878667"/>
            <a:chOff x="7560919" y="4323480"/>
            <a:chExt cx="894388" cy="878667"/>
          </a:xfrm>
        </p:grpSpPr>
        <p:sp>
          <p:nvSpPr>
            <p:cNvPr id="206" name="Text Box 95">
              <a:extLst>
                <a:ext uri="{FF2B5EF4-FFF2-40B4-BE49-F238E27FC236}">
                  <a16:creationId xmlns:a16="http://schemas.microsoft.com/office/drawing/2014/main" id="{CD10ADDE-A211-A566-C4AF-F5D8823A17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8168" y="4814280"/>
              <a:ext cx="778106" cy="387867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eaLnBrk="0" hangingPunct="0">
                <a:spcBef>
                  <a:spcPts val="0"/>
                </a:spcBef>
              </a:pPr>
              <a:r>
                <a:rPr lang="en-US" sz="1200" b="1" dirty="0"/>
                <a:t>Caixa</a:t>
              </a:r>
            </a:p>
            <a:p>
              <a:pPr eaLnBrk="0" hangingPunct="0">
                <a:spcBef>
                  <a:spcPts val="0"/>
                </a:spcBef>
              </a:pPr>
              <a:r>
                <a:rPr lang="en-US" sz="1200" b="1" dirty="0"/>
                <a:t>Logística</a:t>
              </a:r>
              <a:endParaRPr lang="pt-BR" sz="1200" b="1" dirty="0"/>
            </a:p>
          </p:txBody>
        </p:sp>
        <p:pic>
          <p:nvPicPr>
            <p:cNvPr id="215" name="Imagem 214">
              <a:extLst>
                <a:ext uri="{FF2B5EF4-FFF2-40B4-BE49-F238E27FC236}">
                  <a16:creationId xmlns:a16="http://schemas.microsoft.com/office/drawing/2014/main" id="{0C64065F-D58E-9B72-301B-D8A836D2DE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319" t="69316" r="13731" b="14337"/>
            <a:stretch/>
          </p:blipFill>
          <p:spPr>
            <a:xfrm>
              <a:off x="7560919" y="4323480"/>
              <a:ext cx="894388" cy="537470"/>
            </a:xfrm>
            <a:prstGeom prst="rect">
              <a:avLst/>
            </a:prstGeom>
          </p:spPr>
        </p:pic>
      </p:grpSp>
      <p:sp>
        <p:nvSpPr>
          <p:cNvPr id="254" name="Text Box 95">
            <a:extLst>
              <a:ext uri="{FF2B5EF4-FFF2-40B4-BE49-F238E27FC236}">
                <a16:creationId xmlns:a16="http://schemas.microsoft.com/office/drawing/2014/main" id="{3E2A0575-B70B-D235-493B-7A3E77C5F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4009" y="3135385"/>
            <a:ext cx="771944" cy="350379"/>
          </a:xfrm>
          <a:prstGeom prst="rect">
            <a:avLst/>
          </a:prstGeom>
          <a:solidFill>
            <a:srgbClr val="FFFF00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eaLnBrk="0" hangingPunct="0">
              <a:spcBef>
                <a:spcPts val="0"/>
              </a:spcBef>
            </a:pPr>
            <a:r>
              <a:rPr lang="en-US" sz="1200" b="1" dirty="0"/>
              <a:t>PEDIDOS</a:t>
            </a:r>
          </a:p>
          <a:p>
            <a:pPr eaLnBrk="0" hangingPunct="0">
              <a:spcBef>
                <a:spcPts val="0"/>
              </a:spcBef>
            </a:pPr>
            <a:r>
              <a:rPr lang="en-US" sz="1200" b="1" dirty="0"/>
              <a:t>MTS</a:t>
            </a:r>
            <a:endParaRPr lang="pt-BR" sz="1200" b="1" dirty="0"/>
          </a:p>
        </p:txBody>
      </p:sp>
      <p:pic>
        <p:nvPicPr>
          <p:cNvPr id="255" name="Imagem 254">
            <a:extLst>
              <a:ext uri="{FF2B5EF4-FFF2-40B4-BE49-F238E27FC236}">
                <a16:creationId xmlns:a16="http://schemas.microsoft.com/office/drawing/2014/main" id="{F9C59CB7-A258-4138-D026-12A20419E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516719">
            <a:off x="8756387" y="1269187"/>
            <a:ext cx="819360" cy="2280747"/>
          </a:xfrm>
          <a:prstGeom prst="rect">
            <a:avLst/>
          </a:prstGeom>
        </p:spPr>
      </p:pic>
      <p:sp>
        <p:nvSpPr>
          <p:cNvPr id="256" name="Text Box 95">
            <a:extLst>
              <a:ext uri="{FF2B5EF4-FFF2-40B4-BE49-F238E27FC236}">
                <a16:creationId xmlns:a16="http://schemas.microsoft.com/office/drawing/2014/main" id="{A7A93E54-7AAA-51BE-F961-2E62A9201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2264" y="2144940"/>
            <a:ext cx="771944" cy="350379"/>
          </a:xfrm>
          <a:prstGeom prst="rect">
            <a:avLst/>
          </a:prstGeom>
          <a:solidFill>
            <a:srgbClr val="99FF66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eaLnBrk="0" hangingPunct="0">
              <a:spcBef>
                <a:spcPts val="0"/>
              </a:spcBef>
            </a:pPr>
            <a:r>
              <a:rPr lang="en-US" sz="1200" b="1" dirty="0"/>
              <a:t>PEDIDOS</a:t>
            </a:r>
          </a:p>
          <a:p>
            <a:pPr eaLnBrk="0" hangingPunct="0">
              <a:spcBef>
                <a:spcPts val="0"/>
              </a:spcBef>
            </a:pPr>
            <a:r>
              <a:rPr lang="en-US" sz="1200" b="1" dirty="0"/>
              <a:t>MTO</a:t>
            </a:r>
            <a:endParaRPr lang="pt-BR" sz="1200" b="1" dirty="0"/>
          </a:p>
        </p:txBody>
      </p:sp>
      <p:pic>
        <p:nvPicPr>
          <p:cNvPr id="434" name="Imagem 433">
            <a:extLst>
              <a:ext uri="{FF2B5EF4-FFF2-40B4-BE49-F238E27FC236}">
                <a16:creationId xmlns:a16="http://schemas.microsoft.com/office/drawing/2014/main" id="{A7AC5149-54B5-B060-9FA5-D2495855E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656" y="5951703"/>
            <a:ext cx="539237" cy="766502"/>
          </a:xfrm>
          <a:prstGeom prst="rect">
            <a:avLst/>
          </a:prstGeom>
        </p:spPr>
      </p:pic>
      <p:pic>
        <p:nvPicPr>
          <p:cNvPr id="456" name="Imagem 455">
            <a:extLst>
              <a:ext uri="{FF2B5EF4-FFF2-40B4-BE49-F238E27FC236}">
                <a16:creationId xmlns:a16="http://schemas.microsoft.com/office/drawing/2014/main" id="{5E5823C5-B834-482A-6051-65FCF1111E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23" t="1295" r="2408" b="29214"/>
          <a:stretch/>
        </p:blipFill>
        <p:spPr>
          <a:xfrm>
            <a:off x="3686855" y="6212159"/>
            <a:ext cx="1296053" cy="369193"/>
          </a:xfrm>
          <a:prstGeom prst="rect">
            <a:avLst/>
          </a:prstGeom>
        </p:spPr>
      </p:pic>
      <p:sp>
        <p:nvSpPr>
          <p:cNvPr id="457" name="AutoShape 61">
            <a:extLst>
              <a:ext uri="{FF2B5EF4-FFF2-40B4-BE49-F238E27FC236}">
                <a16:creationId xmlns:a16="http://schemas.microsoft.com/office/drawing/2014/main" id="{1B1F70C4-BECF-B83D-6B4D-9AC2E3A80D5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179338" y="2944181"/>
            <a:ext cx="500838" cy="322522"/>
          </a:xfrm>
          <a:prstGeom prst="flowChartPunchedCard">
            <a:avLst/>
          </a:prstGeom>
          <a:solidFill>
            <a:schemeClr val="bg1">
              <a:lumMod val="85000"/>
            </a:schemeClr>
          </a:solidFill>
          <a:ln w="22225" cmpd="sng">
            <a:solidFill>
              <a:srgbClr val="000000"/>
            </a:solidFill>
            <a:prstDash val="solid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r>
              <a:rPr lang="pt-BR" sz="1000" b="1" dirty="0"/>
              <a:t>MTS</a:t>
            </a:r>
          </a:p>
        </p:txBody>
      </p:sp>
      <p:pic>
        <p:nvPicPr>
          <p:cNvPr id="467" name="Imagem 466">
            <a:extLst>
              <a:ext uri="{FF2B5EF4-FFF2-40B4-BE49-F238E27FC236}">
                <a16:creationId xmlns:a16="http://schemas.microsoft.com/office/drawing/2014/main" id="{27C4F91B-D934-3EC4-20E2-141CDB605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2543" y="1975362"/>
            <a:ext cx="1090599" cy="684681"/>
          </a:xfrm>
          <a:prstGeom prst="rect">
            <a:avLst/>
          </a:prstGeom>
        </p:spPr>
      </p:pic>
      <p:grpSp>
        <p:nvGrpSpPr>
          <p:cNvPr id="471" name="Agrupar 470">
            <a:extLst>
              <a:ext uri="{FF2B5EF4-FFF2-40B4-BE49-F238E27FC236}">
                <a16:creationId xmlns:a16="http://schemas.microsoft.com/office/drawing/2014/main" id="{3909B619-10DC-DA87-55D9-FA5D50D091B8}"/>
              </a:ext>
            </a:extLst>
          </p:cNvPr>
          <p:cNvGrpSpPr/>
          <p:nvPr/>
        </p:nvGrpSpPr>
        <p:grpSpPr>
          <a:xfrm>
            <a:off x="5989550" y="2101833"/>
            <a:ext cx="1152525" cy="492222"/>
            <a:chOff x="14219616" y="1123202"/>
            <a:chExt cx="1152525" cy="492222"/>
          </a:xfrm>
        </p:grpSpPr>
        <p:sp>
          <p:nvSpPr>
            <p:cNvPr id="468" name="Line 56">
              <a:extLst>
                <a:ext uri="{FF2B5EF4-FFF2-40B4-BE49-F238E27FC236}">
                  <a16:creationId xmlns:a16="http://schemas.microsoft.com/office/drawing/2014/main" id="{4F8432EB-FFCF-321E-5206-D1D276E659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219616" y="1292902"/>
              <a:ext cx="1152525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pt-BR"/>
            </a:p>
          </p:txBody>
        </p:sp>
        <p:sp>
          <p:nvSpPr>
            <p:cNvPr id="469" name="AutoShape 61">
              <a:extLst>
                <a:ext uri="{FF2B5EF4-FFF2-40B4-BE49-F238E27FC236}">
                  <a16:creationId xmlns:a16="http://schemas.microsoft.com/office/drawing/2014/main" id="{E19851B3-AEB6-4F7A-78E2-FE48C2F42BF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592944" y="1123202"/>
              <a:ext cx="500838" cy="322522"/>
            </a:xfrm>
            <a:prstGeom prst="flowChartPunchedCard">
              <a:avLst/>
            </a:prstGeom>
            <a:solidFill>
              <a:schemeClr val="bg1">
                <a:lumMod val="85000"/>
              </a:schemeClr>
            </a:solidFill>
            <a:ln w="22225" cmpd="sng">
              <a:solidFill>
                <a:srgbClr val="000000"/>
              </a:solidFill>
              <a:prstDash val="solid"/>
              <a:miter lim="800000"/>
              <a:headEnd/>
              <a:tailEnd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/>
            <a:lstStyle/>
            <a:p>
              <a:r>
                <a:rPr lang="pt-BR" sz="1000" b="1" dirty="0"/>
                <a:t>MTO</a:t>
              </a:r>
            </a:p>
          </p:txBody>
        </p:sp>
        <p:sp>
          <p:nvSpPr>
            <p:cNvPr id="470" name="Line 79">
              <a:extLst>
                <a:ext uri="{FF2B5EF4-FFF2-40B4-BE49-F238E27FC236}">
                  <a16:creationId xmlns:a16="http://schemas.microsoft.com/office/drawing/2014/main" id="{A8F05EC2-5EE8-6361-E5FF-D496264E2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44582" y="1292901"/>
              <a:ext cx="0" cy="322523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square" lIns="0" tIns="0" rIns="0" bIns="0">
              <a:spAutoFit/>
            </a:bodyPr>
            <a:lstStyle/>
            <a:p>
              <a:endParaRPr lang="pt-BR"/>
            </a:p>
          </p:txBody>
        </p:sp>
      </p:grpSp>
      <p:sp>
        <p:nvSpPr>
          <p:cNvPr id="476" name="AutoShape 61">
            <a:extLst>
              <a:ext uri="{FF2B5EF4-FFF2-40B4-BE49-F238E27FC236}">
                <a16:creationId xmlns:a16="http://schemas.microsoft.com/office/drawing/2014/main" id="{03D885EA-5304-5A3A-C7E8-70CB6076975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628287" y="2961209"/>
            <a:ext cx="500838" cy="322522"/>
          </a:xfrm>
          <a:prstGeom prst="flowChartPunchedCard">
            <a:avLst/>
          </a:prstGeom>
          <a:solidFill>
            <a:schemeClr val="bg1">
              <a:lumMod val="85000"/>
            </a:schemeClr>
          </a:solidFill>
          <a:ln w="22225" cmpd="sng">
            <a:solidFill>
              <a:srgbClr val="000000"/>
            </a:solidFill>
            <a:prstDash val="solid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pPr algn="r"/>
            <a:r>
              <a:rPr lang="pt-BR" sz="1000" b="1" dirty="0"/>
              <a:t>MTS</a:t>
            </a:r>
          </a:p>
        </p:txBody>
      </p:sp>
      <p:sp>
        <p:nvSpPr>
          <p:cNvPr id="477" name="AutoShape 61">
            <a:extLst>
              <a:ext uri="{FF2B5EF4-FFF2-40B4-BE49-F238E27FC236}">
                <a16:creationId xmlns:a16="http://schemas.microsoft.com/office/drawing/2014/main" id="{7AA558C3-6B65-86EA-6322-EFAC596677E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41976" y="2966397"/>
            <a:ext cx="500838" cy="322522"/>
          </a:xfrm>
          <a:prstGeom prst="flowChartPunchedCard">
            <a:avLst/>
          </a:prstGeom>
          <a:solidFill>
            <a:schemeClr val="bg1">
              <a:lumMod val="85000"/>
            </a:schemeClr>
          </a:solidFill>
          <a:ln w="22225" cmpd="sng">
            <a:solidFill>
              <a:srgbClr val="000000"/>
            </a:solidFill>
            <a:prstDash val="solid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pPr algn="l"/>
            <a:r>
              <a:rPr lang="pt-BR" sz="1000" b="1" dirty="0"/>
              <a:t>MTO</a:t>
            </a:r>
          </a:p>
        </p:txBody>
      </p:sp>
    </p:spTree>
    <p:extLst>
      <p:ext uri="{BB962C8B-B14F-4D97-AF65-F5344CB8AC3E}">
        <p14:creationId xmlns:p14="http://schemas.microsoft.com/office/powerpoint/2010/main" val="2267159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3A1E5152-5C51-1A7B-3502-77C55766A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91" y="764704"/>
            <a:ext cx="12192000" cy="572794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 lIns="108000" tIns="0" rIns="0" bIns="0">
            <a:noAutofit/>
          </a:bodyPr>
          <a:lstStyle/>
          <a:p>
            <a:pPr marL="182563" indent="-182563" algn="l" eaLnBrk="0" hangingPunct="0">
              <a:spcBef>
                <a:spcPts val="0"/>
              </a:spcBef>
              <a:spcAft>
                <a:spcPts val="2400"/>
              </a:spcAft>
              <a:buFontTx/>
              <a:buChar char="•"/>
            </a:pPr>
            <a:r>
              <a:rPr lang="en-US" sz="2400" dirty="0"/>
              <a:t>O HEIJUNKA é um </a:t>
            </a:r>
            <a:r>
              <a:rPr lang="en-US" sz="2400" dirty="0" err="1"/>
              <a:t>mecanismo</a:t>
            </a:r>
            <a:r>
              <a:rPr lang="en-US" sz="2400" dirty="0"/>
              <a:t> de </a:t>
            </a:r>
            <a:r>
              <a:rPr lang="en-US" sz="2400" b="1" dirty="0"/>
              <a:t>“COMPATIBILIZAÇÃO”</a:t>
            </a:r>
            <a:r>
              <a:rPr lang="en-US" sz="2400" dirty="0"/>
              <a:t> de </a:t>
            </a:r>
            <a:r>
              <a:rPr lang="en-US" sz="2400" b="1" dirty="0"/>
              <a:t>OBJETIVOS</a:t>
            </a:r>
            <a:r>
              <a:rPr lang="en-US" sz="2400" dirty="0"/>
              <a:t>.</a:t>
            </a:r>
          </a:p>
          <a:p>
            <a:pPr marL="182563" indent="-182563" algn="l" eaLnBrk="0" hangingPunct="0">
              <a:spcBef>
                <a:spcPts val="0"/>
              </a:spcBef>
              <a:spcAft>
                <a:spcPts val="2400"/>
              </a:spcAft>
              <a:buFontTx/>
              <a:buChar char="•"/>
            </a:pPr>
            <a:r>
              <a:rPr lang="en-US" sz="2400" dirty="0"/>
              <a:t>O HEIJUNKA </a:t>
            </a:r>
            <a:r>
              <a:rPr lang="en-US" sz="2400" dirty="0" err="1"/>
              <a:t>estabelece</a:t>
            </a:r>
            <a:r>
              <a:rPr lang="en-US" sz="2400" dirty="0"/>
              <a:t> </a:t>
            </a:r>
            <a:r>
              <a:rPr lang="en-US" sz="2400" b="1" dirty="0"/>
              <a:t>trade-offs</a:t>
            </a:r>
            <a:r>
              <a:rPr lang="en-US" sz="2400" dirty="0"/>
              <a:t> em </a:t>
            </a:r>
            <a:r>
              <a:rPr lang="en-US" sz="2400" dirty="0" err="1"/>
              <a:t>busca</a:t>
            </a:r>
            <a:r>
              <a:rPr lang="en-US" sz="2400" dirty="0"/>
              <a:t> da </a:t>
            </a:r>
            <a:r>
              <a:rPr lang="pt-BR" sz="2400" b="1" dirty="0"/>
              <a:t>“</a:t>
            </a:r>
            <a:r>
              <a:rPr lang="pt-BR" sz="2400" b="1" dirty="0" err="1"/>
              <a:t>So</a:t>
            </a:r>
            <a:r>
              <a:rPr lang="en-US" sz="2400" b="1" dirty="0" err="1"/>
              <a:t>luções</a:t>
            </a:r>
            <a:r>
              <a:rPr lang="en-US" sz="2400" b="1" dirty="0"/>
              <a:t> de </a:t>
            </a:r>
            <a:r>
              <a:rPr lang="en-US" sz="2400" b="1" dirty="0" err="1"/>
              <a:t>Compromisso</a:t>
            </a:r>
            <a:r>
              <a:rPr lang="en-US" sz="2400" b="1" dirty="0"/>
              <a:t>”</a:t>
            </a:r>
            <a:r>
              <a:rPr lang="en-US" sz="2400" dirty="0"/>
              <a:t>.</a:t>
            </a:r>
          </a:p>
          <a:p>
            <a:pPr marL="542925" indent="-361950" algn="l" eaLnBrk="0" hangingPunct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err="1"/>
              <a:t>Atender</a:t>
            </a:r>
            <a:r>
              <a:rPr lang="en-US" sz="2400" dirty="0"/>
              <a:t> </a:t>
            </a:r>
            <a:r>
              <a:rPr lang="en-US" sz="2400" b="1" dirty="0"/>
              <a:t>FLUTUAÇÕES</a:t>
            </a:r>
            <a:r>
              <a:rPr lang="en-US" sz="2400" dirty="0"/>
              <a:t> (</a:t>
            </a:r>
            <a:r>
              <a:rPr lang="en-US" sz="2400" dirty="0" err="1"/>
              <a:t>picos</a:t>
            </a:r>
            <a:r>
              <a:rPr lang="en-US" sz="2400" dirty="0"/>
              <a:t> &amp; vales) de </a:t>
            </a:r>
            <a:r>
              <a:rPr lang="en-US" sz="2400" b="1" dirty="0"/>
              <a:t>VOLUME</a:t>
            </a:r>
            <a:r>
              <a:rPr lang="en-US" sz="2400" dirty="0"/>
              <a:t> da DEMANDA PUXADA com </a:t>
            </a:r>
            <a:r>
              <a:rPr lang="en-US" sz="2400" dirty="0" err="1"/>
              <a:t>Máximo</a:t>
            </a:r>
            <a:r>
              <a:rPr lang="en-US" sz="2400" dirty="0"/>
              <a:t> </a:t>
            </a:r>
            <a:r>
              <a:rPr lang="en-US" sz="2400" b="1" dirty="0"/>
              <a:t>RENDIMENTO</a:t>
            </a:r>
            <a:r>
              <a:rPr lang="en-US" sz="2400" dirty="0"/>
              <a:t> (</a:t>
            </a:r>
            <a:r>
              <a:rPr lang="en-US" sz="2400" dirty="0" err="1"/>
              <a:t>eficiência</a:t>
            </a:r>
            <a:r>
              <a:rPr lang="en-US" sz="2400" dirty="0"/>
              <a:t> &amp; </a:t>
            </a:r>
            <a:r>
              <a:rPr lang="en-US" sz="2400" dirty="0" err="1"/>
              <a:t>produtividade</a:t>
            </a:r>
            <a:r>
              <a:rPr lang="en-US" sz="2400" dirty="0"/>
              <a:t>) do SISTEMA de PRODUÇÃO.</a:t>
            </a:r>
          </a:p>
          <a:p>
            <a:pPr marL="542925" indent="-361950" algn="l" eaLnBrk="0" hangingPunct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err="1"/>
              <a:t>Atender</a:t>
            </a:r>
            <a:r>
              <a:rPr lang="en-US" sz="2400" dirty="0"/>
              <a:t> a DEMANDA de </a:t>
            </a:r>
            <a:r>
              <a:rPr lang="en-US" sz="2400" b="1" dirty="0"/>
              <a:t>TODO</a:t>
            </a:r>
            <a:r>
              <a:rPr lang="en-US" sz="2400" dirty="0"/>
              <a:t> o </a:t>
            </a:r>
            <a:r>
              <a:rPr lang="en-US" sz="2400" b="1" dirty="0"/>
              <a:t>MIX</a:t>
            </a:r>
            <a:r>
              <a:rPr lang="en-US" sz="2400" dirty="0"/>
              <a:t> (VARIEDADES; SKU’s) de PRODUTOS, de </a:t>
            </a:r>
            <a:r>
              <a:rPr lang="en-US" sz="2400" b="1" dirty="0"/>
              <a:t>TODOS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b="1" dirty="0"/>
              <a:t>CLIENTES</a:t>
            </a:r>
            <a:r>
              <a:rPr lang="en-US" sz="2400" dirty="0"/>
              <a:t>.</a:t>
            </a:r>
          </a:p>
          <a:p>
            <a:pPr marL="542925" indent="-361950" algn="l" eaLnBrk="0" hangingPunct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err="1"/>
              <a:t>Promover</a:t>
            </a:r>
            <a:r>
              <a:rPr lang="en-US" sz="2400" dirty="0"/>
              <a:t> a Gestão </a:t>
            </a:r>
            <a:r>
              <a:rPr lang="en-US" sz="2400" b="1" dirty="0" err="1"/>
              <a:t>Combinada</a:t>
            </a:r>
            <a:r>
              <a:rPr lang="en-US" sz="2400" dirty="0"/>
              <a:t> dos </a:t>
            </a:r>
            <a:r>
              <a:rPr lang="en-US" sz="2400" b="1" dirty="0"/>
              <a:t>FLUXOS</a:t>
            </a:r>
            <a:r>
              <a:rPr lang="en-US" sz="2400" dirty="0"/>
              <a:t> PUXADOS </a:t>
            </a:r>
            <a:r>
              <a:rPr lang="en-US" sz="2400" b="1" dirty="0"/>
              <a:t>MTS</a:t>
            </a:r>
            <a:r>
              <a:rPr lang="en-US" sz="2400" dirty="0"/>
              <a:t> (</a:t>
            </a:r>
            <a:r>
              <a:rPr lang="en-US" sz="2400" dirty="0" err="1"/>
              <a:t>Pronta-Entrega</a:t>
            </a:r>
            <a:r>
              <a:rPr lang="en-US" sz="2400" dirty="0"/>
              <a:t>) &amp; </a:t>
            </a:r>
            <a:r>
              <a:rPr lang="en-US" sz="2400" b="1" dirty="0"/>
              <a:t>MTO</a:t>
            </a:r>
            <a:r>
              <a:rPr lang="en-US" sz="2400" dirty="0"/>
              <a:t> (Contra-</a:t>
            </a:r>
            <a:r>
              <a:rPr lang="en-US" sz="2400" dirty="0" err="1"/>
              <a:t>Pedido</a:t>
            </a:r>
            <a:r>
              <a:rPr lang="en-US" sz="2400" dirty="0"/>
              <a:t>).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C1BCB42-BDE3-A329-3639-647035286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PORQUÊ 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O HEIJUNKA É ESSENCIAL?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06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3A1E5152-5C51-1A7B-3502-77C55766A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91" y="1125539"/>
            <a:ext cx="8113215" cy="572794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 lIns="108000" tIns="0" rIns="0" bIns="0">
            <a:noAutofit/>
          </a:bodyPr>
          <a:lstStyle/>
          <a:p>
            <a:pPr marL="182563" indent="-182563" algn="l" eaLnBrk="0" hangingPunct="0">
              <a:spcBef>
                <a:spcPts val="0"/>
              </a:spcBef>
              <a:spcAft>
                <a:spcPts val="5400"/>
              </a:spcAft>
              <a:buFontTx/>
              <a:buChar char="•"/>
            </a:pPr>
            <a:r>
              <a:rPr lang="en-US" sz="2400" b="1" dirty="0" err="1"/>
              <a:t>Flexibilizar</a:t>
            </a:r>
            <a:r>
              <a:rPr lang="en-US" sz="2400" dirty="0"/>
              <a:t> a </a:t>
            </a:r>
            <a:r>
              <a:rPr lang="en-US" sz="2400" dirty="0" err="1"/>
              <a:t>produção</a:t>
            </a:r>
            <a:r>
              <a:rPr lang="en-US" sz="2400" dirty="0"/>
              <a:t> para </a:t>
            </a:r>
            <a:r>
              <a:rPr lang="en-US" sz="2400" dirty="0" err="1"/>
              <a:t>fabricar</a:t>
            </a:r>
            <a:r>
              <a:rPr lang="en-US" sz="2400" dirty="0"/>
              <a:t> </a:t>
            </a:r>
            <a:r>
              <a:rPr lang="en-US" sz="2400" b="1" dirty="0"/>
              <a:t>o que</a:t>
            </a:r>
            <a:r>
              <a:rPr lang="en-US" sz="2400" dirty="0"/>
              <a:t> o </a:t>
            </a:r>
            <a:r>
              <a:rPr lang="en-US" sz="2400" dirty="0" err="1"/>
              <a:t>cliente</a:t>
            </a:r>
            <a:r>
              <a:rPr lang="en-US" sz="2400" dirty="0"/>
              <a:t> </a:t>
            </a:r>
            <a:r>
              <a:rPr lang="en-US" sz="2400" dirty="0" err="1"/>
              <a:t>deseja</a:t>
            </a:r>
            <a:r>
              <a:rPr lang="en-US" sz="2400" dirty="0"/>
              <a:t>, </a:t>
            </a:r>
            <a:r>
              <a:rPr lang="en-US" sz="2400" b="1" dirty="0" err="1"/>
              <a:t>quando</a:t>
            </a:r>
            <a:r>
              <a:rPr lang="en-US" sz="2400" dirty="0"/>
              <a:t> </a:t>
            </a:r>
            <a:r>
              <a:rPr lang="en-US" sz="2400" dirty="0" err="1"/>
              <a:t>ele</a:t>
            </a:r>
            <a:r>
              <a:rPr lang="en-US" sz="2400" dirty="0"/>
              <a:t> </a:t>
            </a:r>
            <a:r>
              <a:rPr lang="en-US" sz="2400" dirty="0" err="1"/>
              <a:t>deseja</a:t>
            </a:r>
            <a:r>
              <a:rPr lang="en-US" sz="2400" dirty="0"/>
              <a:t> (JIT!!!)</a:t>
            </a:r>
            <a:endParaRPr lang="pt-BR" sz="2400" b="1" dirty="0"/>
          </a:p>
          <a:p>
            <a:pPr marL="182563" indent="-182563" algn="l" eaLnBrk="0" hangingPunct="0">
              <a:spcBef>
                <a:spcPts val="0"/>
              </a:spcBef>
              <a:spcAft>
                <a:spcPts val="5400"/>
              </a:spcAft>
              <a:buFontTx/>
              <a:buChar char="•"/>
            </a:pPr>
            <a:r>
              <a:rPr lang="en-US" sz="2400" b="1" dirty="0" err="1"/>
              <a:t>Balancear</a:t>
            </a:r>
            <a:r>
              <a:rPr lang="en-US" sz="2400" dirty="0"/>
              <a:t> a carga de </a:t>
            </a:r>
            <a:r>
              <a:rPr lang="en-US" sz="2400" dirty="0" err="1"/>
              <a:t>trabalho</a:t>
            </a:r>
            <a:r>
              <a:rPr lang="en-US" sz="2400" dirty="0"/>
              <a:t> </a:t>
            </a:r>
            <a:r>
              <a:rPr lang="en-US" sz="2400" dirty="0" err="1"/>
              <a:t>alocada</a:t>
            </a:r>
            <a:r>
              <a:rPr lang="en-US" sz="2400" dirty="0"/>
              <a:t> </a:t>
            </a:r>
            <a:r>
              <a:rPr lang="en-US" sz="2400" dirty="0" err="1"/>
              <a:t>aos</a:t>
            </a:r>
            <a:r>
              <a:rPr lang="en-US" sz="2400" dirty="0"/>
              <a:t> </a:t>
            </a:r>
            <a:r>
              <a:rPr lang="en-US" sz="2400" dirty="0" err="1"/>
              <a:t>recursos</a:t>
            </a:r>
            <a:r>
              <a:rPr lang="en-US" sz="2400" dirty="0"/>
              <a:t> (</a:t>
            </a:r>
            <a:r>
              <a:rPr lang="en-US" sz="2400" dirty="0" err="1"/>
              <a:t>mão</a:t>
            </a:r>
            <a:r>
              <a:rPr lang="en-US" sz="2400" dirty="0"/>
              <a:t> de </a:t>
            </a:r>
            <a:r>
              <a:rPr lang="en-US" sz="2400" dirty="0" err="1"/>
              <a:t>obra</a:t>
            </a:r>
            <a:r>
              <a:rPr lang="en-US" sz="2400" dirty="0"/>
              <a:t>, </a:t>
            </a:r>
            <a:r>
              <a:rPr lang="en-US" sz="2400" dirty="0" err="1"/>
              <a:t>máquinas</a:t>
            </a:r>
            <a:r>
              <a:rPr lang="en-US" sz="2400" dirty="0"/>
              <a:t>)</a:t>
            </a:r>
          </a:p>
          <a:p>
            <a:pPr marL="182563" indent="-182563" algn="l" eaLnBrk="0" hangingPunct="0">
              <a:spcBef>
                <a:spcPts val="0"/>
              </a:spcBef>
              <a:spcAft>
                <a:spcPts val="5400"/>
              </a:spcAft>
              <a:buFontTx/>
              <a:buChar char="•"/>
            </a:pPr>
            <a:r>
              <a:rPr lang="en-US" sz="2400" b="1" dirty="0" err="1"/>
              <a:t>Uniformizar</a:t>
            </a:r>
            <a:r>
              <a:rPr lang="en-US" sz="2400" dirty="0"/>
              <a:t> a </a:t>
            </a:r>
            <a:r>
              <a:rPr lang="en-US" sz="2400" b="1" dirty="0" err="1"/>
              <a:t>demanda</a:t>
            </a:r>
            <a:r>
              <a:rPr lang="en-US" sz="2400" dirty="0"/>
              <a:t> para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processos</a:t>
            </a:r>
            <a:r>
              <a:rPr lang="en-US" sz="2400" dirty="0"/>
              <a:t> e para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fornecedores</a:t>
            </a:r>
            <a:endParaRPr lang="en-US" sz="2400" dirty="0"/>
          </a:p>
          <a:p>
            <a:pPr marL="182563" indent="-182563" algn="l" eaLnBrk="0" hangingPunct="0">
              <a:spcBef>
                <a:spcPts val="0"/>
              </a:spcBef>
              <a:spcAft>
                <a:spcPts val="5400"/>
              </a:spcAft>
              <a:buFontTx/>
              <a:buChar char="•"/>
            </a:pPr>
            <a:r>
              <a:rPr lang="en-US" sz="2400" dirty="0" err="1"/>
              <a:t>Reduzir</a:t>
            </a:r>
            <a:r>
              <a:rPr lang="en-US" sz="2400" dirty="0"/>
              <a:t> </a:t>
            </a:r>
            <a:r>
              <a:rPr lang="en-US" sz="2400" b="1" dirty="0"/>
              <a:t>estoques</a:t>
            </a:r>
            <a:r>
              <a:rPr lang="en-US" sz="2400" dirty="0"/>
              <a:t>, </a:t>
            </a:r>
            <a:r>
              <a:rPr lang="en-US" sz="2400" b="1" dirty="0"/>
              <a:t>lead time</a:t>
            </a:r>
            <a:r>
              <a:rPr lang="en-US" sz="2400" dirty="0"/>
              <a:t> de </a:t>
            </a:r>
            <a:r>
              <a:rPr lang="en-US" sz="2400" dirty="0" err="1"/>
              <a:t>manufatura</a:t>
            </a:r>
            <a:r>
              <a:rPr lang="en-US" sz="2400" dirty="0"/>
              <a:t> e o </a:t>
            </a:r>
            <a:r>
              <a:rPr lang="en-US" sz="2400" dirty="0" err="1"/>
              <a:t>risco</a:t>
            </a:r>
            <a:r>
              <a:rPr lang="en-US" sz="2400" dirty="0"/>
              <a:t> de </a:t>
            </a:r>
            <a:r>
              <a:rPr lang="en-US" sz="2400" b="1" dirty="0" err="1"/>
              <a:t>superprodução</a:t>
            </a:r>
            <a:endParaRPr lang="en-US" sz="2400" b="1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C1BCB42-BDE3-A329-3639-647035286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OBJETIVOS do HEIJUNKA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Imagem 8" descr="Interface gráfica do usuário, Texto, Email&#10;&#10;Descrição gerada automaticamente">
            <a:extLst>
              <a:ext uri="{FF2B5EF4-FFF2-40B4-BE49-F238E27FC236}">
                <a16:creationId xmlns:a16="http://schemas.microsoft.com/office/drawing/2014/main" id="{4D6CAB6A-1C04-D37F-F0AB-404CE193E7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11" t="16718" r="16045" b="53499"/>
          <a:stretch/>
        </p:blipFill>
        <p:spPr>
          <a:xfrm>
            <a:off x="8349514" y="5157192"/>
            <a:ext cx="805600" cy="1008112"/>
          </a:xfrm>
          <a:prstGeom prst="rect">
            <a:avLst/>
          </a:prstGeom>
        </p:spPr>
      </p:pic>
      <p:pic>
        <p:nvPicPr>
          <p:cNvPr id="10" name="Imagem 9" descr="Interface gráfica do usuário, Texto, Email&#10;&#10;Descrição gerada automaticamente">
            <a:extLst>
              <a:ext uri="{FF2B5EF4-FFF2-40B4-BE49-F238E27FC236}">
                <a16:creationId xmlns:a16="http://schemas.microsoft.com/office/drawing/2014/main" id="{3D924D19-7AC0-CB09-842D-7200300C45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5" t="17850" r="70890" b="55375"/>
          <a:stretch/>
        </p:blipFill>
        <p:spPr>
          <a:xfrm>
            <a:off x="8328247" y="1099708"/>
            <a:ext cx="886977" cy="798281"/>
          </a:xfrm>
          <a:prstGeom prst="rect">
            <a:avLst/>
          </a:prstGeom>
        </p:spPr>
      </p:pic>
      <p:pic>
        <p:nvPicPr>
          <p:cNvPr id="11" name="Imagem 10" descr="Interface gráfica do usuário, Texto, Email&#10;&#10;Descrição gerada automaticamente">
            <a:extLst>
              <a:ext uri="{FF2B5EF4-FFF2-40B4-BE49-F238E27FC236}">
                <a16:creationId xmlns:a16="http://schemas.microsoft.com/office/drawing/2014/main" id="{F486EE25-D533-E14D-58C6-78D38CA2FE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0" t="54993" r="69434" b="7707"/>
          <a:stretch/>
        </p:blipFill>
        <p:spPr>
          <a:xfrm>
            <a:off x="8220234" y="2298123"/>
            <a:ext cx="1103001" cy="1130877"/>
          </a:xfrm>
          <a:prstGeom prst="rect">
            <a:avLst/>
          </a:prstGeom>
        </p:spPr>
      </p:pic>
      <p:pic>
        <p:nvPicPr>
          <p:cNvPr id="12" name="Imagem 11" descr="Interface gráfica do usuário, Texto, Email&#10;&#10;Descrição gerada automaticamente">
            <a:extLst>
              <a:ext uri="{FF2B5EF4-FFF2-40B4-BE49-F238E27FC236}">
                <a16:creationId xmlns:a16="http://schemas.microsoft.com/office/drawing/2014/main" id="{906BDDC7-5B6D-E0EA-ABD2-0C378CCA56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66" t="58906" r="17034" b="11344"/>
          <a:stretch/>
        </p:blipFill>
        <p:spPr>
          <a:xfrm>
            <a:off x="8360146" y="3738954"/>
            <a:ext cx="767526" cy="85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09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A7A4D428-5B42-C588-98D4-F6F8FBFFC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O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Heijunka</a:t>
            </a: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 na Prática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1A0B6A0-1E9A-4B10-218B-EDE68640E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59" r="911" b="6940"/>
          <a:stretch/>
        </p:blipFill>
        <p:spPr>
          <a:xfrm>
            <a:off x="0" y="1052736"/>
            <a:ext cx="12257901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3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4">
            <a:extLst>
              <a:ext uri="{FF2B5EF4-FFF2-40B4-BE49-F238E27FC236}">
                <a16:creationId xmlns:a16="http://schemas.microsoft.com/office/drawing/2014/main" id="{70D390EA-65C3-7601-E2AB-533F923FD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360186"/>
              </p:ext>
            </p:extLst>
          </p:nvPr>
        </p:nvGraphicFramePr>
        <p:xfrm>
          <a:off x="2120702" y="643930"/>
          <a:ext cx="8526748" cy="36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94">
                  <a:extLst>
                    <a:ext uri="{9D8B030D-6E8A-4147-A177-3AD203B41FA5}">
                      <a16:colId xmlns:a16="http://schemas.microsoft.com/office/drawing/2014/main" val="1633851212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221580893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58364260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80406202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84602396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773717072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7701232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33264340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25836255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55966849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18342350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651185783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41227709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68322882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29079052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53256564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53005802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00253663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46947855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14737733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07749864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39543869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57467370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79363993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64691967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68106949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96458912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0960408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7458475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9637850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5021444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849786452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72807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61058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21628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662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730269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104067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F8D64C1D-2162-E775-60B6-55A5C3C8D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9245" y="4878377"/>
            <a:ext cx="8788574" cy="178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algn="l" eaLnBrk="0" hangingPunct="0"/>
            <a:r>
              <a:rPr lang="pt-BR" sz="2000" b="1" dirty="0"/>
              <a:t>Modelo		Demanda	Realizado	Diferença</a:t>
            </a:r>
          </a:p>
          <a:p>
            <a:pPr algn="l" eaLnBrk="0" hangingPunct="0"/>
            <a:r>
              <a:rPr lang="pt-BR" sz="1800" dirty="0"/>
              <a:t>   A:		    240		     96		</a:t>
            </a:r>
            <a:r>
              <a:rPr lang="pt-BR" sz="1800" dirty="0">
                <a:solidFill>
                  <a:srgbClr val="FF0000"/>
                </a:solidFill>
              </a:rPr>
              <a:t>- 144</a:t>
            </a:r>
          </a:p>
          <a:p>
            <a:pPr algn="l" eaLnBrk="0" hangingPunct="0"/>
            <a:r>
              <a:rPr lang="pt-BR" sz="1800" dirty="0"/>
              <a:t>   B:		    120		     96		</a:t>
            </a:r>
            <a:r>
              <a:rPr lang="pt-BR" sz="1800" dirty="0">
                <a:solidFill>
                  <a:srgbClr val="FF0000"/>
                </a:solidFill>
              </a:rPr>
              <a:t>-   24</a:t>
            </a:r>
          </a:p>
          <a:p>
            <a:pPr algn="l" eaLnBrk="0" hangingPunct="0"/>
            <a:r>
              <a:rPr lang="pt-BR" sz="1800" dirty="0"/>
              <a:t>   C:		      60		     96		</a:t>
            </a:r>
            <a:r>
              <a:rPr lang="pt-BR" sz="1800" dirty="0">
                <a:solidFill>
                  <a:srgbClr val="FF0000"/>
                </a:solidFill>
              </a:rPr>
              <a:t>+  36</a:t>
            </a:r>
          </a:p>
          <a:p>
            <a:pPr algn="l" eaLnBrk="0" hangingPunct="0"/>
            <a:r>
              <a:rPr lang="pt-BR" sz="1800" dirty="0"/>
              <a:t>   D:		      30		     96		</a:t>
            </a:r>
            <a:r>
              <a:rPr lang="pt-BR" sz="1800" dirty="0">
                <a:solidFill>
                  <a:srgbClr val="FF0000"/>
                </a:solidFill>
              </a:rPr>
              <a:t>+  66</a:t>
            </a:r>
          </a:p>
          <a:p>
            <a:pPr algn="l" eaLnBrk="0" hangingPunct="0"/>
            <a:r>
              <a:rPr lang="pt-BR" sz="1800" dirty="0"/>
              <a:t>   E:		      30		     96		</a:t>
            </a:r>
            <a:r>
              <a:rPr lang="pt-BR" sz="1800" dirty="0">
                <a:solidFill>
                  <a:srgbClr val="FF0000"/>
                </a:solidFill>
              </a:rPr>
              <a:t>+  66</a:t>
            </a:r>
          </a:p>
        </p:txBody>
      </p:sp>
      <p:pic>
        <p:nvPicPr>
          <p:cNvPr id="5" name="Picture 4" descr="OKAY&quot; Is A Four-Letter Word | Asking for What You Want">
            <a:extLst>
              <a:ext uri="{FF2B5EF4-FFF2-40B4-BE49-F238E27FC236}">
                <a16:creationId xmlns:a16="http://schemas.microsoft.com/office/drawing/2014/main" id="{0AA17B71-6B12-B093-76AD-5270B4D30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123" y="5060080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99B57A7-1D1E-31EA-DBA4-F3E73208D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Sequenciando a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Produç</a:t>
            </a:r>
            <a:r>
              <a:rPr lang="pt-BR" altLang="ja-JP" sz="2800" b="1" dirty="0" err="1">
                <a:solidFill>
                  <a:srgbClr val="000000"/>
                </a:solidFill>
                <a:ea typeface="游ゴシック" panose="020B0400000000000000" pitchFamily="34" charset="-128"/>
              </a:rPr>
              <a:t>ão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 para Nivelar MIX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0CF8AD-E20C-8532-3E95-A42C37E9D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552" y="4293096"/>
            <a:ext cx="8788574" cy="46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algn="l" eaLnBrk="0" hangingPunct="0"/>
            <a:r>
              <a:rPr lang="pt-BR" sz="2400" b="1" dirty="0"/>
              <a:t>Sequência: </a:t>
            </a:r>
            <a:r>
              <a:rPr lang="pt-BR" sz="2400" b="1" dirty="0">
                <a:solidFill>
                  <a:srgbClr val="C00000"/>
                </a:solidFill>
              </a:rPr>
              <a:t>ABCDE</a:t>
            </a:r>
            <a:r>
              <a:rPr lang="pt-BR" sz="2400" b="1" dirty="0"/>
              <a:t>...				(5’) x 96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29C9C0A-3DAB-0400-AD51-9D8A7F2385F1}"/>
              </a:ext>
            </a:extLst>
          </p:cNvPr>
          <p:cNvSpPr/>
          <p:nvPr/>
        </p:nvSpPr>
        <p:spPr>
          <a:xfrm>
            <a:off x="1235967" y="641248"/>
            <a:ext cx="9413302" cy="36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374A090-1591-4E80-39BC-0B310592D7D9}"/>
              </a:ext>
            </a:extLst>
          </p:cNvPr>
          <p:cNvSpPr/>
          <p:nvPr/>
        </p:nvSpPr>
        <p:spPr>
          <a:xfrm>
            <a:off x="1237099" y="634336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BF99C23-838B-260B-BE48-043F86B2D4AD}"/>
              </a:ext>
            </a:extLst>
          </p:cNvPr>
          <p:cNvSpPr/>
          <p:nvPr/>
        </p:nvSpPr>
        <p:spPr>
          <a:xfrm>
            <a:off x="1235966" y="640808"/>
            <a:ext cx="880863" cy="36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740A5CD2-6551-A152-4071-210981C8F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991" y="620688"/>
            <a:ext cx="679971" cy="25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1200" b="1" dirty="0"/>
              <a:t>Tempo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5644B875-A83C-381C-43D3-DB849CE3F622}"/>
              </a:ext>
            </a:extLst>
          </p:cNvPr>
          <p:cNvCxnSpPr>
            <a:cxnSpLocks/>
          </p:cNvCxnSpPr>
          <p:nvPr/>
        </p:nvCxnSpPr>
        <p:spPr>
          <a:xfrm>
            <a:off x="1230274" y="621045"/>
            <a:ext cx="886555" cy="6344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2">
            <a:extLst>
              <a:ext uri="{FF2B5EF4-FFF2-40B4-BE49-F238E27FC236}">
                <a16:creationId xmlns:a16="http://schemas.microsoft.com/office/drawing/2014/main" id="{239AAF15-7E3F-5BE6-7CD1-00C13AC7B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141" y="997912"/>
            <a:ext cx="740906" cy="27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1200" b="1" dirty="0"/>
              <a:t>Modelo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A59721E-3118-91B2-E057-200BD30A27D8}"/>
              </a:ext>
            </a:extLst>
          </p:cNvPr>
          <p:cNvSpPr/>
          <p:nvPr/>
        </p:nvSpPr>
        <p:spPr>
          <a:xfrm>
            <a:off x="1235968" y="3089080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1D3331C-03A9-39A3-E149-882E6F0220BE}"/>
              </a:ext>
            </a:extLst>
          </p:cNvPr>
          <p:cNvSpPr/>
          <p:nvPr/>
        </p:nvSpPr>
        <p:spPr>
          <a:xfrm>
            <a:off x="1235968" y="1858472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FCE95259-E1C2-3E53-F39C-822E070AD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8" y="1370686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A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FC40B952-BAF1-E5DF-C2C5-06BCCD60E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3195654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D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CDDF6D73-F6B7-A0E9-A511-E998002D7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2586174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C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352717CC-CC1F-CC71-7DFB-35D1A5941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1983518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B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E0F015B1-54B6-C61F-5A7D-3BD7DA5E5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044" y="3821116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40675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4">
            <a:extLst>
              <a:ext uri="{FF2B5EF4-FFF2-40B4-BE49-F238E27FC236}">
                <a16:creationId xmlns:a16="http://schemas.microsoft.com/office/drawing/2014/main" id="{CEC47C0F-F635-A8B3-5883-62937A844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548755"/>
              </p:ext>
            </p:extLst>
          </p:nvPr>
        </p:nvGraphicFramePr>
        <p:xfrm>
          <a:off x="2122521" y="650773"/>
          <a:ext cx="8526748" cy="36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94">
                  <a:extLst>
                    <a:ext uri="{9D8B030D-6E8A-4147-A177-3AD203B41FA5}">
                      <a16:colId xmlns:a16="http://schemas.microsoft.com/office/drawing/2014/main" val="1633851212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221580893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58364260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80406202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84602396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773717072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7701232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33264340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25836255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55966849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18342350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651185783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41227709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68322882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29079052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53256564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53005802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00253663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46947855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14737733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07749864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39543869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57467370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79363993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64691967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68106949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96458912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0960408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7458475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9637850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5021444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849786452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72807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61058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21628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662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730269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104067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CDF2F0AD-A1FF-E7E2-7AB0-5FEDE9AF4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671" y="4882073"/>
            <a:ext cx="8788574" cy="1821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algn="l" eaLnBrk="0" hangingPunct="0"/>
            <a:r>
              <a:rPr lang="pt-BR" sz="2000" b="1" dirty="0"/>
              <a:t>Modelo		Demanda	Realizado	Diferença</a:t>
            </a:r>
          </a:p>
          <a:p>
            <a:pPr algn="l" eaLnBrk="0" hangingPunct="0"/>
            <a:r>
              <a:rPr lang="pt-BR" sz="1800" dirty="0"/>
              <a:t>   A:		    240		     240		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 0</a:t>
            </a:r>
          </a:p>
          <a:p>
            <a:pPr algn="l" eaLnBrk="0" hangingPunct="0"/>
            <a:r>
              <a:rPr lang="pt-BR" sz="1800" dirty="0"/>
              <a:t>   B:		    120		     120		</a:t>
            </a:r>
            <a:r>
              <a:rPr lang="pt-BR" sz="1800" dirty="0">
                <a:solidFill>
                  <a:srgbClr val="FF0000"/>
                </a:solidFill>
              </a:rPr>
              <a:t>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 0</a:t>
            </a:r>
          </a:p>
          <a:p>
            <a:pPr algn="l" eaLnBrk="0" hangingPunct="0"/>
            <a:r>
              <a:rPr lang="pt-BR" sz="1800" dirty="0"/>
              <a:t>   C:		      60		       60		</a:t>
            </a:r>
            <a:r>
              <a:rPr lang="pt-BR" sz="1800" dirty="0">
                <a:solidFill>
                  <a:srgbClr val="FF0000"/>
                </a:solidFill>
              </a:rPr>
              <a:t> 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0</a:t>
            </a:r>
          </a:p>
          <a:p>
            <a:pPr algn="l" eaLnBrk="0" hangingPunct="0"/>
            <a:r>
              <a:rPr lang="pt-BR" sz="1800" dirty="0"/>
              <a:t>   D:		      30		       30		</a:t>
            </a:r>
            <a:r>
              <a:rPr lang="pt-BR" sz="1800" dirty="0">
                <a:solidFill>
                  <a:srgbClr val="FF0000"/>
                </a:solidFill>
              </a:rPr>
              <a:t> 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0</a:t>
            </a:r>
          </a:p>
          <a:p>
            <a:pPr algn="l" eaLnBrk="0" hangingPunct="0"/>
            <a:r>
              <a:rPr lang="pt-BR" sz="1800" dirty="0"/>
              <a:t>   E:		      30		       30		</a:t>
            </a:r>
            <a:r>
              <a:rPr lang="pt-BR" sz="1800" dirty="0">
                <a:solidFill>
                  <a:srgbClr val="FF0000"/>
                </a:solidFill>
              </a:rPr>
              <a:t> 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0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85AC7B6-31F2-A547-452C-67024B646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Sequenciando a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Produç</a:t>
            </a:r>
            <a:r>
              <a:rPr lang="pt-BR" altLang="ja-JP" sz="2800" b="1" dirty="0" err="1">
                <a:solidFill>
                  <a:srgbClr val="000000"/>
                </a:solidFill>
                <a:ea typeface="游ゴシック" panose="020B0400000000000000" pitchFamily="34" charset="-128"/>
              </a:rPr>
              <a:t>ão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 para Nivelar MIX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6DBD87-00D3-615D-F533-99D3CC0F4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4230" y="4302621"/>
            <a:ext cx="8788574" cy="48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algn="l" eaLnBrk="0" hangingPunct="0"/>
            <a:r>
              <a:rPr lang="pt-BR" sz="2400" b="1" dirty="0"/>
              <a:t>Sequência: </a:t>
            </a:r>
            <a:r>
              <a:rPr lang="pt-BR" sz="2400" b="1" dirty="0">
                <a:solidFill>
                  <a:srgbClr val="0070C0"/>
                </a:solidFill>
              </a:rPr>
              <a:t>ABACABADABACABAE</a:t>
            </a:r>
            <a:r>
              <a:rPr lang="pt-BR" sz="2400" b="1" dirty="0"/>
              <a:t>...		(16’) x 30</a:t>
            </a:r>
          </a:p>
        </p:txBody>
      </p:sp>
      <p:pic>
        <p:nvPicPr>
          <p:cNvPr id="7" name="Picture 2" descr="Okay fundo png &amp; imagem png - Ícones do computador Scalable Vector Graphics  marca de Seleção Clip-art - Tudo Bem Cliparts png transparente grátis">
            <a:extLst>
              <a:ext uri="{FF2B5EF4-FFF2-40B4-BE49-F238E27FC236}">
                <a16:creationId xmlns:a16="http://schemas.microsoft.com/office/drawing/2014/main" id="{A5644089-207F-0C72-D75F-61B867288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458" y="5096288"/>
            <a:ext cx="1108783" cy="101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C77D8E2C-813E-0A11-F516-F027C7B8C9C4}"/>
              </a:ext>
            </a:extLst>
          </p:cNvPr>
          <p:cNvSpPr/>
          <p:nvPr/>
        </p:nvSpPr>
        <p:spPr>
          <a:xfrm>
            <a:off x="1235967" y="641248"/>
            <a:ext cx="9413302" cy="36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FCCF70F-F832-E373-8769-42BEB5CC507C}"/>
              </a:ext>
            </a:extLst>
          </p:cNvPr>
          <p:cNvSpPr/>
          <p:nvPr/>
        </p:nvSpPr>
        <p:spPr>
          <a:xfrm>
            <a:off x="1237099" y="634336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AC32B31-7DC3-A39C-8507-D4CDB392342F}"/>
              </a:ext>
            </a:extLst>
          </p:cNvPr>
          <p:cNvSpPr/>
          <p:nvPr/>
        </p:nvSpPr>
        <p:spPr>
          <a:xfrm>
            <a:off x="1235966" y="640808"/>
            <a:ext cx="880863" cy="36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CDFBF34-8124-8AC9-4D17-030FE6E5F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991" y="620688"/>
            <a:ext cx="679971" cy="25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1200" b="1" dirty="0"/>
              <a:t>Tempo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78CAB46-F974-C0F8-2F14-12CC5F238B10}"/>
              </a:ext>
            </a:extLst>
          </p:cNvPr>
          <p:cNvCxnSpPr>
            <a:cxnSpLocks/>
          </p:cNvCxnSpPr>
          <p:nvPr/>
        </p:nvCxnSpPr>
        <p:spPr>
          <a:xfrm>
            <a:off x="1230274" y="621045"/>
            <a:ext cx="886555" cy="6344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2">
            <a:extLst>
              <a:ext uri="{FF2B5EF4-FFF2-40B4-BE49-F238E27FC236}">
                <a16:creationId xmlns:a16="http://schemas.microsoft.com/office/drawing/2014/main" id="{3F7A9B64-3E0F-5048-CDD4-BEEC6A7AC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141" y="997912"/>
            <a:ext cx="740906" cy="27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1200" b="1" dirty="0"/>
              <a:t>Modelo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4984232-24BD-A298-394D-69941BB56562}"/>
              </a:ext>
            </a:extLst>
          </p:cNvPr>
          <p:cNvSpPr/>
          <p:nvPr/>
        </p:nvSpPr>
        <p:spPr>
          <a:xfrm>
            <a:off x="1235968" y="3089080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194CD93-BB39-7011-C092-1451B54B7EDC}"/>
              </a:ext>
            </a:extLst>
          </p:cNvPr>
          <p:cNvSpPr/>
          <p:nvPr/>
        </p:nvSpPr>
        <p:spPr>
          <a:xfrm>
            <a:off x="1235968" y="1858472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2DCEE8D2-B323-8FD6-97E7-019B93BA5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8" y="1370686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A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E5DB8568-8616-E7DE-0A20-0A65A3E52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3195654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D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08B1694C-8702-FA59-C809-5BC9A706A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2586174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C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EE142F70-9413-01DF-52D9-8E28120D2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1983518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B</a:t>
            </a: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CE8CBA7C-3B2B-39D8-835E-4703F47D6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044" y="3821116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91440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D09D446A-F86F-079C-89B7-91F48638F9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829393"/>
              </p:ext>
            </p:extLst>
          </p:nvPr>
        </p:nvGraphicFramePr>
        <p:xfrm>
          <a:off x="3689350" y="1663700"/>
          <a:ext cx="83820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6545263" imgH="1706563" progId="">
                  <p:embed/>
                </p:oleObj>
              </mc:Choice>
              <mc:Fallback>
                <p:oleObj name="Clip" r:id="rId2" imgW="6545263" imgH="1706563" progId="">
                  <p:embed/>
                  <p:pic>
                    <p:nvPicPr>
                      <p:cNvPr id="1832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1663700"/>
                        <a:ext cx="838200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32323F4A-8B33-49F9-9873-53385075B2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443402"/>
              </p:ext>
            </p:extLst>
          </p:nvPr>
        </p:nvGraphicFramePr>
        <p:xfrm>
          <a:off x="4984750" y="1663700"/>
          <a:ext cx="83820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6545263" imgH="1706563" progId="">
                  <p:embed/>
                </p:oleObj>
              </mc:Choice>
              <mc:Fallback>
                <p:oleObj name="Clip" r:id="rId4" imgW="6545263" imgH="1706563" progId="">
                  <p:embed/>
                  <p:pic>
                    <p:nvPicPr>
                      <p:cNvPr id="1832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0" y="1663700"/>
                        <a:ext cx="838200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87B9EC9E-4C2D-5802-1A04-5914B75B79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367222"/>
              </p:ext>
            </p:extLst>
          </p:nvPr>
        </p:nvGraphicFramePr>
        <p:xfrm>
          <a:off x="6280150" y="1663700"/>
          <a:ext cx="83820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6545263" imgH="1706563" progId="">
                  <p:embed/>
                </p:oleObj>
              </mc:Choice>
              <mc:Fallback>
                <p:oleObj name="Clip" r:id="rId5" imgW="6545263" imgH="1706563" progId="">
                  <p:embed/>
                  <p:pic>
                    <p:nvPicPr>
                      <p:cNvPr id="1833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0150" y="1663700"/>
                        <a:ext cx="838200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24AB3597-E451-AC8F-7AA0-F7231B4103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0316440"/>
              </p:ext>
            </p:extLst>
          </p:nvPr>
        </p:nvGraphicFramePr>
        <p:xfrm>
          <a:off x="7575550" y="1663700"/>
          <a:ext cx="83820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6" imgW="6545263" imgH="1706563" progId="">
                  <p:embed/>
                </p:oleObj>
              </mc:Choice>
              <mc:Fallback>
                <p:oleObj name="Clip" r:id="rId6" imgW="6545263" imgH="1706563" progId="">
                  <p:embed/>
                  <p:pic>
                    <p:nvPicPr>
                      <p:cNvPr id="1833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5550" y="1663700"/>
                        <a:ext cx="838200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27F8188A-D007-C533-453B-AF6DD34AC4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8396757"/>
              </p:ext>
            </p:extLst>
          </p:nvPr>
        </p:nvGraphicFramePr>
        <p:xfrm>
          <a:off x="8896351" y="1663700"/>
          <a:ext cx="785813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7" imgW="6545263" imgH="1706563" progId="">
                  <p:embed/>
                </p:oleObj>
              </mc:Choice>
              <mc:Fallback>
                <p:oleObj name="Clip" r:id="rId7" imgW="6545263" imgH="1706563" progId="">
                  <p:embed/>
                  <p:pic>
                    <p:nvPicPr>
                      <p:cNvPr id="1833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6351" y="1663700"/>
                        <a:ext cx="785813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D1D6FCDB-FEA2-6962-CD6D-6EF06A02D8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335213"/>
              </p:ext>
            </p:extLst>
          </p:nvPr>
        </p:nvGraphicFramePr>
        <p:xfrm>
          <a:off x="3689350" y="2239964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8" imgW="11606400" imgH="2982240" progId="">
                  <p:embed/>
                </p:oleObj>
              </mc:Choice>
              <mc:Fallback>
                <p:oleObj name="Clip" r:id="rId8" imgW="11606400" imgH="2982240" progId="">
                  <p:embed/>
                  <p:pic>
                    <p:nvPicPr>
                      <p:cNvPr id="1833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2239964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6367DC7C-61DF-0B4F-D2AD-16F85176FA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605578"/>
              </p:ext>
            </p:extLst>
          </p:nvPr>
        </p:nvGraphicFramePr>
        <p:xfrm>
          <a:off x="4679950" y="28400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0" imgW="11606400" imgH="2982240" progId="">
                  <p:embed/>
                </p:oleObj>
              </mc:Choice>
              <mc:Fallback>
                <p:oleObj name="Clip" r:id="rId10" imgW="11606400" imgH="2982240" progId="">
                  <p:embed/>
                  <p:pic>
                    <p:nvPicPr>
                      <p:cNvPr id="1833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28400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4B281E83-33B1-D437-3056-F37AF66C7F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534428"/>
              </p:ext>
            </p:extLst>
          </p:nvPr>
        </p:nvGraphicFramePr>
        <p:xfrm>
          <a:off x="3689350" y="34496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2" imgW="11606400" imgH="2982240" progId="">
                  <p:embed/>
                </p:oleObj>
              </mc:Choice>
              <mc:Fallback>
                <p:oleObj name="Clip" r:id="rId12" imgW="11606400" imgH="2982240" progId="">
                  <p:embed/>
                  <p:pic>
                    <p:nvPicPr>
                      <p:cNvPr id="1833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34496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>
            <a:extLst>
              <a:ext uri="{FF2B5EF4-FFF2-40B4-BE49-F238E27FC236}">
                <a16:creationId xmlns:a16="http://schemas.microsoft.com/office/drawing/2014/main" id="{64DE46C2-8F44-44E2-857D-29EDE32C4F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339619"/>
              </p:ext>
            </p:extLst>
          </p:nvPr>
        </p:nvGraphicFramePr>
        <p:xfrm>
          <a:off x="4375150" y="40592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4" imgW="11606400" imgH="2982240" progId="">
                  <p:embed/>
                </p:oleObj>
              </mc:Choice>
              <mc:Fallback>
                <p:oleObj name="Clip" r:id="rId14" imgW="11606400" imgH="2982240" progId="">
                  <p:embed/>
                  <p:pic>
                    <p:nvPicPr>
                      <p:cNvPr id="1833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5150" y="40592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1">
            <a:extLst>
              <a:ext uri="{FF2B5EF4-FFF2-40B4-BE49-F238E27FC236}">
                <a16:creationId xmlns:a16="http://schemas.microsoft.com/office/drawing/2014/main" id="{EFF1CCF6-7641-0CDD-A497-53BF315E4F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236893"/>
              </p:ext>
            </p:extLst>
          </p:nvPr>
        </p:nvGraphicFramePr>
        <p:xfrm>
          <a:off x="5441950" y="2239964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6" imgW="11606400" imgH="2982240" progId="">
                  <p:embed/>
                </p:oleObj>
              </mc:Choice>
              <mc:Fallback>
                <p:oleObj name="Clip" r:id="rId16" imgW="11606400" imgH="2982240" progId="">
                  <p:embed/>
                  <p:pic>
                    <p:nvPicPr>
                      <p:cNvPr id="1833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1950" y="2239964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2">
            <a:extLst>
              <a:ext uri="{FF2B5EF4-FFF2-40B4-BE49-F238E27FC236}">
                <a16:creationId xmlns:a16="http://schemas.microsoft.com/office/drawing/2014/main" id="{A142877D-D9DD-0D23-2199-7040D3C83B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393357"/>
              </p:ext>
            </p:extLst>
          </p:nvPr>
        </p:nvGraphicFramePr>
        <p:xfrm>
          <a:off x="7118350" y="2239964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8" imgW="11606400" imgH="2982240" progId="">
                  <p:embed/>
                </p:oleObj>
              </mc:Choice>
              <mc:Fallback>
                <p:oleObj name="Clip" r:id="rId18" imgW="11606400" imgH="2982240" progId="">
                  <p:embed/>
                  <p:pic>
                    <p:nvPicPr>
                      <p:cNvPr id="1833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8350" y="2239964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3">
            <a:extLst>
              <a:ext uri="{FF2B5EF4-FFF2-40B4-BE49-F238E27FC236}">
                <a16:creationId xmlns:a16="http://schemas.microsoft.com/office/drawing/2014/main" id="{CF681ECC-6594-E323-BF13-5E6F0921F2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1660442"/>
              </p:ext>
            </p:extLst>
          </p:nvPr>
        </p:nvGraphicFramePr>
        <p:xfrm>
          <a:off x="8870950" y="2239964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0" imgW="11606400" imgH="2982240" progId="">
                  <p:embed/>
                </p:oleObj>
              </mc:Choice>
              <mc:Fallback>
                <p:oleObj name="Clip" r:id="rId20" imgW="11606400" imgH="2982240" progId="">
                  <p:embed/>
                  <p:pic>
                    <p:nvPicPr>
                      <p:cNvPr id="1833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0950" y="2239964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4">
            <a:extLst>
              <a:ext uri="{FF2B5EF4-FFF2-40B4-BE49-F238E27FC236}">
                <a16:creationId xmlns:a16="http://schemas.microsoft.com/office/drawing/2014/main" id="{FD491603-6B92-14C8-0394-567181C4E6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779192"/>
              </p:ext>
            </p:extLst>
          </p:nvPr>
        </p:nvGraphicFramePr>
        <p:xfrm>
          <a:off x="8108950" y="28400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2" imgW="11606400" imgH="2982240" progId="">
                  <p:embed/>
                </p:oleObj>
              </mc:Choice>
              <mc:Fallback>
                <p:oleObj name="Clip" r:id="rId22" imgW="11606400" imgH="2982240" progId="">
                  <p:embed/>
                  <p:pic>
                    <p:nvPicPr>
                      <p:cNvPr id="18331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8950" y="28400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5">
            <a:extLst>
              <a:ext uri="{FF2B5EF4-FFF2-40B4-BE49-F238E27FC236}">
                <a16:creationId xmlns:a16="http://schemas.microsoft.com/office/drawing/2014/main" id="{AB973789-DDA5-C2DE-9F3B-9F73B51F7B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570032"/>
              </p:ext>
            </p:extLst>
          </p:nvPr>
        </p:nvGraphicFramePr>
        <p:xfrm>
          <a:off x="8870950" y="40592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4" imgW="11606400" imgH="2982240" progId="">
                  <p:embed/>
                </p:oleObj>
              </mc:Choice>
              <mc:Fallback>
                <p:oleObj name="Clip" r:id="rId24" imgW="11606400" imgH="2982240" progId="">
                  <p:embed/>
                  <p:pic>
                    <p:nvPicPr>
                      <p:cNvPr id="18331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0950" y="40592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6">
            <a:extLst>
              <a:ext uri="{FF2B5EF4-FFF2-40B4-BE49-F238E27FC236}">
                <a16:creationId xmlns:a16="http://schemas.microsoft.com/office/drawing/2014/main" id="{53A36D15-910B-61FF-0A5E-2F2EEB9E72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818063"/>
              </p:ext>
            </p:extLst>
          </p:nvPr>
        </p:nvGraphicFramePr>
        <p:xfrm>
          <a:off x="8108950" y="34496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6" imgW="11606400" imgH="2982240" progId="">
                  <p:embed/>
                </p:oleObj>
              </mc:Choice>
              <mc:Fallback>
                <p:oleObj name="Clip" r:id="rId26" imgW="11606400" imgH="2982240" progId="">
                  <p:embed/>
                  <p:pic>
                    <p:nvPicPr>
                      <p:cNvPr id="18331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8950" y="34496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7">
            <a:extLst>
              <a:ext uri="{FF2B5EF4-FFF2-40B4-BE49-F238E27FC236}">
                <a16:creationId xmlns:a16="http://schemas.microsoft.com/office/drawing/2014/main" id="{277FAA57-05D1-02E2-592A-560662D80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50" y="836614"/>
            <a:ext cx="8610600" cy="40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pt-BR" sz="1600" b="1" dirty="0">
                <a:cs typeface="Arial" panose="020B0604020202020204" pitchFamily="34" charset="0"/>
              </a:rPr>
              <a:t>Linhas</a:t>
            </a:r>
          </a:p>
          <a:p>
            <a:pPr marL="342900" indent="-342900" algn="l">
              <a:spcBef>
                <a:spcPct val="20000"/>
              </a:spcBef>
            </a:pPr>
            <a:r>
              <a:rPr lang="pt-BR" sz="1600" b="1" dirty="0">
                <a:cs typeface="Arial" panose="020B0604020202020204" pitchFamily="34" charset="0"/>
              </a:rPr>
              <a:t>Exclusivas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pt-BR" sz="8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A</a:t>
            </a:r>
            <a:r>
              <a:rPr lang="pt-BR" sz="1800" dirty="0">
                <a:cs typeface="Arial" panose="020B0604020202020204" pitchFamily="34" charset="0"/>
              </a:rPr>
              <a:t>       </a:t>
            </a:r>
            <a:r>
              <a:rPr lang="pt-BR" sz="1800" b="1" dirty="0">
                <a:cs typeface="Arial" panose="020B0604020202020204" pitchFamily="34" charset="0"/>
              </a:rPr>
              <a:t>_____________________________________________________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pt-BR" sz="14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B</a:t>
            </a:r>
            <a:r>
              <a:rPr lang="pt-BR" sz="1800" dirty="0">
                <a:cs typeface="Arial" panose="020B0604020202020204" pitchFamily="34" charset="0"/>
              </a:rPr>
              <a:t>       </a:t>
            </a:r>
            <a:r>
              <a:rPr lang="pt-BR" sz="1800" b="1" dirty="0">
                <a:cs typeface="Arial" panose="020B0604020202020204" pitchFamily="34" charset="0"/>
              </a:rPr>
              <a:t>_____________________________________________________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pt-BR" sz="14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C</a:t>
            </a:r>
            <a:r>
              <a:rPr lang="pt-BR" sz="1800" dirty="0">
                <a:cs typeface="Arial" panose="020B0604020202020204" pitchFamily="34" charset="0"/>
              </a:rPr>
              <a:t>       </a:t>
            </a:r>
            <a:r>
              <a:rPr lang="pt-BR" sz="1800" b="1" dirty="0">
                <a:cs typeface="Arial" panose="020B0604020202020204" pitchFamily="34" charset="0"/>
              </a:rPr>
              <a:t>_____________________________________________________</a:t>
            </a:r>
            <a:r>
              <a:rPr lang="pt-BR" sz="1800" dirty="0">
                <a:cs typeface="Arial" panose="020B0604020202020204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endParaRPr lang="pt-BR" sz="16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D</a:t>
            </a:r>
            <a:r>
              <a:rPr lang="pt-BR" sz="1800" dirty="0">
                <a:cs typeface="Arial" panose="020B0604020202020204" pitchFamily="34" charset="0"/>
              </a:rPr>
              <a:t>      </a:t>
            </a:r>
            <a:r>
              <a:rPr lang="pt-BR" sz="1800" b="1" dirty="0">
                <a:cs typeface="Arial" panose="020B0604020202020204" pitchFamily="34" charset="0"/>
              </a:rPr>
              <a:t> _____________________________________________________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pt-BR" sz="16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E</a:t>
            </a:r>
            <a:r>
              <a:rPr lang="pt-BR" sz="1800" dirty="0">
                <a:cs typeface="Arial" panose="020B0604020202020204" pitchFamily="34" charset="0"/>
              </a:rPr>
              <a:t>      </a:t>
            </a:r>
            <a:r>
              <a:rPr lang="pt-BR" sz="1800" b="1" dirty="0">
                <a:cs typeface="Arial" panose="020B0604020202020204" pitchFamily="34" charset="0"/>
              </a:rPr>
              <a:t> _____________________________________________________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endParaRPr lang="pt-BR" sz="16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b="1" dirty="0">
                <a:cs typeface="Arial" panose="020B0604020202020204" pitchFamily="34" charset="0"/>
              </a:rPr>
              <a:t>Linha Mista  </a:t>
            </a:r>
            <a:r>
              <a:rPr lang="pt-BR" sz="1800" b="1" dirty="0">
                <a:latin typeface="Times New Roman" pitchFamily="18" charset="0"/>
              </a:rPr>
              <a:t>_____________________________________________________</a:t>
            </a:r>
          </a:p>
        </p:txBody>
      </p:sp>
      <p:graphicFrame>
        <p:nvGraphicFramePr>
          <p:cNvPr id="18" name="Object 18">
            <a:extLst>
              <a:ext uri="{FF2B5EF4-FFF2-40B4-BE49-F238E27FC236}">
                <a16:creationId xmlns:a16="http://schemas.microsoft.com/office/drawing/2014/main" id="{2F992820-1E71-3344-EBD6-D31C7BC15B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531904"/>
              </p:ext>
            </p:extLst>
          </p:nvPr>
        </p:nvGraphicFramePr>
        <p:xfrm>
          <a:off x="34607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8" imgW="6545263" imgH="1706563" progId="">
                  <p:embed/>
                </p:oleObj>
              </mc:Choice>
              <mc:Fallback>
                <p:oleObj name="Clip" r:id="rId28" imgW="6545263" imgH="1706563" progId="">
                  <p:embed/>
                  <p:pic>
                    <p:nvPicPr>
                      <p:cNvPr id="18331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9">
            <a:extLst>
              <a:ext uri="{FF2B5EF4-FFF2-40B4-BE49-F238E27FC236}">
                <a16:creationId xmlns:a16="http://schemas.microsoft.com/office/drawing/2014/main" id="{2644A8A5-5525-D6F4-AAD9-3BC7F2FBE9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4384750"/>
              </p:ext>
            </p:extLst>
          </p:nvPr>
        </p:nvGraphicFramePr>
        <p:xfrm>
          <a:off x="42989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9" imgW="11606400" imgH="2982240" progId="">
                  <p:embed/>
                </p:oleObj>
              </mc:Choice>
              <mc:Fallback>
                <p:oleObj name="Clip" r:id="rId29" imgW="11606400" imgH="2982240" progId="">
                  <p:embed/>
                  <p:pic>
                    <p:nvPicPr>
                      <p:cNvPr id="18331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9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0">
            <a:extLst>
              <a:ext uri="{FF2B5EF4-FFF2-40B4-BE49-F238E27FC236}">
                <a16:creationId xmlns:a16="http://schemas.microsoft.com/office/drawing/2014/main" id="{78CC47AC-3B61-F914-4290-CE9E0A7149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113355"/>
              </p:ext>
            </p:extLst>
          </p:nvPr>
        </p:nvGraphicFramePr>
        <p:xfrm>
          <a:off x="51371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1" imgW="6545263" imgH="1706563" progId="">
                  <p:embed/>
                </p:oleObj>
              </mc:Choice>
              <mc:Fallback>
                <p:oleObj name="Clip" r:id="rId31" imgW="6545263" imgH="1706563" progId="">
                  <p:embed/>
                  <p:pic>
                    <p:nvPicPr>
                      <p:cNvPr id="183316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71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1">
            <a:extLst>
              <a:ext uri="{FF2B5EF4-FFF2-40B4-BE49-F238E27FC236}">
                <a16:creationId xmlns:a16="http://schemas.microsoft.com/office/drawing/2014/main" id="{CE4E38A1-1EC8-CB06-8B30-0824A5DA3A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302033"/>
              </p:ext>
            </p:extLst>
          </p:nvPr>
        </p:nvGraphicFramePr>
        <p:xfrm>
          <a:off x="59753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2" imgW="11606400" imgH="2982240" progId="">
                  <p:embed/>
                </p:oleObj>
              </mc:Choice>
              <mc:Fallback>
                <p:oleObj name="Clip" r:id="rId32" imgW="11606400" imgH="2982240" progId="">
                  <p:embed/>
                  <p:pic>
                    <p:nvPicPr>
                      <p:cNvPr id="18331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53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2">
            <a:extLst>
              <a:ext uri="{FF2B5EF4-FFF2-40B4-BE49-F238E27FC236}">
                <a16:creationId xmlns:a16="http://schemas.microsoft.com/office/drawing/2014/main" id="{0E826310-5BC1-BDC0-551A-0BAA299690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561307"/>
              </p:ext>
            </p:extLst>
          </p:nvPr>
        </p:nvGraphicFramePr>
        <p:xfrm>
          <a:off x="93281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4" imgW="11606400" imgH="2982240" progId="">
                  <p:embed/>
                </p:oleObj>
              </mc:Choice>
              <mc:Fallback>
                <p:oleObj name="Clip" r:id="rId34" imgW="11606400" imgH="2982240" progId="">
                  <p:embed/>
                  <p:pic>
                    <p:nvPicPr>
                      <p:cNvPr id="18331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281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3">
            <a:extLst>
              <a:ext uri="{FF2B5EF4-FFF2-40B4-BE49-F238E27FC236}">
                <a16:creationId xmlns:a16="http://schemas.microsoft.com/office/drawing/2014/main" id="{ABCD9F0F-8F1C-458A-5731-CC18358C6B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399237"/>
              </p:ext>
            </p:extLst>
          </p:nvPr>
        </p:nvGraphicFramePr>
        <p:xfrm>
          <a:off x="68135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6" imgW="6545263" imgH="1706563" progId="">
                  <p:embed/>
                </p:oleObj>
              </mc:Choice>
              <mc:Fallback>
                <p:oleObj name="Clip" r:id="rId36" imgW="6545263" imgH="1706563" progId="">
                  <p:embed/>
                  <p:pic>
                    <p:nvPicPr>
                      <p:cNvPr id="18331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35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4">
            <a:extLst>
              <a:ext uri="{FF2B5EF4-FFF2-40B4-BE49-F238E27FC236}">
                <a16:creationId xmlns:a16="http://schemas.microsoft.com/office/drawing/2014/main" id="{30D5EBA2-3EE8-0CD4-BB3C-B2E7FCD06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90896289-C062-69E2-6003-995032DE6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6200" y="320516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D</a:t>
            </a:r>
            <a:r>
              <a:rPr lang="pt-BR" sz="1600" b="1">
                <a:solidFill>
                  <a:srgbClr val="2618DC"/>
                </a:solidFill>
              </a:rPr>
              <a:t> = 16’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26" name="Rectangle 26">
            <a:extLst>
              <a:ext uri="{FF2B5EF4-FFF2-40B4-BE49-F238E27FC236}">
                <a16:creationId xmlns:a16="http://schemas.microsoft.com/office/drawing/2014/main" id="{1A1232D9-BF4A-FFD6-5FE6-4AE53E29B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7150" y="377666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E</a:t>
            </a:r>
            <a:r>
              <a:rPr lang="pt-BR" sz="1600" b="1">
                <a:solidFill>
                  <a:srgbClr val="2618DC"/>
                </a:solidFill>
              </a:rPr>
              <a:t> = 16’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84DF2A9-249D-023F-04DA-DB37C5F59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7150" y="5256213"/>
            <a:ext cx="152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MISTA</a:t>
            </a:r>
            <a:r>
              <a:rPr lang="pt-BR" sz="1600" b="1">
                <a:solidFill>
                  <a:srgbClr val="2618DC"/>
                </a:solidFill>
              </a:rPr>
              <a:t> = 1’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28" name="Rectangle 28">
            <a:extLst>
              <a:ext uri="{FF2B5EF4-FFF2-40B4-BE49-F238E27FC236}">
                <a16:creationId xmlns:a16="http://schemas.microsoft.com/office/drawing/2014/main" id="{8D38E06C-2975-14E9-40A2-3C2F525B8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9150" y="5256214"/>
            <a:ext cx="4114800" cy="83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2400" b="1" dirty="0">
                <a:solidFill>
                  <a:srgbClr val="C00000"/>
                </a:solidFill>
              </a:rPr>
              <a:t>Sequenciamento</a:t>
            </a:r>
            <a:r>
              <a:rPr lang="pt-BR" sz="2400" b="1" dirty="0">
                <a:solidFill>
                  <a:srgbClr val="2618DC"/>
                </a:solidFill>
              </a:rPr>
              <a:t> para nivelar o mix de produção</a:t>
            </a:r>
            <a:endParaRPr lang="pt-BR" sz="2400" dirty="0">
              <a:solidFill>
                <a:srgbClr val="2618DC"/>
              </a:solidFill>
            </a:endParaRPr>
          </a:p>
        </p:txBody>
      </p:sp>
      <p:sp>
        <p:nvSpPr>
          <p:cNvPr id="29" name="AutoShape 29">
            <a:extLst>
              <a:ext uri="{FF2B5EF4-FFF2-40B4-BE49-F238E27FC236}">
                <a16:creationId xmlns:a16="http://schemas.microsoft.com/office/drawing/2014/main" id="{BEED7ACA-460C-16E9-F88D-3435EAC5039C}"/>
              </a:ext>
            </a:extLst>
          </p:cNvPr>
          <p:cNvSpPr>
            <a:spLocks noChangeArrowheads="1"/>
          </p:cNvSpPr>
          <p:nvPr/>
        </p:nvSpPr>
        <p:spPr bwMode="auto">
          <a:xfrm rot="18797446">
            <a:off x="5993607" y="5161757"/>
            <a:ext cx="1431925" cy="401638"/>
          </a:xfrm>
          <a:prstGeom prst="curvedUpArrow">
            <a:avLst>
              <a:gd name="adj1" fmla="val 41182"/>
              <a:gd name="adj2" fmla="val 115259"/>
              <a:gd name="adj3" fmla="val 41042"/>
            </a:avLst>
          </a:prstGeom>
          <a:solidFill>
            <a:schemeClr val="hlink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" name="Rectangle 30">
            <a:extLst>
              <a:ext uri="{FF2B5EF4-FFF2-40B4-BE49-F238E27FC236}">
                <a16:creationId xmlns:a16="http://schemas.microsoft.com/office/drawing/2014/main" id="{2321DCA5-EAF8-A483-3B52-6D5AA4C8F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100" y="258921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C</a:t>
            </a:r>
            <a:r>
              <a:rPr lang="pt-BR" sz="1600" b="1">
                <a:solidFill>
                  <a:srgbClr val="2618DC"/>
                </a:solidFill>
              </a:rPr>
              <a:t> =  8’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31" name="Rectangle 31">
            <a:extLst>
              <a:ext uri="{FF2B5EF4-FFF2-40B4-BE49-F238E27FC236}">
                <a16:creationId xmlns:a16="http://schemas.microsoft.com/office/drawing/2014/main" id="{D19416B6-83A4-E0F2-573F-A388A80EE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100" y="194151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B</a:t>
            </a:r>
            <a:r>
              <a:rPr lang="pt-BR" sz="1600" b="1">
                <a:solidFill>
                  <a:srgbClr val="2618DC"/>
                </a:solidFill>
              </a:rPr>
              <a:t> =  4’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32" name="Rectangle 32">
            <a:extLst>
              <a:ext uri="{FF2B5EF4-FFF2-40B4-BE49-F238E27FC236}">
                <a16:creationId xmlns:a16="http://schemas.microsoft.com/office/drawing/2014/main" id="{BA8D3077-711B-25B5-8EE2-BDBF822E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100" y="133191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A</a:t>
            </a:r>
            <a:r>
              <a:rPr lang="pt-BR" sz="1600" b="1">
                <a:solidFill>
                  <a:srgbClr val="2618DC"/>
                </a:solidFill>
              </a:rPr>
              <a:t> =  2’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39B55AD1-EEF9-E195-200F-D4006F40F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4" name="Rectangle 34">
            <a:extLst>
              <a:ext uri="{FF2B5EF4-FFF2-40B4-BE49-F238E27FC236}">
                <a16:creationId xmlns:a16="http://schemas.microsoft.com/office/drawing/2014/main" id="{70821BF6-E91E-B9AA-4B05-76B0E22BA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1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5" name="Rectangle 35">
            <a:extLst>
              <a:ext uri="{FF2B5EF4-FFF2-40B4-BE49-F238E27FC236}">
                <a16:creationId xmlns:a16="http://schemas.microsoft.com/office/drawing/2014/main" id="{D4A17A1E-82B2-B1E5-278C-021D478BA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2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63684B6E-AA07-30DA-6FE2-3A1323B5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3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7" name="Rectangle 37">
            <a:extLst>
              <a:ext uri="{FF2B5EF4-FFF2-40B4-BE49-F238E27FC236}">
                <a16:creationId xmlns:a16="http://schemas.microsoft.com/office/drawing/2014/main" id="{D108AAB0-B607-B142-4D9B-3CC856029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8" name="Rectangle 38">
            <a:extLst>
              <a:ext uri="{FF2B5EF4-FFF2-40B4-BE49-F238E27FC236}">
                <a16:creationId xmlns:a16="http://schemas.microsoft.com/office/drawing/2014/main" id="{1055800A-4AB8-A187-FBAB-A1A975880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9" name="Rectangle 39">
            <a:extLst>
              <a:ext uri="{FF2B5EF4-FFF2-40B4-BE49-F238E27FC236}">
                <a16:creationId xmlns:a16="http://schemas.microsoft.com/office/drawing/2014/main" id="{74400FBB-A2C6-D680-A53E-638235CB5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6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0" name="Rectangle 40">
            <a:extLst>
              <a:ext uri="{FF2B5EF4-FFF2-40B4-BE49-F238E27FC236}">
                <a16:creationId xmlns:a16="http://schemas.microsoft.com/office/drawing/2014/main" id="{F93F4E09-B018-74BE-5848-B342C43AB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1" name="Rectangle 41">
            <a:extLst>
              <a:ext uri="{FF2B5EF4-FFF2-40B4-BE49-F238E27FC236}">
                <a16:creationId xmlns:a16="http://schemas.microsoft.com/office/drawing/2014/main" id="{3692A9A5-7F8A-6AEB-57A3-2878B0DA2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8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2" name="Rectangle 42">
            <a:extLst>
              <a:ext uri="{FF2B5EF4-FFF2-40B4-BE49-F238E27FC236}">
                <a16:creationId xmlns:a16="http://schemas.microsoft.com/office/drawing/2014/main" id="{972FBA32-30AE-2E7A-580D-301AA957C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9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3" name="Rectangle 43">
            <a:extLst>
              <a:ext uri="{FF2B5EF4-FFF2-40B4-BE49-F238E27FC236}">
                <a16:creationId xmlns:a16="http://schemas.microsoft.com/office/drawing/2014/main" id="{9FE3A1F2-13F0-D6AF-2AA5-2707708F5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0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4" name="Rectangle 44">
            <a:extLst>
              <a:ext uri="{FF2B5EF4-FFF2-40B4-BE49-F238E27FC236}">
                <a16:creationId xmlns:a16="http://schemas.microsoft.com/office/drawing/2014/main" id="{709900A9-9725-18B2-B327-3121FDEDA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1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5" name="Rectangle 45">
            <a:extLst>
              <a:ext uri="{FF2B5EF4-FFF2-40B4-BE49-F238E27FC236}">
                <a16:creationId xmlns:a16="http://schemas.microsoft.com/office/drawing/2014/main" id="{98370755-32F4-D651-24F5-C1DE43E93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2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6" name="Rectangle 46">
            <a:extLst>
              <a:ext uri="{FF2B5EF4-FFF2-40B4-BE49-F238E27FC236}">
                <a16:creationId xmlns:a16="http://schemas.microsoft.com/office/drawing/2014/main" id="{53392858-BDED-DE9C-C0CA-60AEBDEF6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3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7" name="Rectangle 47">
            <a:extLst>
              <a:ext uri="{FF2B5EF4-FFF2-40B4-BE49-F238E27FC236}">
                <a16:creationId xmlns:a16="http://schemas.microsoft.com/office/drawing/2014/main" id="{334DA239-84A5-9F1C-C4E6-60C1F8679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4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</a:t>
            </a:r>
            <a:endParaRPr lang="pt-BR" sz="2400" b="1">
              <a:latin typeface="Times New Roman" pitchFamily="18" charset="0"/>
            </a:endParaRPr>
          </a:p>
        </p:txBody>
      </p:sp>
      <p:graphicFrame>
        <p:nvGraphicFramePr>
          <p:cNvPr id="48" name="Object 48">
            <a:extLst>
              <a:ext uri="{FF2B5EF4-FFF2-40B4-BE49-F238E27FC236}">
                <a16:creationId xmlns:a16="http://schemas.microsoft.com/office/drawing/2014/main" id="{87660004-1394-3F39-596A-17FD075031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977140"/>
              </p:ext>
            </p:extLst>
          </p:nvPr>
        </p:nvGraphicFramePr>
        <p:xfrm>
          <a:off x="76517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7" imgW="11606400" imgH="2982240" progId="">
                  <p:embed/>
                </p:oleObj>
              </mc:Choice>
              <mc:Fallback>
                <p:oleObj name="Clip" r:id="rId37" imgW="11606400" imgH="2982240" progId="">
                  <p:embed/>
                  <p:pic>
                    <p:nvPicPr>
                      <p:cNvPr id="183344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9">
            <a:extLst>
              <a:ext uri="{FF2B5EF4-FFF2-40B4-BE49-F238E27FC236}">
                <a16:creationId xmlns:a16="http://schemas.microsoft.com/office/drawing/2014/main" id="{C6D2DB45-96A6-209D-D6C7-2EFB43B3ED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912843"/>
              </p:ext>
            </p:extLst>
          </p:nvPr>
        </p:nvGraphicFramePr>
        <p:xfrm>
          <a:off x="84899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9" imgW="6545263" imgH="1706563" progId="">
                  <p:embed/>
                </p:oleObj>
              </mc:Choice>
              <mc:Fallback>
                <p:oleObj name="Clip" r:id="rId39" imgW="6545263" imgH="1706563" progId="">
                  <p:embed/>
                  <p:pic>
                    <p:nvPicPr>
                      <p:cNvPr id="183345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99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2">
            <a:extLst>
              <a:ext uri="{FF2B5EF4-FFF2-40B4-BE49-F238E27FC236}">
                <a16:creationId xmlns:a16="http://schemas.microsoft.com/office/drawing/2014/main" id="{15B580E0-780D-5E97-31BE-0F3536022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Sequenciando a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Produç</a:t>
            </a:r>
            <a:r>
              <a:rPr lang="pt-BR" altLang="ja-JP" sz="2800" b="1" dirty="0" err="1">
                <a:solidFill>
                  <a:srgbClr val="000000"/>
                </a:solidFill>
                <a:ea typeface="游ゴシック" panose="020B0400000000000000" pitchFamily="34" charset="-128"/>
              </a:rPr>
              <a:t>ão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 para Nivelar MIX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57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DA1A105-6E95-DF05-8A23-8959C76C2076}"/>
              </a:ext>
            </a:extLst>
          </p:cNvPr>
          <p:cNvSpPr txBox="1"/>
          <p:nvPr/>
        </p:nvSpPr>
        <p:spPr>
          <a:xfrm>
            <a:off x="0" y="919353"/>
            <a:ext cx="12192000" cy="59259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Calcule o </a:t>
            </a:r>
            <a:r>
              <a:rPr lang="pt-BR" sz="2400" b="1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 Time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da Linha Mista.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Calcule o </a:t>
            </a:r>
            <a:r>
              <a:rPr lang="pt-BR" sz="2400" b="0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Time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Individual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para cada modelo.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Construa a </a:t>
            </a:r>
            <a:r>
              <a:rPr lang="pt-BR" sz="2400" b="1" dirty="0"/>
              <a:t>M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atriz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com linha de tempo com "slots" no eixo X e os modelos no eixo Y.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Inicie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alocação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dos modelos a produzir com o modelo de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menor </a:t>
            </a:r>
            <a:r>
              <a:rPr lang="pt-BR" sz="2400" b="1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 Time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Aloque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, se</a:t>
            </a:r>
            <a:r>
              <a:rPr lang="pt-BR" sz="2400" dirty="0"/>
              <a:t>mpre no 1º slot vago, 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os demais modelos a produzir, seguindo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ordem crescente do </a:t>
            </a:r>
            <a:r>
              <a:rPr lang="pt-BR" sz="2400" b="1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 Time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.</a:t>
            </a:r>
            <a:endParaRPr lang="pt-BR" sz="2400" dirty="0"/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Verifique se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todos os slots estão preenchidos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(todos os modelos alocados).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Analise o sequenciamento da Linha Mista e procure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identificar um "padrão repetitivo de alocação"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Google Shape;2381;p131">
            <a:extLst>
              <a:ext uri="{FF2B5EF4-FFF2-40B4-BE49-F238E27FC236}">
                <a16:creationId xmlns:a16="http://schemas.microsoft.com/office/drawing/2014/main" id="{606FCE8E-E862-6DDE-4143-EE74B7335B80}"/>
              </a:ext>
            </a:extLst>
          </p:cNvPr>
          <p:cNvSpPr/>
          <p:nvPr/>
        </p:nvSpPr>
        <p:spPr>
          <a:xfrm>
            <a:off x="0" y="12701"/>
            <a:ext cx="121920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HEIJUNKA: O Algoritmo de 7 Passos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6579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C9F0FE4-F8AB-44D0-9B56-91800E0B7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3450"/>
            <a:ext cx="12192000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176213" indent="176213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HEIJUNKA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é o mecanismo que permite acomodar a programação da produção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PUXADA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 diversos itens (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), em suas diferentes quantidades (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VOLUME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 em um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ciclo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que se repete (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CADA DIA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por exemplo).</a:t>
            </a: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Os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REQUISITOS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Processos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“FLEXÍVEIS”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(baixos tempos de setup), nos quais se possa programar a fabricação de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pequenos lotes</a:t>
            </a:r>
          </a:p>
          <a:p>
            <a:pPr lvl="1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Gestão de Fluxo a partir dos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3R’s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RITMO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ROTAS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Inequívocas &amp;, sobretudo,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ROTINAS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 movimentação de materiais (</a:t>
            </a:r>
            <a:r>
              <a:rPr lang="pt-BR" altLang="pt-BR" sz="2400" b="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Mizusumashi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lvl="1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Programação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PUXADA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MTS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e/ou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MTO</a:t>
            </a:r>
          </a:p>
        </p:txBody>
      </p:sp>
      <p:sp>
        <p:nvSpPr>
          <p:cNvPr id="2" name="CaixaDeTexto 5">
            <a:extLst>
              <a:ext uri="{FF2B5EF4-FFF2-40B4-BE49-F238E27FC236}">
                <a16:creationId xmlns:a16="http://schemas.microsoft.com/office/drawing/2014/main" id="{3D5B6A1B-81C4-4BE4-86E3-E9A4E86E5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8" y="-4445"/>
            <a:ext cx="121713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0" fontAlgn="base" hangingPunct="0">
              <a:spcAft>
                <a:spcPct val="0"/>
              </a:spcAft>
              <a:defRPr/>
            </a:pPr>
            <a:r>
              <a:rPr lang="pt-BR" altLang="pt-BR" sz="2800" b="1" dirty="0">
                <a:cs typeface="Arial" panose="020B0604020202020204" pitchFamily="34" charset="0"/>
              </a:rPr>
              <a:t>Para Concluir</a:t>
            </a:r>
          </a:p>
        </p:txBody>
      </p:sp>
    </p:spTree>
    <p:extLst>
      <p:ext uri="{BB962C8B-B14F-4D97-AF65-F5344CB8AC3E}">
        <p14:creationId xmlns:p14="http://schemas.microsoft.com/office/powerpoint/2010/main" val="33796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5261F91-E337-4415-8CF8-7C9259A8E5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361B982-EECC-4126-AB10-4DEA0CDDCE9B}"/>
              </a:ext>
            </a:extLst>
          </p:cNvPr>
          <p:cNvSpPr txBox="1"/>
          <p:nvPr/>
        </p:nvSpPr>
        <p:spPr>
          <a:xfrm>
            <a:off x="0" y="2569027"/>
            <a:ext cx="12192000" cy="1469573"/>
          </a:xfrm>
          <a:prstGeom prst="rect">
            <a:avLst/>
          </a:prstGeom>
          <a:solidFill>
            <a:srgbClr val="1E3F92"/>
          </a:solidFill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MISSÃO TÉCNICA AO JAPÃO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OUTUBRO 2023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C89906E-F888-F551-7D09-4AF99C88F48A}"/>
              </a:ext>
            </a:extLst>
          </p:cNvPr>
          <p:cNvSpPr/>
          <p:nvPr/>
        </p:nvSpPr>
        <p:spPr>
          <a:xfrm rot="19949181">
            <a:off x="801112" y="2870065"/>
            <a:ext cx="10336799" cy="1117870"/>
          </a:xfrm>
          <a:prstGeom prst="rect">
            <a:avLst/>
          </a:prstGeom>
          <a:solidFill>
            <a:schemeClr val="bg1">
              <a:lumMod val="95000"/>
              <a:alpha val="67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SOLD OUT!!!</a:t>
            </a:r>
            <a:endParaRPr lang="es-AR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416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66;p131">
            <a:extLst>
              <a:ext uri="{FF2B5EF4-FFF2-40B4-BE49-F238E27FC236}">
                <a16:creationId xmlns:a16="http://schemas.microsoft.com/office/drawing/2014/main" id="{8C86BA93-AAFD-C3BA-7700-E2D8CFC0C942}"/>
              </a:ext>
            </a:extLst>
          </p:cNvPr>
          <p:cNvSpPr txBox="1"/>
          <p:nvPr/>
        </p:nvSpPr>
        <p:spPr>
          <a:xfrm>
            <a:off x="4713225" y="5365820"/>
            <a:ext cx="29648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www.leanway.com.br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2367;p131" descr="C:\Dados Alexandre\Documents\Alexandre Sandes\Projetos\Gerdau IRM Utilidades 2013\Workshop IRM\linkedin.png">
            <a:extLst>
              <a:ext uri="{FF2B5EF4-FFF2-40B4-BE49-F238E27FC236}">
                <a16:creationId xmlns:a16="http://schemas.microsoft.com/office/drawing/2014/main" id="{BC84B78B-3208-3291-B978-0502FBA789C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65652" y="3737772"/>
            <a:ext cx="566462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368;p131" descr="C:\Dados Alexandre\Documents\Alexandre Sandes\Projetos\Gerdau IRM Utilidades 2013\Workshop IRM\face.png">
            <a:extLst>
              <a:ext uri="{FF2B5EF4-FFF2-40B4-BE49-F238E27FC236}">
                <a16:creationId xmlns:a16="http://schemas.microsoft.com/office/drawing/2014/main" id="{66A31996-4D2D-2043-EAC1-781ADFDA88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0386" y="4573732"/>
            <a:ext cx="567262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369;p131">
            <a:extLst>
              <a:ext uri="{FF2B5EF4-FFF2-40B4-BE49-F238E27FC236}">
                <a16:creationId xmlns:a16="http://schemas.microsoft.com/office/drawing/2014/main" id="{4742BB03-5C73-9D12-36C3-9E25ECB9995D}"/>
              </a:ext>
            </a:extLst>
          </p:cNvPr>
          <p:cNvSpPr txBox="1"/>
          <p:nvPr/>
        </p:nvSpPr>
        <p:spPr>
          <a:xfrm>
            <a:off x="4560423" y="1352444"/>
            <a:ext cx="34573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ghinato@leanway.com.br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370;p131">
            <a:extLst>
              <a:ext uri="{FF2B5EF4-FFF2-40B4-BE49-F238E27FC236}">
                <a16:creationId xmlns:a16="http://schemas.microsoft.com/office/drawing/2014/main" id="{73259C74-CE7C-0BFC-6DC5-C47F0CFEDF4C}"/>
              </a:ext>
            </a:extLst>
          </p:cNvPr>
          <p:cNvSpPr txBox="1"/>
          <p:nvPr/>
        </p:nvSpPr>
        <p:spPr>
          <a:xfrm>
            <a:off x="4909774" y="2171000"/>
            <a:ext cx="256672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+55 11 96455 0773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371;p131">
            <a:extLst>
              <a:ext uri="{FF2B5EF4-FFF2-40B4-BE49-F238E27FC236}">
                <a16:creationId xmlns:a16="http://schemas.microsoft.com/office/drawing/2014/main" id="{BFEE4BF4-0A81-D208-EC9C-8AAB27F84A49}"/>
              </a:ext>
            </a:extLst>
          </p:cNvPr>
          <p:cNvSpPr txBox="1"/>
          <p:nvPr/>
        </p:nvSpPr>
        <p:spPr>
          <a:xfrm>
            <a:off x="4069044" y="3825516"/>
            <a:ext cx="468052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www.linkedin.com/in/ghinato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2372;p131">
            <a:extLst>
              <a:ext uri="{FF2B5EF4-FFF2-40B4-BE49-F238E27FC236}">
                <a16:creationId xmlns:a16="http://schemas.microsoft.com/office/drawing/2014/main" id="{4D4CD579-DB89-2207-CE84-59937F570BB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1584" y="2109724"/>
            <a:ext cx="576064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373;p131">
            <a:extLst>
              <a:ext uri="{FF2B5EF4-FFF2-40B4-BE49-F238E27FC236}">
                <a16:creationId xmlns:a16="http://schemas.microsoft.com/office/drawing/2014/main" id="{60CF3AB2-425A-FBEA-4112-E9F10D45E7F6}"/>
              </a:ext>
            </a:extLst>
          </p:cNvPr>
          <p:cNvSpPr txBox="1"/>
          <p:nvPr/>
        </p:nvSpPr>
        <p:spPr>
          <a:xfrm>
            <a:off x="3115536" y="4645740"/>
            <a:ext cx="675952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https://www.facebook.com/paulo.ghinato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0" name="Google Shape;2374;p131">
            <a:extLst>
              <a:ext uri="{FF2B5EF4-FFF2-40B4-BE49-F238E27FC236}">
                <a16:creationId xmlns:a16="http://schemas.microsoft.com/office/drawing/2014/main" id="{D4EA4ECD-DA9D-E894-45B0-075FAC6913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79720" y="5365820"/>
            <a:ext cx="504056" cy="5040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375;p131">
            <a:extLst>
              <a:ext uri="{FF2B5EF4-FFF2-40B4-BE49-F238E27FC236}">
                <a16:creationId xmlns:a16="http://schemas.microsoft.com/office/drawing/2014/main" id="{22DBB77D-2231-5C37-2A8F-45A42EF10388}"/>
              </a:ext>
            </a:extLst>
          </p:cNvPr>
          <p:cNvSpPr txBox="1"/>
          <p:nvPr/>
        </p:nvSpPr>
        <p:spPr>
          <a:xfrm>
            <a:off x="4619929" y="572756"/>
            <a:ext cx="314632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Paulo GHINATO</a:t>
            </a:r>
            <a:endParaRPr kumimoji="0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2376;p131" descr="Logo e-mail - Adriano Gronard">
            <a:extLst>
              <a:ext uri="{FF2B5EF4-FFF2-40B4-BE49-F238E27FC236}">
                <a16:creationId xmlns:a16="http://schemas.microsoft.com/office/drawing/2014/main" id="{62689EA4-40CA-F519-C432-4BED9563B0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51584" y="1320972"/>
            <a:ext cx="576064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377;p131">
            <a:extLst>
              <a:ext uri="{FF2B5EF4-FFF2-40B4-BE49-F238E27FC236}">
                <a16:creationId xmlns:a16="http://schemas.microsoft.com/office/drawing/2014/main" id="{7F0770B8-6DFD-57F4-8A1A-D3B7E8BA58A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51585" y="2914212"/>
            <a:ext cx="576064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378;p131">
            <a:extLst>
              <a:ext uri="{FF2B5EF4-FFF2-40B4-BE49-F238E27FC236}">
                <a16:creationId xmlns:a16="http://schemas.microsoft.com/office/drawing/2014/main" id="{7C1D1EFD-7B19-3FFB-4FC3-BD17BD77F411}"/>
              </a:ext>
            </a:extLst>
          </p:cNvPr>
          <p:cNvSpPr txBox="1"/>
          <p:nvPr/>
        </p:nvSpPr>
        <p:spPr>
          <a:xfrm>
            <a:off x="5102461" y="2974007"/>
            <a:ext cx="215526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@ghinatopaulo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2379;p131" descr="icone telefone – Viva Coqueiros">
            <a:extLst>
              <a:ext uri="{FF2B5EF4-FFF2-40B4-BE49-F238E27FC236}">
                <a16:creationId xmlns:a16="http://schemas.microsoft.com/office/drawing/2014/main" id="{E4CF89EB-2A2D-544D-A396-88482A8DFD2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9021" t="5456" r="15279" b="15745"/>
          <a:stretch/>
        </p:blipFill>
        <p:spPr>
          <a:xfrm>
            <a:off x="2351584" y="6049568"/>
            <a:ext cx="561462" cy="56146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2380;p131">
            <a:extLst>
              <a:ext uri="{FF2B5EF4-FFF2-40B4-BE49-F238E27FC236}">
                <a16:creationId xmlns:a16="http://schemas.microsoft.com/office/drawing/2014/main" id="{3F5D7805-7D61-3599-B3E3-944B42A6E7B9}"/>
              </a:ext>
            </a:extLst>
          </p:cNvPr>
          <p:cNvSpPr txBox="1"/>
          <p:nvPr/>
        </p:nvSpPr>
        <p:spPr>
          <a:xfrm>
            <a:off x="4914117" y="6110887"/>
            <a:ext cx="256672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+55 11 96455 0773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381;p131">
            <a:extLst>
              <a:ext uri="{FF2B5EF4-FFF2-40B4-BE49-F238E27FC236}">
                <a16:creationId xmlns:a16="http://schemas.microsoft.com/office/drawing/2014/main" id="{B2C53076-0A86-26CC-99C5-0B15BE8B5096}"/>
              </a:ext>
            </a:extLst>
          </p:cNvPr>
          <p:cNvSpPr/>
          <p:nvPr/>
        </p:nvSpPr>
        <p:spPr>
          <a:xfrm>
            <a:off x="0" y="12701"/>
            <a:ext cx="121920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CONTATO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Imagem 17" descr="Desenho de pessoa e texto branco&#10;&#10;Descrição gerada automaticamente com confiança média">
            <a:extLst>
              <a:ext uri="{FF2B5EF4-FFF2-40B4-BE49-F238E27FC236}">
                <a16:creationId xmlns:a16="http://schemas.microsoft.com/office/drawing/2014/main" id="{9AD6DF07-7CEC-117B-5D05-47EF39BCB8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15390"/>
            <a:ext cx="2781300" cy="8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81953"/>
      </p:ext>
    </p:extLst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FLS_final_maio 202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07950" cap="flat" cmpd="sng" algn="ctr">
          <a:noFill/>
          <a:prstDash val="solid"/>
          <a:round/>
          <a:headEnd type="none" w="med" len="med"/>
          <a:tailEnd type="stealth" w="med" len="med"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7950" cap="flat" cmpd="sng" algn="ctr">
          <a:solidFill>
            <a:schemeClr val="tx1"/>
          </a:solidFill>
          <a:prstDash val="solid"/>
          <a:round/>
          <a:headEnd type="none" w="med" len="med"/>
          <a:tailEnd type="stealth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3507</TotalTime>
  <Words>1389</Words>
  <Application>Microsoft Office PowerPoint</Application>
  <PresentationFormat>Widescreen</PresentationFormat>
  <Paragraphs>348</Paragraphs>
  <Slides>19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31" baseType="lpstr">
      <vt:lpstr>Arial</vt:lpstr>
      <vt:lpstr>Calibri</vt:lpstr>
      <vt:lpstr>Calibri Light</vt:lpstr>
      <vt:lpstr>HK Grotesk</vt:lpstr>
      <vt:lpstr>MagistralW08-Medium</vt:lpstr>
      <vt:lpstr>Times New Roman</vt:lpstr>
      <vt:lpstr>Wingdings</vt:lpstr>
      <vt:lpstr>Estrutura padrão</vt:lpstr>
      <vt:lpstr>WFLS_final_maio 2020</vt:lpstr>
      <vt:lpstr>2_Estrutura padrão</vt:lpstr>
      <vt:lpstr>Office Theme</vt:lpstr>
      <vt:lpstr>Clip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Paulo GHINATO</cp:lastModifiedBy>
  <cp:revision>2724</cp:revision>
  <cp:lastPrinted>2023-05-02T19:45:34Z</cp:lastPrinted>
  <dcterms:created xsi:type="dcterms:W3CDTF">2004-08-10T16:06:30Z</dcterms:created>
  <dcterms:modified xsi:type="dcterms:W3CDTF">2023-08-14T13:38:40Z</dcterms:modified>
</cp:coreProperties>
</file>