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3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46" r:id="rId2"/>
    <p:sldMasterId id="2147483758" r:id="rId3"/>
    <p:sldMasterId id="2147483833" r:id="rId4"/>
  </p:sldMasterIdLst>
  <p:notesMasterIdLst>
    <p:notesMasterId r:id="rId82"/>
  </p:notesMasterIdLst>
  <p:handoutMasterIdLst>
    <p:handoutMasterId r:id="rId83"/>
  </p:handoutMasterIdLst>
  <p:sldIdLst>
    <p:sldId id="3321" r:id="rId5"/>
    <p:sldId id="6812" r:id="rId6"/>
    <p:sldId id="6642" r:id="rId7"/>
    <p:sldId id="3657" r:id="rId8"/>
    <p:sldId id="3799" r:id="rId9"/>
    <p:sldId id="6827" r:id="rId10"/>
    <p:sldId id="6631" r:id="rId11"/>
    <p:sldId id="3601" r:id="rId12"/>
    <p:sldId id="2014" r:id="rId13"/>
    <p:sldId id="2015" r:id="rId14"/>
    <p:sldId id="2016" r:id="rId15"/>
    <p:sldId id="2017" r:id="rId16"/>
    <p:sldId id="264" r:id="rId17"/>
    <p:sldId id="2024" r:id="rId18"/>
    <p:sldId id="318" r:id="rId19"/>
    <p:sldId id="2020" r:id="rId20"/>
    <p:sldId id="260" r:id="rId21"/>
    <p:sldId id="261" r:id="rId22"/>
    <p:sldId id="2023" r:id="rId23"/>
    <p:sldId id="275" r:id="rId24"/>
    <p:sldId id="3591" r:id="rId25"/>
    <p:sldId id="3604" r:id="rId26"/>
    <p:sldId id="3726" r:id="rId27"/>
    <p:sldId id="3627" r:id="rId28"/>
    <p:sldId id="755" r:id="rId29"/>
    <p:sldId id="3756" r:id="rId30"/>
    <p:sldId id="3461" r:id="rId31"/>
    <p:sldId id="3462" r:id="rId32"/>
    <p:sldId id="3463" r:id="rId33"/>
    <p:sldId id="3464" r:id="rId34"/>
    <p:sldId id="3466" r:id="rId35"/>
    <p:sldId id="3467" r:id="rId36"/>
    <p:sldId id="3468" r:id="rId37"/>
    <p:sldId id="3470" r:id="rId38"/>
    <p:sldId id="3465" r:id="rId39"/>
    <p:sldId id="3471" r:id="rId40"/>
    <p:sldId id="3476" r:id="rId41"/>
    <p:sldId id="3477" r:id="rId42"/>
    <p:sldId id="3478" r:id="rId43"/>
    <p:sldId id="3479" r:id="rId44"/>
    <p:sldId id="3534" r:id="rId45"/>
    <p:sldId id="6676" r:id="rId46"/>
    <p:sldId id="3448" r:id="rId47"/>
    <p:sldId id="3127" r:id="rId48"/>
    <p:sldId id="6700" r:id="rId49"/>
    <p:sldId id="6772" r:id="rId50"/>
    <p:sldId id="6753" r:id="rId51"/>
    <p:sldId id="2099" r:id="rId52"/>
    <p:sldId id="3608" r:id="rId53"/>
    <p:sldId id="1843" r:id="rId54"/>
    <p:sldId id="6649" r:id="rId55"/>
    <p:sldId id="6818" r:id="rId56"/>
    <p:sldId id="958" r:id="rId57"/>
    <p:sldId id="6798" r:id="rId58"/>
    <p:sldId id="6804" r:id="rId59"/>
    <p:sldId id="6805" r:id="rId60"/>
    <p:sldId id="6823" r:id="rId61"/>
    <p:sldId id="6824" r:id="rId62"/>
    <p:sldId id="6822" r:id="rId63"/>
    <p:sldId id="6803" r:id="rId64"/>
    <p:sldId id="6832" r:id="rId65"/>
    <p:sldId id="6806" r:id="rId66"/>
    <p:sldId id="6807" r:id="rId67"/>
    <p:sldId id="6808" r:id="rId68"/>
    <p:sldId id="6809" r:id="rId69"/>
    <p:sldId id="1005" r:id="rId70"/>
    <p:sldId id="6819" r:id="rId71"/>
    <p:sldId id="6817" r:id="rId72"/>
    <p:sldId id="6828" r:id="rId73"/>
    <p:sldId id="3795" r:id="rId74"/>
    <p:sldId id="3796" r:id="rId75"/>
    <p:sldId id="3797" r:id="rId76"/>
    <p:sldId id="3798" r:id="rId77"/>
    <p:sldId id="6830" r:id="rId78"/>
    <p:sldId id="6831" r:id="rId79"/>
    <p:sldId id="3348" r:id="rId80"/>
    <p:sldId id="6814" r:id="rId81"/>
  </p:sldIdLst>
  <p:sldSz cx="12192000" cy="6858000"/>
  <p:notesSz cx="6889750" cy="10020300"/>
  <p:defaultTextStyle>
    <a:defPPr>
      <a:defRPr lang="pt-BR"/>
    </a:defPPr>
    <a:lvl1pPr algn="ctr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FF00"/>
    <a:srgbClr val="333333"/>
    <a:srgbClr val="99FF66"/>
    <a:srgbClr val="B7DAE0"/>
    <a:srgbClr val="037675"/>
    <a:srgbClr val="C0C0C0"/>
    <a:srgbClr val="6699FF"/>
    <a:srgbClr val="666699"/>
    <a:srgbClr val="4D4D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8651" autoAdjust="0"/>
    <p:restoredTop sz="94343" autoAdjust="0"/>
  </p:normalViewPr>
  <p:slideViewPr>
    <p:cSldViewPr>
      <p:cViewPr>
        <p:scale>
          <a:sx n="100" d="100"/>
          <a:sy n="100" d="100"/>
        </p:scale>
        <p:origin x="1656" y="23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30" d="100"/>
        <a:sy n="130" d="100"/>
      </p:scale>
      <p:origin x="0" y="-2789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presProps" Target="presProps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slide" Target="slides/slide73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slide" Target="slides/slide76.xml"/><Relationship Id="rId85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slide" Target="slides/slide77.xml"/><Relationship Id="rId86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tableStyles" Target="tableStyles.xml"/><Relationship Id="rId61" Type="http://schemas.openxmlformats.org/officeDocument/2006/relationships/slide" Target="slides/slide57.xml"/><Relationship Id="rId82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1"/>
            <a:ext cx="2985558" cy="501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99" tIns="46651" rIns="93299" bIns="46651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406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04194" y="1"/>
            <a:ext cx="2985558" cy="501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99" tIns="46651" rIns="93299" bIns="46651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406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3" y="9519206"/>
            <a:ext cx="2985558" cy="501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99" tIns="46651" rIns="93299" bIns="46651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406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04194" y="9519206"/>
            <a:ext cx="2985558" cy="501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99" tIns="46651" rIns="93299" bIns="46651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4ECAE1FD-7205-45D5-8CF6-91F31FF0576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680108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1"/>
            <a:ext cx="2985558" cy="501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99" tIns="46651" rIns="93299" bIns="46651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4194" y="1"/>
            <a:ext cx="2985558" cy="501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99" tIns="46651" rIns="93299" bIns="46651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908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4775" y="750888"/>
            <a:ext cx="6680200" cy="3759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8637" y="4760424"/>
            <a:ext cx="5052482" cy="4508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99" tIns="46651" rIns="93299" bIns="4665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noProof="0"/>
              <a:t>Clique para editar os estilos do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" y="9519206"/>
            <a:ext cx="2985558" cy="501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99" tIns="46651" rIns="93299" bIns="46651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4194" y="9519206"/>
            <a:ext cx="2985558" cy="501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99" tIns="46651" rIns="93299" bIns="46651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1CB9D4D3-5249-4227-8233-96EF042E4B4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9907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36908">
              <a:defRPr/>
            </a:pPr>
            <a:fld id="{28A24B8F-86C5-D14B-822B-E9D807B8DE40}" type="slidenum">
              <a:rPr lang="x-none">
                <a:solidFill>
                  <a:srgbClr val="000000"/>
                </a:solidFill>
              </a:rPr>
              <a:pPr defTabSz="936908">
                <a:defRPr/>
              </a:pPr>
              <a:t>1</a:t>
            </a:fld>
            <a:endParaRPr lang="x-non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89661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24550" fontAlgn="auto">
              <a:spcBef>
                <a:spcPts val="0"/>
              </a:spcBef>
              <a:spcAft>
                <a:spcPts val="0"/>
              </a:spcAft>
              <a:defRPr/>
            </a:pPr>
            <a:fld id="{B126DAAB-C0AA-453E-A0B4-1BB202EDFDAA}" type="slidenum">
              <a:rPr lang="pt-BR">
                <a:solidFill>
                  <a:prstClr val="black"/>
                </a:solidFill>
                <a:latin typeface="Calibri" panose="020F0502020204030204"/>
              </a:rPr>
              <a:pPr defTabSz="924550" fontAlgn="auto">
                <a:spcBef>
                  <a:spcPts val="0"/>
                </a:spcBef>
                <a:spcAft>
                  <a:spcPts val="0"/>
                </a:spcAft>
                <a:defRPr/>
              </a:pPr>
              <a:t>6</a:t>
            </a:fld>
            <a:endParaRPr lang="pt-BR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484240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26</a:t>
            </a:r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245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A24B8F-86C5-D14B-822B-E9D807B8DE40}" type="slidenum">
              <a:rPr kumimoji="0" lang="x-none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245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x-non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93292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27</a:t>
            </a:r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245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A24B8F-86C5-D14B-822B-E9D807B8DE40}" type="slidenum">
              <a:rPr kumimoji="0" lang="x-none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245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x-non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07910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28</a:t>
            </a:r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245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A24B8F-86C5-D14B-822B-E9D807B8DE40}" type="slidenum">
              <a:rPr kumimoji="0" lang="x-none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245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x-non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56280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29</a:t>
            </a:r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245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A24B8F-86C5-D14B-822B-E9D807B8DE40}" type="slidenum">
              <a:rPr kumimoji="0" lang="x-none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245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x-non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98003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BR" dirty="0"/>
              <a:t>36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245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A24B8F-86C5-D14B-822B-E9D807B8DE40}" type="slidenum">
              <a:rPr kumimoji="0" lang="en-B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245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27985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245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A24B8F-86C5-D14B-822B-E9D807B8DE40}" type="slidenum">
              <a:rPr kumimoji="0" lang="x-none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245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x-non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00779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BR" dirty="0"/>
              <a:t>32</a:t>
            </a:r>
            <a:br>
              <a:rPr lang="en-BR" dirty="0"/>
            </a:br>
            <a:endParaRPr lang="en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245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A24B8F-86C5-D14B-822B-E9D807B8DE40}" type="slidenum">
              <a:rPr kumimoji="0" lang="en-B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245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30605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BR" dirty="0"/>
              <a:t>35</a:t>
            </a:r>
          </a:p>
          <a:p>
            <a:endParaRPr lang="en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245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A24B8F-86C5-D14B-822B-E9D807B8DE40}" type="slidenum">
              <a:rPr kumimoji="0" lang="en-B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245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28391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B1E9FE8-930C-4DEC-9035-B3F79605A75D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436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3188" y="750888"/>
            <a:ext cx="6681787" cy="3759200"/>
          </a:xfrm>
          <a:ln/>
        </p:spPr>
      </p:sp>
      <p:sp>
        <p:nvSpPr>
          <p:cNvPr id="436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pt-BR"/>
              <a:t>Conforme falamos anteriormente, o just-in-time é consolidado através da produção puxada e do fluxo contínuo. Vamos então, entender cada um desses conceitos.</a:t>
            </a:r>
          </a:p>
        </p:txBody>
      </p:sp>
    </p:spTree>
    <p:extLst>
      <p:ext uri="{BB962C8B-B14F-4D97-AF65-F5344CB8AC3E}">
        <p14:creationId xmlns:p14="http://schemas.microsoft.com/office/powerpoint/2010/main" val="33135704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1048" indent="-288865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55459" indent="-231092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17642" indent="-231092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79826" indent="-231092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42009" indent="-231092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04193" indent="-231092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66376" indent="-231092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28560" indent="-231092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C53DB11-FE75-4F8B-80D3-F225B1F3959C}" type="slidenum">
              <a:rPr lang="pt-BR" sz="1200">
                <a:latin typeface="Times New Roman" panose="02020603050405020304" pitchFamily="18" charset="0"/>
              </a:rPr>
              <a:pPr eaLnBrk="1" hangingPunct="1"/>
              <a:t>44</a:t>
            </a:fld>
            <a:endParaRPr lang="pt-BR" sz="1200">
              <a:latin typeface="Times New Roman" panose="02020603050405020304" pitchFamily="18" charset="0"/>
            </a:endParaRPr>
          </a:p>
        </p:txBody>
      </p:sp>
      <p:sp>
        <p:nvSpPr>
          <p:cNvPr id="190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buFontTx/>
              <a:buChar char="-"/>
            </a:pPr>
            <a:endParaRPr lang="pt-BR" altLang="ko-KR" i="1" dirty="0">
              <a:ea typeface="Gulim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315678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1047" indent="-288864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55456" indent="-231091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17638" indent="-231091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79821" indent="-231091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42003" indent="-231091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04186" indent="-231091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66369" indent="-231091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28551" indent="-231091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C53DB11-FE75-4F8B-80D3-F225B1F3959C}" type="slidenum">
              <a:rPr lang="pt-BR" sz="1200">
                <a:latin typeface="Times New Roman" panose="02020603050405020304" pitchFamily="18" charset="0"/>
              </a:rPr>
              <a:pPr eaLnBrk="1" hangingPunct="1"/>
              <a:t>48</a:t>
            </a:fld>
            <a:endParaRPr lang="pt-BR" sz="1200">
              <a:latin typeface="Times New Roman" panose="02020603050405020304" pitchFamily="18" charset="0"/>
            </a:endParaRPr>
          </a:p>
        </p:txBody>
      </p:sp>
      <p:sp>
        <p:nvSpPr>
          <p:cNvPr id="190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buFontTx/>
              <a:buChar char="-"/>
            </a:pPr>
            <a:endParaRPr lang="pt-BR" altLang="ko-KR" i="1" dirty="0">
              <a:ea typeface="Gulim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987268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1pPr>
            <a:lvl2pPr marL="721352" indent="-277443"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2pPr>
            <a:lvl3pPr marL="1109772" indent="-221955"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3pPr>
            <a:lvl4pPr marL="1553682" indent="-221955"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4pPr>
            <a:lvl5pPr marL="1997591" indent="-221955"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5pPr>
            <a:lvl6pPr marL="2441500" indent="-221955" algn="ctr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itchFamily="34" charset="0"/>
              </a:defRPr>
            </a:lvl6pPr>
            <a:lvl7pPr marL="2885409" indent="-221955" algn="ctr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itchFamily="34" charset="0"/>
              </a:defRPr>
            </a:lvl7pPr>
            <a:lvl8pPr marL="3329317" indent="-221955" algn="ctr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itchFamily="34" charset="0"/>
              </a:defRPr>
            </a:lvl8pPr>
            <a:lvl9pPr marL="3773227" indent="-221955" algn="ctr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r" defTabSz="92436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8DF2C20-7EAE-480E-813F-A9CE48AAF81C}" type="slidenum">
              <a:rPr kumimoji="0" lang="pt-B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2436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pt-BR" sz="1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3188" y="750888"/>
            <a:ext cx="6681787" cy="3759200"/>
          </a:xfrm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3620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B5EEBD8-5724-4AA8-AA38-BBD9DEF95451}" type="slidenum">
              <a:rPr lang="pt-BR" smtClean="0"/>
              <a:pPr/>
              <a:t>53</a:t>
            </a:fld>
            <a:endParaRPr lang="pt-BR"/>
          </a:p>
        </p:txBody>
      </p:sp>
      <p:sp>
        <p:nvSpPr>
          <p:cNvPr id="436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6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01952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CDBC434C-E390-A705-6D27-7EDBAB02344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259FDB0-F210-44C0-A730-E06685C28CA8}" type="slidenum">
              <a:rPr lang="pt-BR" altLang="pt-BR"/>
              <a:pPr/>
              <a:t>66</a:t>
            </a:fld>
            <a:endParaRPr lang="pt-BR" altLang="pt-BR"/>
          </a:p>
        </p:txBody>
      </p:sp>
      <p:sp>
        <p:nvSpPr>
          <p:cNvPr id="2478082" name="Rectangle 2">
            <a:extLst>
              <a:ext uri="{FF2B5EF4-FFF2-40B4-BE49-F238E27FC236}">
                <a16:creationId xmlns:a16="http://schemas.microsoft.com/office/drawing/2014/main" id="{78EC43D9-C280-BEB6-E748-F219EB76CF0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78083" name="Rectangle 3">
            <a:extLst>
              <a:ext uri="{FF2B5EF4-FFF2-40B4-BE49-F238E27FC236}">
                <a16:creationId xmlns:a16="http://schemas.microsoft.com/office/drawing/2014/main" id="{E5241B03-0531-1EF6-3084-07AF303094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2321240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ítulo e grá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Gráfico 2"/>
          <p:cNvSpPr>
            <a:spLocks noGrp="1"/>
          </p:cNvSpPr>
          <p:nvPr>
            <p:ph type="cha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endParaRPr lang="pt-BR" noProof="0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e tabe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abela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endParaRPr lang="pt-BR" noProof="0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>
            <a:extLst>
              <a:ext uri="{FF2B5EF4-FFF2-40B4-BE49-F238E27FC236}">
                <a16:creationId xmlns:a16="http://schemas.microsoft.com/office/drawing/2014/main" id="{D87256CE-92B7-4F4B-9304-DF847EC80DA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2078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3FF4C1D-9715-4D23-9CA8-1DC2F4BB7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01E09-C98E-4B56-81B8-E18CD5CEFAB5}" type="datetimeFigureOut">
              <a:rPr lang="pt-BR" smtClean="0"/>
              <a:t>18/08/2023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F302B99-E6A1-46F6-B44C-0802E24AA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FC6FD4A-A4BF-47C1-B4C6-0309445CA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9B763-D2AE-44A2-B495-09738F189E11}" type="slidenum">
              <a:rPr lang="pt-BR" smtClean="0"/>
              <a:t>‹nº›</a:t>
            </a:fld>
            <a:endParaRPr lang="pt-BR"/>
          </a:p>
        </p:txBody>
      </p:sp>
      <p:pic>
        <p:nvPicPr>
          <p:cNvPr id="7" name="Picture 3">
            <a:extLst>
              <a:ext uri="{FF2B5EF4-FFF2-40B4-BE49-F238E27FC236}">
                <a16:creationId xmlns:a16="http://schemas.microsoft.com/office/drawing/2014/main" id="{73F344D6-DA39-4B79-B60C-55F2C1511FA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3781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9E1A42-47B2-4B40-8779-A71EEBEFE8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9E540A-FB3B-CD46-BA55-D1B1C553B1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D15720-B6C4-564B-A0AB-56F56253D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4B84C-147E-4F29-8B21-F343CCC88A32}" type="datetimeFigureOut">
              <a:rPr lang="pt-BR" smtClean="0"/>
              <a:t>18/08/2023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FBEAEC-8408-CA45-B95D-F640E2245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B8039F-C705-5346-80C0-62D30762A5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4D9AA-8A40-4C4D-8297-C9FE0F7BA4CB}" type="slidenum">
              <a:rPr lang="pt-BR" smtClean="0"/>
              <a:t>‹nº›</a:t>
            </a:fld>
            <a:endParaRPr lang="pt-BR"/>
          </a:p>
        </p:txBody>
      </p:sp>
      <p:pic>
        <p:nvPicPr>
          <p:cNvPr id="7" name="Picture 3">
            <a:extLst>
              <a:ext uri="{FF2B5EF4-FFF2-40B4-BE49-F238E27FC236}">
                <a16:creationId xmlns:a16="http://schemas.microsoft.com/office/drawing/2014/main" id="{D87256CE-92B7-4F4B-9304-DF847EC80DA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8803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9010B-B3E6-5B41-8804-847A33D97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C77874-F6EE-D041-B0ED-73882E2AD4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C0707F-545D-8649-9458-1E2714BA3C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4B84C-147E-4F29-8B21-F343CCC88A32}" type="datetimeFigureOut">
              <a:rPr lang="pt-BR" smtClean="0"/>
              <a:t>18/08/2023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434180-FF8E-C440-9F1D-DA4EE8E35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5F8B8F-F4AD-004B-B57A-BBCDA559C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4D9AA-8A40-4C4D-8297-C9FE0F7BA4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23832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B78360-A182-994B-8395-918B1CB78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949842-E542-E643-94AC-A2DFCCE01E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598D1D-9B5C-9D4F-B26C-FDA764D9E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4B84C-147E-4F29-8B21-F343CCC88A32}" type="datetimeFigureOut">
              <a:rPr lang="pt-BR" smtClean="0"/>
              <a:t>18/08/2023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94387D-5A9C-9F4F-BF7E-830453F4D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CD4D94-E387-CA46-AC90-3F0CF43F70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4D9AA-8A40-4C4D-8297-C9FE0F7BA4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322023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8819B2-6971-1649-A2BE-BF583AA79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9EFBFA-F63A-3348-9B40-7C2C1DD751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E31CAD-3495-7149-B4C3-0D84AC316F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965EBC-42D4-CB4F-ADA4-EEA76CE19E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4B84C-147E-4F29-8B21-F343CCC88A32}" type="datetimeFigureOut">
              <a:rPr lang="pt-BR" smtClean="0"/>
              <a:t>18/08/2023</a:t>
            </a:fld>
            <a:endParaRPr lang="pt-B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DA585D-CF18-E942-881D-C544C94D0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A6B074-6AFD-F749-A6E8-7647194FF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4D9AA-8A40-4C4D-8297-C9FE0F7BA4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24217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BDFAB3-9040-A242-97B9-7A9064118D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59262D-8A8A-BF46-BBB0-53BB91B9CD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49F438-7964-0440-BB06-188D7E599C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3ED7DC1-C120-8147-802D-644564565C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7F677EC-3B5A-6042-BF4A-1C69D6B533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57F4D0E-6550-7A48-9BCD-7C3559446A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4B84C-147E-4F29-8B21-F343CCC88A32}" type="datetimeFigureOut">
              <a:rPr lang="pt-BR" smtClean="0"/>
              <a:t>18/08/2023</a:t>
            </a:fld>
            <a:endParaRPr lang="pt-B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C77C937-0DDE-EF41-AA69-26243B1905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329862B-4E12-9A4D-921A-AC2E07AB6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4D9AA-8A40-4C4D-8297-C9FE0F7BA4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343897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DEF20C-50B8-E746-A799-B476656B2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1C17D9-7492-7445-AA4A-76EA1E64AB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4B84C-147E-4F29-8B21-F343CCC88A32}" type="datetimeFigureOut">
              <a:rPr lang="pt-BR" smtClean="0"/>
              <a:t>18/08/2023</a:t>
            </a:fld>
            <a:endParaRPr lang="pt-B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EEFF2D-19AB-8049-94ED-C8426B077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1E1E3D-2CDE-4E48-AD56-6EF78D76A3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4D9AA-8A40-4C4D-8297-C9FE0F7BA4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4712571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B44B599-0870-F644-A0BA-450719E7FA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4B84C-147E-4F29-8B21-F343CCC88A32}" type="datetimeFigureOut">
              <a:rPr lang="pt-BR" smtClean="0"/>
              <a:t>18/08/2023</a:t>
            </a:fld>
            <a:endParaRPr lang="pt-B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7B91EF9-E687-E542-8408-43FF61F8A3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021CC8-0894-F74C-9A5F-C37DE1326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4D9AA-8A40-4C4D-8297-C9FE0F7BA4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389124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56C9E-4998-2240-9A01-884D61FC0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1587DB-B3E8-C94E-82E2-5F82866CF6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79134F-0BCD-9D47-AEAB-A87BFFD831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77FC16-57F6-3749-A036-DE9DF06557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4B84C-147E-4F29-8B21-F343CCC88A32}" type="datetimeFigureOut">
              <a:rPr lang="pt-BR" smtClean="0"/>
              <a:t>18/08/2023</a:t>
            </a:fld>
            <a:endParaRPr lang="pt-B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00E5CE-FD78-B144-A96B-6E6D319AA7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CBE58A-DFDC-8242-8D02-100A0A509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4D9AA-8A40-4C4D-8297-C9FE0F7BA4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013063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260050-19D9-1842-ABF1-56F2454192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C60121E-F076-FC41-A2B9-1A71E9C331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C6982E-1A48-BC44-89BD-0F0776BDAB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7E0655-77E8-384F-A27A-8A36D1B6D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4B84C-147E-4F29-8B21-F343CCC88A32}" type="datetimeFigureOut">
              <a:rPr lang="pt-BR" smtClean="0"/>
              <a:t>18/08/2023</a:t>
            </a:fld>
            <a:endParaRPr lang="pt-B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5BA15F-157E-5146-B738-D901ADBA4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7DF962-6CDA-9E4C-ABC6-02FD2E25B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4D9AA-8A40-4C4D-8297-C9FE0F7BA4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0326166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98205-1034-DA49-B052-2FE4888AF6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5B4029-9B3F-CD49-A5D9-3494D86C42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709A86-AF58-7643-A519-C11B414BC1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4B84C-147E-4F29-8B21-F343CCC88A32}" type="datetimeFigureOut">
              <a:rPr lang="pt-BR" smtClean="0"/>
              <a:t>18/08/2023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09A875-BADC-4847-8ED8-AC78DDE80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A56459-DBC2-2F44-89CC-0C53A55AF0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4D9AA-8A40-4C4D-8297-C9FE0F7BA4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6719442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9795B02-0B35-4341-8EC1-22119A7CB7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32EF8E-BB27-BD44-A568-982C033F3D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6BDA73-1450-A646-8EA1-0E4FC8A695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4B84C-147E-4F29-8B21-F343CCC88A32}" type="datetimeFigureOut">
              <a:rPr lang="pt-BR" smtClean="0"/>
              <a:t>18/08/2023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6B2E2E-CBAB-464E-90FE-8B217596C9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E1F0EA-4606-5144-A8B2-43663DC75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4D9AA-8A40-4C4D-8297-C9FE0F7BA4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8408123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3FF4C1D-9715-4D23-9CA8-1DC2F4BB7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01E09-C98E-4B56-81B8-E18CD5CEFAB5}" type="datetimeFigureOut">
              <a:rPr lang="pt-BR" smtClean="0"/>
              <a:t>18/08/2023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F302B99-E6A1-46F6-B44C-0802E24AA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FC6FD4A-A4BF-47C1-B4C6-0309445CA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9B763-D2AE-44A2-B495-09738F189E11}" type="slidenum">
              <a:rPr lang="pt-BR" smtClean="0"/>
              <a:t>‹nº›</a:t>
            </a:fld>
            <a:endParaRPr lang="pt-BR"/>
          </a:p>
        </p:txBody>
      </p:sp>
      <p:pic>
        <p:nvPicPr>
          <p:cNvPr id="7" name="Picture 3">
            <a:extLst>
              <a:ext uri="{FF2B5EF4-FFF2-40B4-BE49-F238E27FC236}">
                <a16:creationId xmlns:a16="http://schemas.microsoft.com/office/drawing/2014/main" id="{73F344D6-DA39-4B79-B60C-55F2C1511FA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35242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>
            <a:extLst>
              <a:ext uri="{FF2B5EF4-FFF2-40B4-BE49-F238E27FC236}">
                <a16:creationId xmlns:a16="http://schemas.microsoft.com/office/drawing/2014/main" id="{D87256CE-92B7-4F4B-9304-DF847EC80DA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39079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</p:spTree>
    <p:extLst>
      <p:ext uri="{BB962C8B-B14F-4D97-AF65-F5344CB8AC3E}">
        <p14:creationId xmlns:p14="http://schemas.microsoft.com/office/powerpoint/2010/main" val="339587266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80095496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</p:spTree>
    <p:extLst>
      <p:ext uri="{BB962C8B-B14F-4D97-AF65-F5344CB8AC3E}">
        <p14:creationId xmlns:p14="http://schemas.microsoft.com/office/powerpoint/2010/main" val="305401950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246494664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278803960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103963740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847677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</p:spTree>
    <p:extLst>
      <p:ext uri="{BB962C8B-B14F-4D97-AF65-F5344CB8AC3E}">
        <p14:creationId xmlns:p14="http://schemas.microsoft.com/office/powerpoint/2010/main" val="122170217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</p:spTree>
    <p:extLst>
      <p:ext uri="{BB962C8B-B14F-4D97-AF65-F5344CB8AC3E}">
        <p14:creationId xmlns:p14="http://schemas.microsoft.com/office/powerpoint/2010/main" val="374372847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286026209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88622519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e tabe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abela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166034058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103709063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9E1A42-47B2-4B40-8779-A71EEBEFE8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9E540A-FB3B-CD46-BA55-D1B1C553B1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D15720-B6C4-564B-A0AB-56F56253D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181FF-7AFE-7848-9EC4-34D691FF58A4}" type="datetimeFigureOut">
              <a:rPr lang="x-none" smtClean="0"/>
              <a:t>18/8/2023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FBEAEC-8408-CA45-B95D-F640E2245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B8039F-C705-5346-80C0-62D30762A5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2CF96-85BA-FC4E-BCC9-2974EF3EF0FB}" type="slidenum">
              <a:rPr lang="x-none" smtClean="0"/>
              <a:t>‹nº›</a:t>
            </a:fld>
            <a:endParaRPr lang="x-none"/>
          </a:p>
        </p:txBody>
      </p:sp>
      <p:pic>
        <p:nvPicPr>
          <p:cNvPr id="7" name="Picture 3">
            <a:extLst>
              <a:ext uri="{FF2B5EF4-FFF2-40B4-BE49-F238E27FC236}">
                <a16:creationId xmlns:a16="http://schemas.microsoft.com/office/drawing/2014/main" id="{D87256CE-92B7-4F4B-9304-DF847EC80DA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43801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9010B-B3E6-5B41-8804-847A33D97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C77874-F6EE-D041-B0ED-73882E2AD4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C0707F-545D-8649-9458-1E2714BA3C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181FF-7AFE-7848-9EC4-34D691FF58A4}" type="datetimeFigureOut">
              <a:rPr lang="x-none" smtClean="0"/>
              <a:t>18/8/2023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434180-FF8E-C440-9F1D-DA4EE8E35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5F8B8F-F4AD-004B-B57A-BBCDA559C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2CF96-85BA-FC4E-BCC9-2974EF3EF0FB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3322512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B78360-A182-994B-8395-918B1CB78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949842-E542-E643-94AC-A2DFCCE01E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598D1D-9B5C-9D4F-B26C-FDA764D9E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181FF-7AFE-7848-9EC4-34D691FF58A4}" type="datetimeFigureOut">
              <a:rPr lang="x-none" smtClean="0"/>
              <a:t>18/8/2023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94387D-5A9C-9F4F-BF7E-830453F4D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CD4D94-E387-CA46-AC90-3F0CF43F70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2CF96-85BA-FC4E-BCC9-2974EF3EF0FB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0921875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8819B2-6971-1649-A2BE-BF583AA79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9EFBFA-F63A-3348-9B40-7C2C1DD751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E31CAD-3495-7149-B4C3-0D84AC316F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965EBC-42D4-CB4F-ADA4-EEA76CE19E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181FF-7AFE-7848-9EC4-34D691FF58A4}" type="datetimeFigureOut">
              <a:rPr lang="x-none" smtClean="0"/>
              <a:t>18/8/2023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DA585D-CF18-E942-881D-C544C94D0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A6B074-6AFD-F749-A6E8-7647194FF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2CF96-85BA-FC4E-BCC9-2974EF3EF0FB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5991063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BDFAB3-9040-A242-97B9-7A9064118D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59262D-8A8A-BF46-BBB0-53BB91B9CD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49F438-7964-0440-BB06-188D7E599C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3ED7DC1-C120-8147-802D-644564565C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7F677EC-3B5A-6042-BF4A-1C69D6B533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57F4D0E-6550-7A48-9BCD-7C3559446A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181FF-7AFE-7848-9EC4-34D691FF58A4}" type="datetimeFigureOut">
              <a:rPr lang="x-none" smtClean="0"/>
              <a:t>18/8/2023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C77C937-0DDE-EF41-AA69-26243B1905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329862B-4E12-9A4D-921A-AC2E07AB6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2CF96-85BA-FC4E-BCC9-2974EF3EF0FB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25921607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DEF20C-50B8-E746-A799-B476656B2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1C17D9-7492-7445-AA4A-76EA1E64AB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181FF-7AFE-7848-9EC4-34D691FF58A4}" type="datetimeFigureOut">
              <a:rPr lang="x-none" smtClean="0"/>
              <a:t>18/8/2023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EEFF2D-19AB-8049-94ED-C8426B077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1E1E3D-2CDE-4E48-AD56-6EF78D76A3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2CF96-85BA-FC4E-BCC9-2974EF3EF0FB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70102498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B44B599-0870-F644-A0BA-450719E7FA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181FF-7AFE-7848-9EC4-34D691FF58A4}" type="datetimeFigureOut">
              <a:rPr lang="x-none" smtClean="0"/>
              <a:t>18/8/2023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7B91EF9-E687-E542-8408-43FF61F8A3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021CC8-0894-F74C-9A5F-C37DE1326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2CF96-85BA-FC4E-BCC9-2974EF3EF0FB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88994669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56C9E-4998-2240-9A01-884D61FC0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1587DB-B3E8-C94E-82E2-5F82866CF6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79134F-0BCD-9D47-AEAB-A87BFFD831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77FC16-57F6-3749-A036-DE9DF06557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181FF-7AFE-7848-9EC4-34D691FF58A4}" type="datetimeFigureOut">
              <a:rPr lang="x-none" smtClean="0"/>
              <a:t>18/8/2023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00E5CE-FD78-B144-A96B-6E6D319AA7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CBE58A-DFDC-8242-8D02-100A0A509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2CF96-85BA-FC4E-BCC9-2974EF3EF0FB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9351879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260050-19D9-1842-ABF1-56F2454192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C60121E-F076-FC41-A2B9-1A71E9C331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C6982E-1A48-BC44-89BD-0F0776BDAB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7E0655-77E8-384F-A27A-8A36D1B6D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181FF-7AFE-7848-9EC4-34D691FF58A4}" type="datetimeFigureOut">
              <a:rPr lang="x-none" smtClean="0"/>
              <a:t>18/8/2023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5BA15F-157E-5146-B738-D901ADBA4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7DF962-6CDA-9E4C-ABC6-02FD2E25B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2CF96-85BA-FC4E-BCC9-2974EF3EF0FB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24601385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98205-1034-DA49-B052-2FE4888AF6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5B4029-9B3F-CD49-A5D9-3494D86C42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709A86-AF58-7643-A519-C11B414BC1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181FF-7AFE-7848-9EC4-34D691FF58A4}" type="datetimeFigureOut">
              <a:rPr lang="x-none" smtClean="0"/>
              <a:t>18/8/2023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09A875-BADC-4847-8ED8-AC78DDE80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A56459-DBC2-2F44-89CC-0C53A55AF0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2CF96-85BA-FC4E-BCC9-2974EF3EF0FB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94862090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9795B02-0B35-4341-8EC1-22119A7CB7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32EF8E-BB27-BD44-A568-982C033F3D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6BDA73-1450-A646-8EA1-0E4FC8A695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181FF-7AFE-7848-9EC4-34D691FF58A4}" type="datetimeFigureOut">
              <a:rPr lang="x-none" smtClean="0"/>
              <a:t>18/8/2023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6B2E2E-CBAB-464E-90FE-8B217596C9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E1F0EA-4606-5144-A8B2-43663DC75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2CF96-85BA-FC4E-BCC9-2974EF3EF0FB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94547119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2699361944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41.xml"/><Relationship Id="rId2" Type="http://schemas.openxmlformats.org/officeDocument/2006/relationships/slideLayout" Target="../slideLayouts/slideLayout31.xml"/><Relationship Id="rId16" Type="http://schemas.openxmlformats.org/officeDocument/2006/relationships/image" Target="../media/image6.jpeg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5" Type="http://schemas.openxmlformats.org/officeDocument/2006/relationships/image" Target="../media/image5.jpeg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12" Type="http://schemas.openxmlformats.org/officeDocument/2006/relationships/slideLayout" Target="../slideLayouts/slideLayout54.xml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5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47" descr="barra vertical"/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431800" y="6597650"/>
            <a:ext cx="117602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46" descr="barra lateral"/>
          <p:cNvPicPr>
            <a:picLocks noChangeAspect="1" noChangeArrowheads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566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8" name="Rectangle 12"/>
          <p:cNvSpPr>
            <a:spLocks noChangeArrowheads="1"/>
          </p:cNvSpPr>
          <p:nvPr/>
        </p:nvSpPr>
        <p:spPr bwMode="auto">
          <a:xfrm>
            <a:off x="9395884" y="6597650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B6D6E281-204B-40A0-B790-9E13197FA7FC}" type="slidenum">
              <a:rPr lang="pt-BR" sz="1000"/>
              <a:pPr algn="r"/>
              <a:t>‹nº›</a:t>
            </a:fld>
            <a:endParaRPr lang="pt-BR" sz="1000"/>
          </a:p>
        </p:txBody>
      </p:sp>
      <p:sp>
        <p:nvSpPr>
          <p:cNvPr id="1029" name="Text Box 48"/>
          <p:cNvSpPr txBox="1">
            <a:spLocks noChangeArrowheads="1"/>
          </p:cNvSpPr>
          <p:nvPr userDrawn="1"/>
        </p:nvSpPr>
        <p:spPr bwMode="auto">
          <a:xfrm>
            <a:off x="5613598" y="6597651"/>
            <a:ext cx="175240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>
              <a:defRPr/>
            </a:pPr>
            <a:r>
              <a:rPr lang="pt-BR" sz="1000" b="1" dirty="0"/>
              <a:t>LEAN WAY CONSULTING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829" r:id="rId15"/>
    <p:sldLayoutId id="2147483832" r:id="rId16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>
            <a:extLst>
              <a:ext uri="{FF2B5EF4-FFF2-40B4-BE49-F238E27FC236}">
                <a16:creationId xmlns:a16="http://schemas.microsoft.com/office/drawing/2014/main" id="{DF5935B3-B496-4E0D-9D25-8C5EBCCAA32E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CC50905-78C6-994E-9EB4-92FBED5B2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5DB404-A98A-FF40-9894-D9BFB80338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9E99B5-7D79-C34C-A63F-093534F728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B4B84C-147E-4F29-8B21-F343CCC88A32}" type="datetimeFigureOut">
              <a:rPr lang="pt-BR" smtClean="0"/>
              <a:t>18/08/2023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794999-7720-E149-A283-C633169843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1C4143-2884-B64B-A2FC-C37B6EB8DE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24D9AA-8A40-4C4D-8297-C9FE0F7BA4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19891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  <p:sldLayoutId id="2147483830" r:id="rId12"/>
    <p:sldLayoutId id="214748383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7" descr="barra vertical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0" y="6597650"/>
            <a:ext cx="117602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46" descr="barra lateral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566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9395884" y="6597650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eaLnBrk="1" hangingPunct="1">
              <a:defRPr/>
            </a:pPr>
            <a:fld id="{A82F4527-43AC-4345-9D5B-108E2F3E13EE}" type="slidenum">
              <a:rPr lang="pt-BR" sz="1000">
                <a:solidFill>
                  <a:schemeClr val="tx1"/>
                </a:solidFill>
              </a:rPr>
              <a:pPr algn="r" eaLnBrk="1" hangingPunct="1">
                <a:defRPr/>
              </a:pPr>
              <a:t>‹nº›</a:t>
            </a:fld>
            <a:endParaRPr lang="pt-BR" sz="1000" dirty="0">
              <a:solidFill>
                <a:schemeClr val="tx1"/>
              </a:solidFill>
            </a:endParaRPr>
          </a:p>
        </p:txBody>
      </p:sp>
      <p:sp>
        <p:nvSpPr>
          <p:cNvPr id="1072" name="Text Box 48"/>
          <p:cNvSpPr txBox="1">
            <a:spLocks noChangeArrowheads="1"/>
          </p:cNvSpPr>
          <p:nvPr userDrawn="1"/>
        </p:nvSpPr>
        <p:spPr bwMode="auto">
          <a:xfrm>
            <a:off x="5850842" y="6597651"/>
            <a:ext cx="1515158" cy="24622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 eaLnBrk="1" hangingPunct="1">
              <a:defRPr/>
            </a:pPr>
            <a:r>
              <a:rPr lang="pt-BR" sz="1000" b="1">
                <a:solidFill>
                  <a:schemeClr val="tx1"/>
                </a:solidFill>
              </a:rPr>
              <a:t>LEAN WAY Consulting</a:t>
            </a:r>
          </a:p>
        </p:txBody>
      </p:sp>
    </p:spTree>
    <p:extLst>
      <p:ext uri="{BB962C8B-B14F-4D97-AF65-F5344CB8AC3E}">
        <p14:creationId xmlns:p14="http://schemas.microsoft.com/office/powerpoint/2010/main" val="3669546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  <p:sldLayoutId id="2147483770" r:id="rId12"/>
    <p:sldLayoutId id="2147483771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CC50905-78C6-994E-9EB4-92FBED5B2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5DB404-A98A-FF40-9894-D9BFB80338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9E99B5-7D79-C34C-A63F-093534F728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C181FF-7AFE-7848-9EC4-34D691FF58A4}" type="datetimeFigureOut">
              <a:rPr lang="x-none" smtClean="0"/>
              <a:t>18/8/2023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794999-7720-E149-A283-C633169843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1C4143-2884-B64B-A2FC-C37B6EB8DE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62CF96-85BA-FC4E-BCC9-2974EF3EF0FB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27365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4" r:id="rId1"/>
    <p:sldLayoutId id="2147483835" r:id="rId2"/>
    <p:sldLayoutId id="2147483836" r:id="rId3"/>
    <p:sldLayoutId id="2147483837" r:id="rId4"/>
    <p:sldLayoutId id="2147483838" r:id="rId5"/>
    <p:sldLayoutId id="2147483839" r:id="rId6"/>
    <p:sldLayoutId id="2147483840" r:id="rId7"/>
    <p:sldLayoutId id="2147483841" r:id="rId8"/>
    <p:sldLayoutId id="2147483842" r:id="rId9"/>
    <p:sldLayoutId id="2147483843" r:id="rId10"/>
    <p:sldLayoutId id="2147483844" r:id="rId11"/>
    <p:sldLayoutId id="214748384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6" Type="http://schemas.openxmlformats.org/officeDocument/2006/relationships/image" Target="../media/image35.png"/><Relationship Id="rId21" Type="http://schemas.openxmlformats.org/officeDocument/2006/relationships/image" Target="../media/image30.png"/><Relationship Id="rId42" Type="http://schemas.openxmlformats.org/officeDocument/2006/relationships/image" Target="../media/image51.png"/><Relationship Id="rId47" Type="http://schemas.openxmlformats.org/officeDocument/2006/relationships/image" Target="../media/image56.png"/><Relationship Id="rId63" Type="http://schemas.openxmlformats.org/officeDocument/2006/relationships/image" Target="../media/image72.png"/><Relationship Id="rId68" Type="http://schemas.openxmlformats.org/officeDocument/2006/relationships/image" Target="../media/image77.png"/><Relationship Id="rId7" Type="http://schemas.openxmlformats.org/officeDocument/2006/relationships/image" Target="../media/image16.png"/><Relationship Id="rId2" Type="http://schemas.openxmlformats.org/officeDocument/2006/relationships/image" Target="../media/image12.emf"/><Relationship Id="rId16" Type="http://schemas.openxmlformats.org/officeDocument/2006/relationships/image" Target="../media/image25.png"/><Relationship Id="rId29" Type="http://schemas.openxmlformats.org/officeDocument/2006/relationships/image" Target="../media/image38.png"/><Relationship Id="rId11" Type="http://schemas.openxmlformats.org/officeDocument/2006/relationships/image" Target="../media/image20.jpeg"/><Relationship Id="rId24" Type="http://schemas.openxmlformats.org/officeDocument/2006/relationships/image" Target="../media/image33.png"/><Relationship Id="rId32" Type="http://schemas.openxmlformats.org/officeDocument/2006/relationships/image" Target="../media/image41.png"/><Relationship Id="rId37" Type="http://schemas.openxmlformats.org/officeDocument/2006/relationships/image" Target="../media/image46.png"/><Relationship Id="rId40" Type="http://schemas.openxmlformats.org/officeDocument/2006/relationships/image" Target="../media/image49.jpeg"/><Relationship Id="rId45" Type="http://schemas.openxmlformats.org/officeDocument/2006/relationships/image" Target="../media/image54.png"/><Relationship Id="rId53" Type="http://schemas.openxmlformats.org/officeDocument/2006/relationships/image" Target="../media/image62.png"/><Relationship Id="rId58" Type="http://schemas.openxmlformats.org/officeDocument/2006/relationships/image" Target="../media/image67.png"/><Relationship Id="rId66" Type="http://schemas.openxmlformats.org/officeDocument/2006/relationships/image" Target="../media/image75.png"/><Relationship Id="rId5" Type="http://schemas.openxmlformats.org/officeDocument/2006/relationships/image" Target="../media/image14.png"/><Relationship Id="rId61" Type="http://schemas.openxmlformats.org/officeDocument/2006/relationships/image" Target="../media/image70.png"/><Relationship Id="rId19" Type="http://schemas.openxmlformats.org/officeDocument/2006/relationships/image" Target="../media/image28.jpeg"/><Relationship Id="rId14" Type="http://schemas.openxmlformats.org/officeDocument/2006/relationships/image" Target="../media/image23.png"/><Relationship Id="rId22" Type="http://schemas.openxmlformats.org/officeDocument/2006/relationships/image" Target="../media/image31.png"/><Relationship Id="rId27" Type="http://schemas.openxmlformats.org/officeDocument/2006/relationships/image" Target="../media/image36.jpeg"/><Relationship Id="rId30" Type="http://schemas.openxmlformats.org/officeDocument/2006/relationships/image" Target="../media/image39.png"/><Relationship Id="rId35" Type="http://schemas.openxmlformats.org/officeDocument/2006/relationships/image" Target="../media/image44.png"/><Relationship Id="rId43" Type="http://schemas.openxmlformats.org/officeDocument/2006/relationships/image" Target="../media/image52.png"/><Relationship Id="rId48" Type="http://schemas.openxmlformats.org/officeDocument/2006/relationships/image" Target="../media/image57.png"/><Relationship Id="rId56" Type="http://schemas.openxmlformats.org/officeDocument/2006/relationships/image" Target="../media/image65.png"/><Relationship Id="rId64" Type="http://schemas.openxmlformats.org/officeDocument/2006/relationships/image" Target="../media/image73.png"/><Relationship Id="rId69" Type="http://schemas.openxmlformats.org/officeDocument/2006/relationships/image" Target="../media/image78.jpeg"/><Relationship Id="rId8" Type="http://schemas.openxmlformats.org/officeDocument/2006/relationships/image" Target="../media/image17.png"/><Relationship Id="rId51" Type="http://schemas.openxmlformats.org/officeDocument/2006/relationships/image" Target="../media/image60.png"/><Relationship Id="rId3" Type="http://schemas.openxmlformats.org/officeDocument/2006/relationships/hyperlink" Target="http://www.moura.com.br/site_pt/index.php" TargetMode="External"/><Relationship Id="rId12" Type="http://schemas.openxmlformats.org/officeDocument/2006/relationships/image" Target="../media/image21.png"/><Relationship Id="rId17" Type="http://schemas.openxmlformats.org/officeDocument/2006/relationships/image" Target="../media/image26.png"/><Relationship Id="rId25" Type="http://schemas.openxmlformats.org/officeDocument/2006/relationships/image" Target="../media/image34.png"/><Relationship Id="rId33" Type="http://schemas.openxmlformats.org/officeDocument/2006/relationships/image" Target="../media/image42.jpeg"/><Relationship Id="rId38" Type="http://schemas.openxmlformats.org/officeDocument/2006/relationships/image" Target="../media/image47.png"/><Relationship Id="rId46" Type="http://schemas.openxmlformats.org/officeDocument/2006/relationships/image" Target="../media/image55.png"/><Relationship Id="rId59" Type="http://schemas.openxmlformats.org/officeDocument/2006/relationships/image" Target="../media/image68.png"/><Relationship Id="rId67" Type="http://schemas.openxmlformats.org/officeDocument/2006/relationships/image" Target="../media/image76.png"/><Relationship Id="rId20" Type="http://schemas.openxmlformats.org/officeDocument/2006/relationships/image" Target="../media/image29.png"/><Relationship Id="rId41" Type="http://schemas.openxmlformats.org/officeDocument/2006/relationships/image" Target="../media/image50.png"/><Relationship Id="rId54" Type="http://schemas.openxmlformats.org/officeDocument/2006/relationships/image" Target="../media/image63.png"/><Relationship Id="rId62" Type="http://schemas.openxmlformats.org/officeDocument/2006/relationships/image" Target="../media/image71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5.jpeg"/><Relationship Id="rId15" Type="http://schemas.openxmlformats.org/officeDocument/2006/relationships/image" Target="../media/image24.png"/><Relationship Id="rId23" Type="http://schemas.openxmlformats.org/officeDocument/2006/relationships/image" Target="../media/image32.jpeg"/><Relationship Id="rId28" Type="http://schemas.openxmlformats.org/officeDocument/2006/relationships/image" Target="../media/image37.png"/><Relationship Id="rId36" Type="http://schemas.openxmlformats.org/officeDocument/2006/relationships/image" Target="../media/image45.png"/><Relationship Id="rId49" Type="http://schemas.openxmlformats.org/officeDocument/2006/relationships/image" Target="../media/image58.png"/><Relationship Id="rId57" Type="http://schemas.openxmlformats.org/officeDocument/2006/relationships/image" Target="../media/image66.png"/><Relationship Id="rId10" Type="http://schemas.openxmlformats.org/officeDocument/2006/relationships/image" Target="../media/image19.png"/><Relationship Id="rId31" Type="http://schemas.openxmlformats.org/officeDocument/2006/relationships/image" Target="../media/image40.jpeg"/><Relationship Id="rId44" Type="http://schemas.openxmlformats.org/officeDocument/2006/relationships/image" Target="../media/image53.jpeg"/><Relationship Id="rId52" Type="http://schemas.openxmlformats.org/officeDocument/2006/relationships/image" Target="../media/image61.png"/><Relationship Id="rId60" Type="http://schemas.openxmlformats.org/officeDocument/2006/relationships/image" Target="../media/image69.png"/><Relationship Id="rId65" Type="http://schemas.openxmlformats.org/officeDocument/2006/relationships/image" Target="../media/image74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3" Type="http://schemas.openxmlformats.org/officeDocument/2006/relationships/image" Target="../media/image22.jpeg"/><Relationship Id="rId18" Type="http://schemas.openxmlformats.org/officeDocument/2006/relationships/image" Target="../media/image27.png"/><Relationship Id="rId39" Type="http://schemas.openxmlformats.org/officeDocument/2006/relationships/image" Target="../media/image48.png"/><Relationship Id="rId34" Type="http://schemas.openxmlformats.org/officeDocument/2006/relationships/image" Target="../media/image43.png"/><Relationship Id="rId50" Type="http://schemas.openxmlformats.org/officeDocument/2006/relationships/image" Target="../media/image59.png"/><Relationship Id="rId55" Type="http://schemas.openxmlformats.org/officeDocument/2006/relationships/image" Target="../media/image6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80.png"/><Relationship Id="rId7" Type="http://schemas.openxmlformats.org/officeDocument/2006/relationships/image" Target="../media/image84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Relationship Id="rId9" Type="http://schemas.openxmlformats.org/officeDocument/2006/relationships/image" Target="../media/image8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2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2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2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29.xml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2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2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2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2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29.xml"/></Relationships>
</file>

<file path=ppt/slides/_rels/slide3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29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29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29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117.jpeg"/><Relationship Id="rId4" Type="http://schemas.openxmlformats.org/officeDocument/2006/relationships/image" Target="../media/image116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29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29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29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7" Type="http://schemas.openxmlformats.org/officeDocument/2006/relationships/image" Target="../media/image12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23.jpeg"/><Relationship Id="rId5" Type="http://schemas.openxmlformats.org/officeDocument/2006/relationships/image" Target="../media/image122.jpeg"/><Relationship Id="rId4" Type="http://schemas.openxmlformats.org/officeDocument/2006/relationships/image" Target="../media/image121.jp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128.png"/><Relationship Id="rId4" Type="http://schemas.openxmlformats.org/officeDocument/2006/relationships/image" Target="../media/image127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tionary.org/wiki/%E7%84%A1%E7%90%86" TargetMode="External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32.png"/><Relationship Id="rId5" Type="http://schemas.openxmlformats.org/officeDocument/2006/relationships/image" Target="../media/image131.png"/><Relationship Id="rId4" Type="http://schemas.openxmlformats.org/officeDocument/2006/relationships/image" Target="../media/image130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34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38.png"/><Relationship Id="rId5" Type="http://schemas.openxmlformats.org/officeDocument/2006/relationships/image" Target="../media/image137.png"/><Relationship Id="rId4" Type="http://schemas.openxmlformats.org/officeDocument/2006/relationships/image" Target="../media/image136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139.jpeg"/><Relationship Id="rId1" Type="http://schemas.openxmlformats.org/officeDocument/2006/relationships/slideLayout" Target="../slideLayouts/slideLayout2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3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jpg"/><Relationship Id="rId2" Type="http://schemas.openxmlformats.org/officeDocument/2006/relationships/image" Target="../media/image141.jpg"/><Relationship Id="rId1" Type="http://schemas.openxmlformats.org/officeDocument/2006/relationships/slideLayout" Target="../slideLayouts/slideLayout2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jpg"/><Relationship Id="rId1" Type="http://schemas.openxmlformats.org/officeDocument/2006/relationships/slideLayout" Target="../slideLayouts/slideLayout23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jpg"/><Relationship Id="rId2" Type="http://schemas.openxmlformats.org/officeDocument/2006/relationships/image" Target="../media/image144.jpe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46.jp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23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23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jpeg"/><Relationship Id="rId1" Type="http://schemas.openxmlformats.org/officeDocument/2006/relationships/slideLayout" Target="../slideLayouts/slideLayout23.xml"/></Relationships>
</file>

<file path=ppt/slides/_rels/slide6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53.emf"/><Relationship Id="rId18" Type="http://schemas.openxmlformats.org/officeDocument/2006/relationships/oleObject" Target="../embeddings/oleObject11.bin"/><Relationship Id="rId26" Type="http://schemas.openxmlformats.org/officeDocument/2006/relationships/oleObject" Target="../embeddings/oleObject15.bin"/><Relationship Id="rId39" Type="http://schemas.openxmlformats.org/officeDocument/2006/relationships/oleObject" Target="../embeddings/oleObject23.bin"/><Relationship Id="rId21" Type="http://schemas.openxmlformats.org/officeDocument/2006/relationships/image" Target="../media/image157.emf"/><Relationship Id="rId34" Type="http://schemas.openxmlformats.org/officeDocument/2006/relationships/oleObject" Target="../embeddings/oleObject20.bin"/><Relationship Id="rId7" Type="http://schemas.openxmlformats.org/officeDocument/2006/relationships/oleObject" Target="../embeddings/oleObject5.bin"/><Relationship Id="rId12" Type="http://schemas.openxmlformats.org/officeDocument/2006/relationships/oleObject" Target="../embeddings/oleObject8.bin"/><Relationship Id="rId17" Type="http://schemas.openxmlformats.org/officeDocument/2006/relationships/image" Target="../media/image155.emf"/><Relationship Id="rId25" Type="http://schemas.openxmlformats.org/officeDocument/2006/relationships/image" Target="../media/image159.emf"/><Relationship Id="rId33" Type="http://schemas.openxmlformats.org/officeDocument/2006/relationships/image" Target="../media/image162.emf"/><Relationship Id="rId38" Type="http://schemas.openxmlformats.org/officeDocument/2006/relationships/image" Target="../media/image164.emf"/><Relationship Id="rId2" Type="http://schemas.openxmlformats.org/officeDocument/2006/relationships/oleObject" Target="../embeddings/oleObject1.bin"/><Relationship Id="rId16" Type="http://schemas.openxmlformats.org/officeDocument/2006/relationships/oleObject" Target="../embeddings/oleObject10.bin"/><Relationship Id="rId20" Type="http://schemas.openxmlformats.org/officeDocument/2006/relationships/oleObject" Target="../embeddings/oleObject12.bin"/><Relationship Id="rId29" Type="http://schemas.openxmlformats.org/officeDocument/2006/relationships/oleObject" Target="../embeddings/oleObject17.bin"/><Relationship Id="rId1" Type="http://schemas.openxmlformats.org/officeDocument/2006/relationships/slideLayout" Target="../slideLayouts/slideLayout23.xml"/><Relationship Id="rId6" Type="http://schemas.openxmlformats.org/officeDocument/2006/relationships/oleObject" Target="../embeddings/oleObject4.bin"/><Relationship Id="rId11" Type="http://schemas.openxmlformats.org/officeDocument/2006/relationships/image" Target="../media/image152.emf"/><Relationship Id="rId24" Type="http://schemas.openxmlformats.org/officeDocument/2006/relationships/oleObject" Target="../embeddings/oleObject14.bin"/><Relationship Id="rId32" Type="http://schemas.openxmlformats.org/officeDocument/2006/relationships/oleObject" Target="../embeddings/oleObject19.bin"/><Relationship Id="rId37" Type="http://schemas.openxmlformats.org/officeDocument/2006/relationships/oleObject" Target="../embeddings/oleObject22.bin"/><Relationship Id="rId5" Type="http://schemas.openxmlformats.org/officeDocument/2006/relationships/oleObject" Target="../embeddings/oleObject3.bin"/><Relationship Id="rId15" Type="http://schemas.openxmlformats.org/officeDocument/2006/relationships/image" Target="../media/image154.emf"/><Relationship Id="rId23" Type="http://schemas.openxmlformats.org/officeDocument/2006/relationships/image" Target="../media/image158.emf"/><Relationship Id="rId28" Type="http://schemas.openxmlformats.org/officeDocument/2006/relationships/oleObject" Target="../embeddings/oleObject16.bin"/><Relationship Id="rId36" Type="http://schemas.openxmlformats.org/officeDocument/2006/relationships/oleObject" Target="../embeddings/oleObject21.bin"/><Relationship Id="rId10" Type="http://schemas.openxmlformats.org/officeDocument/2006/relationships/oleObject" Target="../embeddings/oleObject7.bin"/><Relationship Id="rId19" Type="http://schemas.openxmlformats.org/officeDocument/2006/relationships/image" Target="../media/image156.emf"/><Relationship Id="rId31" Type="http://schemas.openxmlformats.org/officeDocument/2006/relationships/oleObject" Target="../embeddings/oleObject18.bin"/><Relationship Id="rId4" Type="http://schemas.openxmlformats.org/officeDocument/2006/relationships/oleObject" Target="../embeddings/oleObject2.bin"/><Relationship Id="rId9" Type="http://schemas.openxmlformats.org/officeDocument/2006/relationships/image" Target="../media/image151.emf"/><Relationship Id="rId14" Type="http://schemas.openxmlformats.org/officeDocument/2006/relationships/oleObject" Target="../embeddings/oleObject9.bin"/><Relationship Id="rId22" Type="http://schemas.openxmlformats.org/officeDocument/2006/relationships/oleObject" Target="../embeddings/oleObject13.bin"/><Relationship Id="rId27" Type="http://schemas.openxmlformats.org/officeDocument/2006/relationships/image" Target="../media/image160.emf"/><Relationship Id="rId30" Type="http://schemas.openxmlformats.org/officeDocument/2006/relationships/image" Target="../media/image161.emf"/><Relationship Id="rId35" Type="http://schemas.openxmlformats.org/officeDocument/2006/relationships/image" Target="../media/image163.emf"/><Relationship Id="rId8" Type="http://schemas.openxmlformats.org/officeDocument/2006/relationships/oleObject" Target="../embeddings/oleObject6.bin"/><Relationship Id="rId3" Type="http://schemas.openxmlformats.org/officeDocument/2006/relationships/image" Target="../media/image150.wmf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167.png"/><Relationship Id="rId4" Type="http://schemas.openxmlformats.org/officeDocument/2006/relationships/image" Target="../media/image166.pn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4.emf"/><Relationship Id="rId13" Type="http://schemas.openxmlformats.org/officeDocument/2006/relationships/image" Target="../media/image179.emf"/><Relationship Id="rId3" Type="http://schemas.openxmlformats.org/officeDocument/2006/relationships/image" Target="../media/image169.emf"/><Relationship Id="rId7" Type="http://schemas.openxmlformats.org/officeDocument/2006/relationships/image" Target="../media/image173.emf"/><Relationship Id="rId12" Type="http://schemas.openxmlformats.org/officeDocument/2006/relationships/image" Target="../media/image178.emf"/><Relationship Id="rId2" Type="http://schemas.openxmlformats.org/officeDocument/2006/relationships/image" Target="../media/image168.emf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172.emf"/><Relationship Id="rId11" Type="http://schemas.openxmlformats.org/officeDocument/2006/relationships/image" Target="../media/image177.emf"/><Relationship Id="rId5" Type="http://schemas.openxmlformats.org/officeDocument/2006/relationships/image" Target="../media/image171.emf"/><Relationship Id="rId10" Type="http://schemas.openxmlformats.org/officeDocument/2006/relationships/image" Target="../media/image176.emf"/><Relationship Id="rId4" Type="http://schemas.openxmlformats.org/officeDocument/2006/relationships/image" Target="../media/image170.emf"/><Relationship Id="rId9" Type="http://schemas.openxmlformats.org/officeDocument/2006/relationships/image" Target="../media/image175.emf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0.emf"/><Relationship Id="rId1" Type="http://schemas.openxmlformats.org/officeDocument/2006/relationships/slideLayout" Target="../slideLayouts/slideLayout43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7.jpg"/><Relationship Id="rId3" Type="http://schemas.openxmlformats.org/officeDocument/2006/relationships/image" Target="../media/image182.png"/><Relationship Id="rId7" Type="http://schemas.openxmlformats.org/officeDocument/2006/relationships/image" Target="../media/image186.jpg"/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85.jpg"/><Relationship Id="rId5" Type="http://schemas.openxmlformats.org/officeDocument/2006/relationships/image" Target="../media/image184.png"/><Relationship Id="rId4" Type="http://schemas.openxmlformats.org/officeDocument/2006/relationships/image" Target="../media/image183.jpg"/><Relationship Id="rId9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3677C1A-2A68-F446-A716-8CC908ABE72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84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37D8837-B0F4-6041-9270-E96E7C0DCA4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7665" y="4031959"/>
            <a:ext cx="1742180" cy="2815072"/>
          </a:xfrm>
          <a:prstGeom prst="rect">
            <a:avLst/>
          </a:prstGeom>
        </p:spPr>
      </p:pic>
      <p:sp>
        <p:nvSpPr>
          <p:cNvPr id="9" name="Text Box 2">
            <a:extLst>
              <a:ext uri="{FF2B5EF4-FFF2-40B4-BE49-F238E27FC236}">
                <a16:creationId xmlns:a16="http://schemas.microsoft.com/office/drawing/2014/main" id="{6C00DF5E-FB41-4702-A6F6-11DDC3A2AC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470202"/>
            <a:ext cx="1219199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t-BR" altLang="pt-BR" sz="2000" b="1" dirty="0">
                <a:solidFill>
                  <a:srgbClr val="FFFFFF"/>
                </a:solidFill>
              </a:rPr>
              <a:t>AGOSTO</a:t>
            </a:r>
            <a:r>
              <a:rPr kumimoji="0" lang="pt-BR" alt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2023</a:t>
            </a:r>
          </a:p>
        </p:txBody>
      </p:sp>
      <p:sp>
        <p:nvSpPr>
          <p:cNvPr id="12" name="Text Box 2">
            <a:extLst>
              <a:ext uri="{FF2B5EF4-FFF2-40B4-BE49-F238E27FC236}">
                <a16:creationId xmlns:a16="http://schemas.microsoft.com/office/drawing/2014/main" id="{C5F0A4E9-D7BD-4DFB-944D-736D116D2A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4399364"/>
            <a:ext cx="12192000" cy="1471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Paulo GHINATO, Ph.D.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Lean SENSEI – Lean Way Consulting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Senior</a:t>
            </a:r>
            <a:r>
              <a:rPr kumimoji="0" lang="pt-BR" alt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CONSULTANT – Hirayama Consulting</a:t>
            </a:r>
          </a:p>
        </p:txBody>
      </p:sp>
      <p:sp>
        <p:nvSpPr>
          <p:cNvPr id="2" name="Text Box 2">
            <a:extLst>
              <a:ext uri="{FF2B5EF4-FFF2-40B4-BE49-F238E27FC236}">
                <a16:creationId xmlns:a16="http://schemas.microsoft.com/office/drawing/2014/main" id="{B9F5AE53-8CD2-4277-9E94-5D4683E18E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68760"/>
            <a:ext cx="121920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HEIJUNKA (Nivelamento da Produção)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6000" b="1" dirty="0">
                <a:solidFill>
                  <a:srgbClr val="FFFFFF"/>
                </a:solidFill>
              </a:rPr>
              <a:t>- Da Teoria à Prática -</a:t>
            </a:r>
            <a:endParaRPr kumimoji="0" lang="pt-BR" sz="6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pic>
        <p:nvPicPr>
          <p:cNvPr id="4" name="Imagem 3" descr="Desenho de pessoa e texto branco&#10;&#10;Descrição gerada automaticamente com confiança média">
            <a:extLst>
              <a:ext uri="{FF2B5EF4-FFF2-40B4-BE49-F238E27FC236}">
                <a16:creationId xmlns:a16="http://schemas.microsoft.com/office/drawing/2014/main" id="{FD08A00F-8AB4-5494-329F-C527531CAB4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8217" r="685" b="8472"/>
          <a:stretch/>
        </p:blipFill>
        <p:spPr>
          <a:xfrm>
            <a:off x="9872154" y="-4450"/>
            <a:ext cx="2320744" cy="567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361218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2">
            <a:extLst>
              <a:ext uri="{FF2B5EF4-FFF2-40B4-BE49-F238E27FC236}">
                <a16:creationId xmlns:a16="http://schemas.microsoft.com/office/drawing/2014/main" id="{EA359BD1-17EE-3982-C768-81FD4DC641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16" y="2970"/>
            <a:ext cx="12184484" cy="47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‚l‚r –¾’©"/>
                <a:cs typeface="Arial" panose="020B0604020202020204" pitchFamily="34" charset="0"/>
              </a:rPr>
              <a:t>O Palestrante – GHINATO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C8B5EFF-34A6-BA8C-EC2C-792585FEBD46}"/>
              </a:ext>
            </a:extLst>
          </p:cNvPr>
          <p:cNvSpPr txBox="1"/>
          <p:nvPr/>
        </p:nvSpPr>
        <p:spPr>
          <a:xfrm>
            <a:off x="2708201" y="469406"/>
            <a:ext cx="9483799" cy="2826687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179388" marR="0" lvl="0" indent="-1793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FUNDADOR</a:t>
            </a:r>
            <a:r>
              <a:rPr kumimoji="0" lang="pt-BR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&amp; </a:t>
            </a:r>
            <a:r>
              <a:rPr kumimoji="0" lang="pt-BR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SENSEI</a:t>
            </a:r>
            <a:r>
              <a:rPr kumimoji="0" lang="pt-BR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da LEAN WAY Consulting.</a:t>
            </a:r>
          </a:p>
          <a:p>
            <a:pPr marL="179388" marR="0" lvl="0" indent="-1793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SENIOR </a:t>
            </a:r>
            <a:r>
              <a:rPr kumimoji="0" lang="pt-BR" sz="19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Consultant</a:t>
            </a:r>
            <a:r>
              <a:rPr kumimoji="0" lang="pt-BR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da Hirayama Consulting – Japão.</a:t>
            </a:r>
          </a:p>
          <a:p>
            <a:pPr marL="179388" marR="0" lvl="0" indent="-1793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Ph.D.</a:t>
            </a:r>
            <a:r>
              <a:rPr kumimoji="0" lang="pt-BR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em Engenharia de Sistemas de Manufatura pela Kobe </a:t>
            </a:r>
            <a:r>
              <a:rPr kumimoji="0" lang="pt-BR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University</a:t>
            </a:r>
            <a:r>
              <a:rPr kumimoji="0" lang="pt-BR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Japão.</a:t>
            </a:r>
          </a:p>
          <a:p>
            <a:pPr marL="179388" marR="0" lvl="0" indent="-1793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Mestre</a:t>
            </a:r>
            <a:r>
              <a:rPr kumimoji="0" lang="pt-BR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em Engenharia de Produção pela UFRGS.</a:t>
            </a:r>
          </a:p>
          <a:p>
            <a:pPr marL="179388" marR="0" lvl="0" indent="-1793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Especialista</a:t>
            </a:r>
            <a:r>
              <a:rPr kumimoji="0" lang="pt-BR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/MBA em Planejamento Econômico pela UCS.</a:t>
            </a:r>
          </a:p>
          <a:p>
            <a:pPr marL="179388" marR="0" lvl="0" indent="-1793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Engenheiro</a:t>
            </a:r>
            <a:r>
              <a:rPr kumimoji="0" lang="pt-BR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Metalúrgico pela UFRGS.</a:t>
            </a:r>
          </a:p>
          <a:p>
            <a:pPr marL="179388" marR="0" lvl="0" indent="-1793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GHINATO soma mais de </a:t>
            </a:r>
            <a:r>
              <a:rPr kumimoji="0" lang="pt-BR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35 anos</a:t>
            </a:r>
            <a:r>
              <a:rPr kumimoji="0" lang="pt-BR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de experiência profissional como engenheiro, especialista, executivo, consultor, mentor, palestrante e professor.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6EA56235-6E81-3E91-9A51-8282B380C5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854" y="568020"/>
            <a:ext cx="2562347" cy="2826687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EF3CDEF1-7AF6-79E5-72EC-6345D83FB309}"/>
              </a:ext>
            </a:extLst>
          </p:cNvPr>
          <p:cNvSpPr txBox="1"/>
          <p:nvPr/>
        </p:nvSpPr>
        <p:spPr>
          <a:xfrm>
            <a:off x="-1" y="3429000"/>
            <a:ext cx="12191999" cy="342603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179388" marR="0" lvl="0" indent="-1793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Publicou </a:t>
            </a:r>
            <a:r>
              <a:rPr kumimoji="0" lang="pt-BR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livro e dezenas de artigos</a:t>
            </a:r>
            <a:r>
              <a:rPr kumimoji="0" lang="pt-BR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sobre Engenharia Industrial &amp; Produção, Gestão de Operações, Gestão da Qualidade &amp; Produtividade, Competitividade e LEAN System.</a:t>
            </a:r>
          </a:p>
          <a:p>
            <a:pPr marL="179388" marR="0" lvl="0" indent="-1793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Professor</a:t>
            </a:r>
            <a:r>
              <a:rPr kumimoji="0" lang="pt-BR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Convidado de diversos Programas de Pós-Graduação em Engenharia de Produção &amp; Industrial em Universidades do Brasil e Exterior.</a:t>
            </a:r>
          </a:p>
          <a:p>
            <a:pPr marL="179388" marR="0" lvl="0" indent="-1793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GHINATO iniciou sua Jornada LEAN há </a:t>
            </a:r>
            <a:r>
              <a:rPr kumimoji="0" lang="pt-BR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30 anos</a:t>
            </a:r>
            <a:r>
              <a:rPr kumimoji="0" lang="pt-BR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pt-BR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quatro dos quais passados no Japão</a:t>
            </a:r>
            <a:r>
              <a:rPr kumimoji="0" lang="pt-BR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para onde retorna anualmente, conduzindo as Missões Técnicas ao Japão. Sua experiência com Lean System inclui mais de 15.000 horas de atividades kaizen em diversas plantas industriais e operações de serviços no Brasil e no exterior.</a:t>
            </a:r>
          </a:p>
          <a:p>
            <a:pPr marL="179388" marR="0" lvl="0" indent="-1793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GHINATO também é </a:t>
            </a:r>
            <a:r>
              <a:rPr kumimoji="0" lang="pt-BR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Palestrante</a:t>
            </a:r>
            <a:r>
              <a:rPr kumimoji="0" lang="pt-BR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reconhecido </a:t>
            </a:r>
            <a:r>
              <a:rPr kumimoji="0" lang="pt-BR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Calibri" panose="020F0502020204030204" pitchFamily="34" charset="0"/>
                <a:cs typeface="Arial" panose="020B0604020202020204" pitchFamily="34" charset="0"/>
              </a:rPr>
              <a:t>nos temas Estratégia &amp; Competitividade, Gestão de Operações e Lean System, entre outros, com frequentes participações </a:t>
            </a:r>
            <a:r>
              <a:rPr kumimoji="0" lang="pt-BR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em Fóruns e Congressos de Competitividade, Engenharia de Produção &amp; Gestão de Operações LEAN.</a:t>
            </a:r>
          </a:p>
        </p:txBody>
      </p:sp>
    </p:spTree>
    <p:extLst>
      <p:ext uri="{BB962C8B-B14F-4D97-AF65-F5344CB8AC3E}">
        <p14:creationId xmlns:p14="http://schemas.microsoft.com/office/powerpoint/2010/main" val="18451226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246;p3">
            <a:extLst>
              <a:ext uri="{FF2B5EF4-FFF2-40B4-BE49-F238E27FC236}">
                <a16:creationId xmlns:a16="http://schemas.microsoft.com/office/drawing/2014/main" id="{3D9E436A-C833-848A-7DEC-953B15C949AB}"/>
              </a:ext>
            </a:extLst>
          </p:cNvPr>
          <p:cNvSpPr txBox="1"/>
          <p:nvPr/>
        </p:nvSpPr>
        <p:spPr>
          <a:xfrm>
            <a:off x="0" y="574355"/>
            <a:ext cx="12192000" cy="462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2400"/>
              <a:buFont typeface="Arial"/>
              <a:buNone/>
              <a:tabLst/>
              <a:defRPr/>
            </a:pPr>
            <a:r>
              <a:rPr kumimoji="0" lang="pt-BR" sz="2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Em 20 Anos: +300 Projetos; +100 Clientes; +40 Setores; 14 Países</a:t>
            </a:r>
            <a:endParaRPr kumimoji="0" sz="2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8" name="Rectangle 2">
            <a:extLst>
              <a:ext uri="{FF2B5EF4-FFF2-40B4-BE49-F238E27FC236}">
                <a16:creationId xmlns:a16="http://schemas.microsoft.com/office/drawing/2014/main" id="{A2776DD0-9B67-8411-2900-26E158B864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351"/>
            <a:ext cx="12192000" cy="483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Lean Way Consulting – </a:t>
            </a:r>
            <a:r>
              <a:rPr kumimoji="0" lang="en-US" altLang="pt-BR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Nossos</a:t>
            </a:r>
            <a:r>
              <a:rPr kumimoji="0" lang="en-US" alt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pt-BR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Clientes</a:t>
            </a:r>
            <a:endParaRPr kumimoji="0" lang="pt-BR" altLang="pt-BR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72" name="Agrupar 71">
            <a:extLst>
              <a:ext uri="{FF2B5EF4-FFF2-40B4-BE49-F238E27FC236}">
                <a16:creationId xmlns:a16="http://schemas.microsoft.com/office/drawing/2014/main" id="{6CBD404E-512B-C4B9-52BA-535EC5A232FA}"/>
              </a:ext>
            </a:extLst>
          </p:cNvPr>
          <p:cNvGrpSpPr/>
          <p:nvPr/>
        </p:nvGrpSpPr>
        <p:grpSpPr>
          <a:xfrm>
            <a:off x="-13329" y="1136948"/>
            <a:ext cx="12205329" cy="5705003"/>
            <a:chOff x="-13329" y="1152996"/>
            <a:chExt cx="12205329" cy="5705003"/>
          </a:xfrm>
        </p:grpSpPr>
        <p:sp>
          <p:nvSpPr>
            <p:cNvPr id="73" name="Retângulo 72">
              <a:extLst>
                <a:ext uri="{FF2B5EF4-FFF2-40B4-BE49-F238E27FC236}">
                  <a16:creationId xmlns:a16="http://schemas.microsoft.com/office/drawing/2014/main" id="{B629D09E-61CB-773A-3B37-6708C1755F4B}"/>
                </a:ext>
              </a:extLst>
            </p:cNvPr>
            <p:cNvSpPr/>
            <p:nvPr/>
          </p:nvSpPr>
          <p:spPr>
            <a:xfrm>
              <a:off x="0" y="1152996"/>
              <a:ext cx="12192000" cy="570500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pt-BR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74" name="Picture 95">
              <a:extLst>
                <a:ext uri="{FF2B5EF4-FFF2-40B4-BE49-F238E27FC236}">
                  <a16:creationId xmlns:a16="http://schemas.microsoft.com/office/drawing/2014/main" id="{EB8D1014-0C09-BF24-4DE4-A744475D607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16757" y="4491764"/>
              <a:ext cx="1359704" cy="2701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5" name="Picture 96" descr="Acumuladores Moura">
              <a:hlinkClick r:id="rId3"/>
              <a:extLst>
                <a:ext uri="{FF2B5EF4-FFF2-40B4-BE49-F238E27FC236}">
                  <a16:creationId xmlns:a16="http://schemas.microsoft.com/office/drawing/2014/main" id="{119FEA74-6CCD-5D68-486D-3FE1BD82D44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01909" y="2968398"/>
              <a:ext cx="802387" cy="4000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6" name="Picture 122" descr="home_logo">
              <a:extLst>
                <a:ext uri="{FF2B5EF4-FFF2-40B4-BE49-F238E27FC236}">
                  <a16:creationId xmlns:a16="http://schemas.microsoft.com/office/drawing/2014/main" id="{8707142B-7316-D1A6-5975-CF449CA3692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7343" t="11304" r="2802" b="12230"/>
            <a:stretch>
              <a:fillRect/>
            </a:stretch>
          </p:blipFill>
          <p:spPr bwMode="auto">
            <a:xfrm>
              <a:off x="7448844" y="4449973"/>
              <a:ext cx="1328700" cy="4286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7" name="Picture 70">
              <a:extLst>
                <a:ext uri="{FF2B5EF4-FFF2-40B4-BE49-F238E27FC236}">
                  <a16:creationId xmlns:a16="http://schemas.microsoft.com/office/drawing/2014/main" id="{F3691426-2EF1-F642-42B2-80AD289EAC3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44936" y="2937044"/>
              <a:ext cx="1342986" cy="4747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8" name="Picture 72" descr="Pirelli2">
              <a:extLst>
                <a:ext uri="{FF2B5EF4-FFF2-40B4-BE49-F238E27FC236}">
                  <a16:creationId xmlns:a16="http://schemas.microsoft.com/office/drawing/2014/main" id="{B79CD9FD-283F-4BB7-4AB7-95EA0F71A5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10430" y="3006257"/>
              <a:ext cx="1341137" cy="3130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9" name="Picture 139">
              <a:extLst>
                <a:ext uri="{FF2B5EF4-FFF2-40B4-BE49-F238E27FC236}">
                  <a16:creationId xmlns:a16="http://schemas.microsoft.com/office/drawing/2014/main" id="{B355BA43-4160-CEF4-A1C8-A9D30CA4047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66785" y="5055412"/>
              <a:ext cx="1031345" cy="5588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0" name="Picture 91">
              <a:extLst>
                <a:ext uri="{FF2B5EF4-FFF2-40B4-BE49-F238E27FC236}">
                  <a16:creationId xmlns:a16="http://schemas.microsoft.com/office/drawing/2014/main" id="{BE167037-C339-C0BA-59FA-165A6669EF3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13256" y="3751469"/>
              <a:ext cx="1433007" cy="309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1" name="Picture 81">
              <a:extLst>
                <a:ext uri="{FF2B5EF4-FFF2-40B4-BE49-F238E27FC236}">
                  <a16:creationId xmlns:a16="http://schemas.microsoft.com/office/drawing/2014/main" id="{3492FC10-4399-155B-C90B-2CC88896E3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04502" y="2238802"/>
              <a:ext cx="800961" cy="260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2" name="Picture 88">
              <a:extLst>
                <a:ext uri="{FF2B5EF4-FFF2-40B4-BE49-F238E27FC236}">
                  <a16:creationId xmlns:a16="http://schemas.microsoft.com/office/drawing/2014/main" id="{A34DE2E7-7A99-DDF0-5213-10092B7FB74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68748" y="2073046"/>
              <a:ext cx="842519" cy="4512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3" name="Picture 126">
              <a:extLst>
                <a:ext uri="{FF2B5EF4-FFF2-40B4-BE49-F238E27FC236}">
                  <a16:creationId xmlns:a16="http://schemas.microsoft.com/office/drawing/2014/main" id="{7AB4A54C-C97F-4F4B-EC4C-2660819600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5240" t="-8" r="15170" b="9641"/>
            <a:stretch>
              <a:fillRect/>
            </a:stretch>
          </p:blipFill>
          <p:spPr bwMode="auto">
            <a:xfrm>
              <a:off x="5264192" y="2028302"/>
              <a:ext cx="750866" cy="5175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4" name="Picture 127">
              <a:extLst>
                <a:ext uri="{FF2B5EF4-FFF2-40B4-BE49-F238E27FC236}">
                  <a16:creationId xmlns:a16="http://schemas.microsoft.com/office/drawing/2014/main" id="{FE1F42A7-802F-86CC-0CB3-BA973ABC93D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89649" y="2259679"/>
              <a:ext cx="1271194" cy="2563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5" name="Imagem 52">
              <a:extLst>
                <a:ext uri="{FF2B5EF4-FFF2-40B4-BE49-F238E27FC236}">
                  <a16:creationId xmlns:a16="http://schemas.microsoft.com/office/drawing/2014/main" id="{F6365A9F-49BA-968B-9FD4-7A3FD62F71A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37925" y="5915330"/>
              <a:ext cx="1185828" cy="4556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6" name="Picture 2">
              <a:extLst>
                <a:ext uri="{FF2B5EF4-FFF2-40B4-BE49-F238E27FC236}">
                  <a16:creationId xmlns:a16="http://schemas.microsoft.com/office/drawing/2014/main" id="{EC84A10B-E7E0-57F3-4096-40B1FACCCFA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566" y="3541280"/>
              <a:ext cx="826217" cy="662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7" name="Imagen 4">
              <a:extLst>
                <a:ext uri="{FF2B5EF4-FFF2-40B4-BE49-F238E27FC236}">
                  <a16:creationId xmlns:a16="http://schemas.microsoft.com/office/drawing/2014/main" id="{8F347C47-C13E-8064-9726-280D7729AA5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1752" y="3662745"/>
              <a:ext cx="1408071" cy="5053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8" name="Imagem 4">
              <a:extLst>
                <a:ext uri="{FF2B5EF4-FFF2-40B4-BE49-F238E27FC236}">
                  <a16:creationId xmlns:a16="http://schemas.microsoft.com/office/drawing/2014/main" id="{A3886977-2B19-32CA-5DA0-DCAC397246B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362" t="12445" r="9673" b="13885"/>
            <a:stretch>
              <a:fillRect/>
            </a:stretch>
          </p:blipFill>
          <p:spPr bwMode="auto">
            <a:xfrm>
              <a:off x="10752668" y="1463492"/>
              <a:ext cx="1424557" cy="3549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9" name="Picture 2">
              <a:extLst>
                <a:ext uri="{FF2B5EF4-FFF2-40B4-BE49-F238E27FC236}">
                  <a16:creationId xmlns:a16="http://schemas.microsoft.com/office/drawing/2014/main" id="{3FB95AE4-C91E-8CFD-37A7-E1916E0FCCD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42353" y="5004400"/>
              <a:ext cx="831176" cy="7630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0" name="Picture 63">
              <a:extLst>
                <a:ext uri="{FF2B5EF4-FFF2-40B4-BE49-F238E27FC236}">
                  <a16:creationId xmlns:a16="http://schemas.microsoft.com/office/drawing/2014/main" id="{D7999C49-3733-CAAB-51D7-EE13A7D918B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04227" y="3792571"/>
              <a:ext cx="1234502" cy="292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1" name="Picture 56" descr="Resultado de imagem para gerdau">
              <a:extLst>
                <a:ext uri="{FF2B5EF4-FFF2-40B4-BE49-F238E27FC236}">
                  <a16:creationId xmlns:a16="http://schemas.microsoft.com/office/drawing/2014/main" id="{9507C079-9FBF-D054-CE16-B61FEDE3FFD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00255" y="1448987"/>
              <a:ext cx="1295970" cy="369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" name="Picture 2" descr="Resultado de imagem para VALE">
              <a:extLst>
                <a:ext uri="{FF2B5EF4-FFF2-40B4-BE49-F238E27FC236}">
                  <a16:creationId xmlns:a16="http://schemas.microsoft.com/office/drawing/2014/main" id="{6038C4A2-6146-E367-2FD6-FC14EC3E7B0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96225" y="1427754"/>
              <a:ext cx="932357" cy="3626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3" name="Picture 4" descr="Resultado de imagem para midea carrier">
              <a:extLst>
                <a:ext uri="{FF2B5EF4-FFF2-40B4-BE49-F238E27FC236}">
                  <a16:creationId xmlns:a16="http://schemas.microsoft.com/office/drawing/2014/main" id="{866C3EA5-8175-7619-C215-FF374E1744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4276" t="17584" r="4420" b="21107"/>
            <a:stretch>
              <a:fillRect/>
            </a:stretch>
          </p:blipFill>
          <p:spPr bwMode="auto">
            <a:xfrm>
              <a:off x="7389024" y="3757757"/>
              <a:ext cx="1440944" cy="314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4" name="Picture 7">
              <a:extLst>
                <a:ext uri="{FF2B5EF4-FFF2-40B4-BE49-F238E27FC236}">
                  <a16:creationId xmlns:a16="http://schemas.microsoft.com/office/drawing/2014/main" id="{CB016FF5-D39A-805C-51D0-97F412B45BC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38013" y="3003140"/>
              <a:ext cx="1135246" cy="295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0">
                    <a:gsLst>
                      <a:gs pos="0">
                        <a:srgbClr val="FF0000"/>
                      </a:gs>
                      <a:gs pos="50000">
                        <a:srgbClr val="B2B2B2"/>
                      </a:gs>
                      <a:gs pos="100000">
                        <a:srgbClr val="FF0000"/>
                      </a:gs>
                    </a:gsLst>
                    <a:lin ang="270000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</p:pic>
        <p:pic>
          <p:nvPicPr>
            <p:cNvPr id="95" name="Imagem 78">
              <a:extLst>
                <a:ext uri="{FF2B5EF4-FFF2-40B4-BE49-F238E27FC236}">
                  <a16:creationId xmlns:a16="http://schemas.microsoft.com/office/drawing/2014/main" id="{6DF1D163-F189-2786-058A-617ADEC3CDC4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18" y="5270558"/>
              <a:ext cx="1555659" cy="3649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6" name="Imagem 95">
              <a:extLst>
                <a:ext uri="{FF2B5EF4-FFF2-40B4-BE49-F238E27FC236}">
                  <a16:creationId xmlns:a16="http://schemas.microsoft.com/office/drawing/2014/main" id="{7188586D-8092-6EBA-93FF-6A530DE10B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5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1128" t="7580" r="21808" b="5189"/>
            <a:stretch/>
          </p:blipFill>
          <p:spPr>
            <a:xfrm>
              <a:off x="10559349" y="4893979"/>
              <a:ext cx="579669" cy="886118"/>
            </a:xfrm>
            <a:prstGeom prst="rect">
              <a:avLst/>
            </a:prstGeom>
          </p:spPr>
        </p:pic>
        <p:pic>
          <p:nvPicPr>
            <p:cNvPr id="97" name="Picture 2" descr="Logo TB Forte">
              <a:extLst>
                <a:ext uri="{FF2B5EF4-FFF2-40B4-BE49-F238E27FC236}">
                  <a16:creationId xmlns:a16="http://schemas.microsoft.com/office/drawing/2014/main" id="{DAEE512E-8DA0-7016-FAB3-6D7E2C3A961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10507" y="5972697"/>
              <a:ext cx="1183553" cy="423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8" name="Picture 2" descr="Dexco">
              <a:extLst>
                <a:ext uri="{FF2B5EF4-FFF2-40B4-BE49-F238E27FC236}">
                  <a16:creationId xmlns:a16="http://schemas.microsoft.com/office/drawing/2014/main" id="{C5601683-0591-D8EF-31A8-B14A72010CB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48" t="35482" r="4568" b="38444"/>
            <a:stretch/>
          </p:blipFill>
          <p:spPr bwMode="auto">
            <a:xfrm>
              <a:off x="4229345" y="5165804"/>
              <a:ext cx="1326902" cy="3875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9" name="Imagem 98" descr="Forma&#10;&#10;Descrição gerada automaticamente com confiança média">
              <a:extLst>
                <a:ext uri="{FF2B5EF4-FFF2-40B4-BE49-F238E27FC236}">
                  <a16:creationId xmlns:a16="http://schemas.microsoft.com/office/drawing/2014/main" id="{4293224C-71A1-DF8E-D4C8-96B25BE378AD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93352" y="4455723"/>
              <a:ext cx="1666997" cy="2733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0" name="Picture 2" descr="Saturno">
              <a:extLst>
                <a:ext uri="{FF2B5EF4-FFF2-40B4-BE49-F238E27FC236}">
                  <a16:creationId xmlns:a16="http://schemas.microsoft.com/office/drawing/2014/main" id="{03E881F3-FF17-15CE-3B97-23749B33EAD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30129" y="3784306"/>
              <a:ext cx="1261160" cy="2557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1" name="Picture 2">
              <a:extLst>
                <a:ext uri="{FF2B5EF4-FFF2-40B4-BE49-F238E27FC236}">
                  <a16:creationId xmlns:a16="http://schemas.microsoft.com/office/drawing/2014/main" id="{1FA2F9F0-96E1-5B3C-CC32-6CD9F73864F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1692" y="5840494"/>
              <a:ext cx="801333" cy="5247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" name="Picture 4" descr="Grupo Mantiqueira granja de ovos vagas para repositor, degustadora,  assistente – Rio de Janeiro – Empregos Rio RJ – Empacotadora, vagas Sem  Experiência, Primeiro Emprego, Jovem Aprendiz, Atendente, Doméstica, Babá,  Auxiliar de">
              <a:extLst>
                <a:ext uri="{FF2B5EF4-FFF2-40B4-BE49-F238E27FC236}">
                  <a16:creationId xmlns:a16="http://schemas.microsoft.com/office/drawing/2014/main" id="{7E940C36-06CF-3918-FE53-8A1F7AE3FF1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031" t="805" r="10247" b="10169"/>
            <a:stretch/>
          </p:blipFill>
          <p:spPr bwMode="auto">
            <a:xfrm>
              <a:off x="9436213" y="5041571"/>
              <a:ext cx="989814" cy="6309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" name="Picture 6" descr="33 salários da Coferly Cosmética compartilhados por funcionários | Glassdoor">
              <a:extLst>
                <a:ext uri="{FF2B5EF4-FFF2-40B4-BE49-F238E27FC236}">
                  <a16:creationId xmlns:a16="http://schemas.microsoft.com/office/drawing/2014/main" id="{22CA1618-5221-273C-2A18-DEECB06605C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3540" b="24123"/>
            <a:stretch/>
          </p:blipFill>
          <p:spPr bwMode="auto">
            <a:xfrm>
              <a:off x="36802" y="5978971"/>
              <a:ext cx="1058355" cy="4480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4" name="Picture 8" descr="INFORMATIVO GERAL: AES Sul foi comprada pela RGE Sul | Concessionária">
              <a:extLst>
                <a:ext uri="{FF2B5EF4-FFF2-40B4-BE49-F238E27FC236}">
                  <a16:creationId xmlns:a16="http://schemas.microsoft.com/office/drawing/2014/main" id="{B7D9DD98-E713-87E1-3B73-1AC37AF3964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37" t="24180" r="2297" b="25211"/>
            <a:stretch/>
          </p:blipFill>
          <p:spPr bwMode="auto">
            <a:xfrm>
              <a:off x="-13329" y="2930695"/>
              <a:ext cx="1272618" cy="4119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5" name="Picture 10" descr="Grupo Fleury - Fleury Lab">
              <a:extLst>
                <a:ext uri="{FF2B5EF4-FFF2-40B4-BE49-F238E27FC236}">
                  <a16:creationId xmlns:a16="http://schemas.microsoft.com/office/drawing/2014/main" id="{D48C00D3-8261-E60B-6628-DA86BA7B902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269" b="34381"/>
            <a:stretch/>
          </p:blipFill>
          <p:spPr bwMode="auto">
            <a:xfrm>
              <a:off x="3193103" y="5903558"/>
              <a:ext cx="1474844" cy="4524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6" name="Picture 12" descr="Univen | | GE Health Care | Densitometria Óssea em Curitiba">
              <a:extLst>
                <a:ext uri="{FF2B5EF4-FFF2-40B4-BE49-F238E27FC236}">
                  <a16:creationId xmlns:a16="http://schemas.microsoft.com/office/drawing/2014/main" id="{D2243863-E2C0-D48F-5B99-4C62A8230BF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418" t="11120" r="13154" b="10875"/>
            <a:stretch/>
          </p:blipFill>
          <p:spPr bwMode="auto">
            <a:xfrm>
              <a:off x="6883985" y="5874556"/>
              <a:ext cx="802221" cy="6975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7" name="Picture 14" descr="Case | Waelzholz Brasmetal – TRADESYS">
              <a:extLst>
                <a:ext uri="{FF2B5EF4-FFF2-40B4-BE49-F238E27FC236}">
                  <a16:creationId xmlns:a16="http://schemas.microsoft.com/office/drawing/2014/main" id="{30D702B9-A8F6-3C4F-84B2-7D5C981A427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873" y="1425073"/>
              <a:ext cx="1615397" cy="4020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8" name="Picture 16" descr="blount - 11D">
              <a:extLst>
                <a:ext uri="{FF2B5EF4-FFF2-40B4-BE49-F238E27FC236}">
                  <a16:creationId xmlns:a16="http://schemas.microsoft.com/office/drawing/2014/main" id="{B76D2CA5-0272-71BA-819B-807088E6390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13022" y="4508703"/>
              <a:ext cx="1164210" cy="3386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9" name="Picture 18" descr="Terphane apresenta filme sustentável para embalagens flexíveis de alimentos  - EmbalagemMarca">
              <a:extLst>
                <a:ext uri="{FF2B5EF4-FFF2-40B4-BE49-F238E27FC236}">
                  <a16:creationId xmlns:a16="http://schemas.microsoft.com/office/drawing/2014/main" id="{28B0750B-152A-A92E-5D4D-07B78E5E2D1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975" t="24965" r="22086" b="24672"/>
            <a:stretch/>
          </p:blipFill>
          <p:spPr bwMode="auto">
            <a:xfrm>
              <a:off x="101682" y="4408602"/>
              <a:ext cx="1055802" cy="5372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0" name="Picture 20" descr="Coopershoes">
              <a:extLst>
                <a:ext uri="{FF2B5EF4-FFF2-40B4-BE49-F238E27FC236}">
                  <a16:creationId xmlns:a16="http://schemas.microsoft.com/office/drawing/2014/main" id="{BD80BA34-55B1-D0B4-152E-0BA82EC8522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582" t="12082" r="8376" b="10031"/>
            <a:stretch/>
          </p:blipFill>
          <p:spPr bwMode="auto">
            <a:xfrm>
              <a:off x="1163425" y="1995545"/>
              <a:ext cx="997556" cy="5574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1" name="Picture 22" descr="Depois de 53 anos, Alpargatas adota novo logotipo | Exame">
              <a:extLst>
                <a:ext uri="{FF2B5EF4-FFF2-40B4-BE49-F238E27FC236}">
                  <a16:creationId xmlns:a16="http://schemas.microsoft.com/office/drawing/2014/main" id="{6748BCB8-BD01-1677-48FA-12F5A0D963E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6" t="3625" r="-145" b="20120"/>
            <a:stretch/>
          </p:blipFill>
          <p:spPr bwMode="auto">
            <a:xfrm>
              <a:off x="4323595" y="2060232"/>
              <a:ext cx="913801" cy="4651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2" name="Picture 26" descr="ProterService">
              <a:extLst>
                <a:ext uri="{FF2B5EF4-FFF2-40B4-BE49-F238E27FC236}">
                  <a16:creationId xmlns:a16="http://schemas.microsoft.com/office/drawing/2014/main" id="{B6BEB677-7763-C53D-937A-D2F9661555F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659" t="12125" r="19259" b="16313"/>
            <a:stretch/>
          </p:blipFill>
          <p:spPr bwMode="auto">
            <a:xfrm>
              <a:off x="3632646" y="3603157"/>
              <a:ext cx="899558" cy="6127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3" name="Picture 28" descr="Simulação aplicada pela empresa Villares Metals ajuda cliente a escolher o  aço com o melhor custo-benefício">
              <a:extLst>
                <a:ext uri="{FF2B5EF4-FFF2-40B4-BE49-F238E27FC236}">
                  <a16:creationId xmlns:a16="http://schemas.microsoft.com/office/drawing/2014/main" id="{0ACA2C05-498B-CCD4-DADD-B95ECA41158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909" t="42045" r="22481" b="43724"/>
            <a:stretch/>
          </p:blipFill>
          <p:spPr bwMode="auto">
            <a:xfrm>
              <a:off x="6190281" y="1545987"/>
              <a:ext cx="1792229" cy="2097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4" name="Picture 30" descr="Aceros Diaco - Bioparque">
              <a:extLst>
                <a:ext uri="{FF2B5EF4-FFF2-40B4-BE49-F238E27FC236}">
                  <a16:creationId xmlns:a16="http://schemas.microsoft.com/office/drawing/2014/main" id="{5776F01B-7D7A-F10D-1179-782277D16D6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543" t="23545" r="8252" b="20880"/>
            <a:stretch/>
          </p:blipFill>
          <p:spPr bwMode="auto">
            <a:xfrm>
              <a:off x="1704311" y="1458964"/>
              <a:ext cx="932358" cy="3582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5" name="Picture 32" descr="Apresentação APIMEC SP - 08.12.2017 - PORT">
              <a:extLst>
                <a:ext uri="{FF2B5EF4-FFF2-40B4-BE49-F238E27FC236}">
                  <a16:creationId xmlns:a16="http://schemas.microsoft.com/office/drawing/2014/main" id="{D703D78F-2532-AE8C-7544-4AE2FD9C1DA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9804"/>
            <a:stretch/>
          </p:blipFill>
          <p:spPr bwMode="auto">
            <a:xfrm>
              <a:off x="9133953" y="1566742"/>
              <a:ext cx="1591804" cy="2516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6" name="Picture 34" descr="Globe | Oportunidades de Estágio - ALCOA (São Paulo e Poços de Caldas)">
              <a:extLst>
                <a:ext uri="{FF2B5EF4-FFF2-40B4-BE49-F238E27FC236}">
                  <a16:creationId xmlns:a16="http://schemas.microsoft.com/office/drawing/2014/main" id="{0B3B1F32-69BC-C5C5-97C8-F667EF7C574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61481" y="1432399"/>
              <a:ext cx="1019183" cy="3414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7" name="Picture 36">
              <a:extLst>
                <a:ext uri="{FF2B5EF4-FFF2-40B4-BE49-F238E27FC236}">
                  <a16:creationId xmlns:a16="http://schemas.microsoft.com/office/drawing/2014/main" id="{F93B4F4E-EEE9-61D8-3452-7F6E0A7898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44646" y="2270376"/>
              <a:ext cx="1306656" cy="2633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8" name="Picture 38" descr="Haco - Líder em inovação">
              <a:extLst>
                <a:ext uri="{FF2B5EF4-FFF2-40B4-BE49-F238E27FC236}">
                  <a16:creationId xmlns:a16="http://schemas.microsoft.com/office/drawing/2014/main" id="{2A8646D3-83D1-4520-E1C2-241F5252191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22" t="17722" r="5396" b="17827"/>
            <a:stretch/>
          </p:blipFill>
          <p:spPr bwMode="auto">
            <a:xfrm>
              <a:off x="9613629" y="2276349"/>
              <a:ext cx="957801" cy="2312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9" name="Picture 40" descr="Ciência da Computação - UNIFEOB">
              <a:extLst>
                <a:ext uri="{FF2B5EF4-FFF2-40B4-BE49-F238E27FC236}">
                  <a16:creationId xmlns:a16="http://schemas.microsoft.com/office/drawing/2014/main" id="{9BF05067-C1D6-7098-2E5B-3A3544CB5E2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410" t="29419" r="13985" b="34142"/>
            <a:stretch/>
          </p:blipFill>
          <p:spPr bwMode="auto">
            <a:xfrm>
              <a:off x="8868619" y="4380308"/>
              <a:ext cx="1027521" cy="4954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0" name="Picture 42" descr="Oliva Design">
              <a:extLst>
                <a:ext uri="{FF2B5EF4-FFF2-40B4-BE49-F238E27FC236}">
                  <a16:creationId xmlns:a16="http://schemas.microsoft.com/office/drawing/2014/main" id="{8540DA7E-0D31-2CD9-4F5B-2E71CE56813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587" t="13999" r="24355" b="27065"/>
            <a:stretch/>
          </p:blipFill>
          <p:spPr bwMode="auto">
            <a:xfrm>
              <a:off x="8384942" y="5032150"/>
              <a:ext cx="895891" cy="6504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1" name="Picture 46" descr="Spectrum Brands Holdings Reports Fiscal 2021 Third Quarter Results |  Business Wire">
              <a:extLst>
                <a:ext uri="{FF2B5EF4-FFF2-40B4-BE49-F238E27FC236}">
                  <a16:creationId xmlns:a16="http://schemas.microsoft.com/office/drawing/2014/main" id="{FD0F5F80-7FAE-0387-B809-ADB4150C7D6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724" b="37999"/>
            <a:stretch/>
          </p:blipFill>
          <p:spPr bwMode="auto">
            <a:xfrm>
              <a:off x="10242180" y="3810538"/>
              <a:ext cx="1917574" cy="2902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2" name="Picture 48" descr="Víncula - Safe Implantes">
              <a:extLst>
                <a:ext uri="{FF2B5EF4-FFF2-40B4-BE49-F238E27FC236}">
                  <a16:creationId xmlns:a16="http://schemas.microsoft.com/office/drawing/2014/main" id="{098344BF-FCCB-56E6-9E3F-FBB95B4CF5F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82" t="35156" r="5866" b="39772"/>
            <a:stretch/>
          </p:blipFill>
          <p:spPr bwMode="auto">
            <a:xfrm>
              <a:off x="7587028" y="5922417"/>
              <a:ext cx="1555422" cy="4283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3" name="Picture 50" descr="Pilha Rayovac AA Pequena Comum Amarela Tubo Com 48 Pilhas | Shopee Brasil">
              <a:extLst>
                <a:ext uri="{FF2B5EF4-FFF2-40B4-BE49-F238E27FC236}">
                  <a16:creationId xmlns:a16="http://schemas.microsoft.com/office/drawing/2014/main" id="{51CE6044-25F2-E875-1A9E-87E35E92D5D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27" t="32974" r="3946" b="33219"/>
            <a:stretch/>
          </p:blipFill>
          <p:spPr bwMode="auto">
            <a:xfrm>
              <a:off x="8887077" y="3744557"/>
              <a:ext cx="1319752" cy="3858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4" name="Picture 52" descr="Homepage Fabrini - RNA | Rassini - NHK Automotive - FABRINI">
              <a:extLst>
                <a:ext uri="{FF2B5EF4-FFF2-40B4-BE49-F238E27FC236}">
                  <a16:creationId xmlns:a16="http://schemas.microsoft.com/office/drawing/2014/main" id="{AD9E4B7C-3D42-1930-CED5-4ED991DC495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77" t="8846" r="5021" b="7544"/>
            <a:stretch/>
          </p:blipFill>
          <p:spPr bwMode="auto">
            <a:xfrm>
              <a:off x="9757948" y="2964314"/>
              <a:ext cx="989814" cy="4555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5" name="Picture 54" descr="UK Government Monitoring Parker-Hannifin/Meggitt Merger Bid | Aviation Week  Network">
              <a:extLst>
                <a:ext uri="{FF2B5EF4-FFF2-40B4-BE49-F238E27FC236}">
                  <a16:creationId xmlns:a16="http://schemas.microsoft.com/office/drawing/2014/main" id="{6C4C9D0C-89EF-AEF5-D6E2-23834041718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010" t="26682" r="16920" b="30598"/>
            <a:stretch/>
          </p:blipFill>
          <p:spPr bwMode="auto">
            <a:xfrm>
              <a:off x="8133495" y="2949549"/>
              <a:ext cx="1536570" cy="3747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6" name="Picture 56" descr="ENMA3B - CEMAR | Monitor do Mercado">
              <a:extLst>
                <a:ext uri="{FF2B5EF4-FFF2-40B4-BE49-F238E27FC236}">
                  <a16:creationId xmlns:a16="http://schemas.microsoft.com/office/drawing/2014/main" id="{329189EC-322E-6CCA-2B9D-4D5B1CD9363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722" t="5968" r="24445" b="7365"/>
            <a:stretch/>
          </p:blipFill>
          <p:spPr bwMode="auto">
            <a:xfrm>
              <a:off x="1453545" y="2798718"/>
              <a:ext cx="600092" cy="6504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7" name="Picture 58" descr="Equatorial Energia – Wikipédia, a enciclopédia livre">
              <a:extLst>
                <a:ext uri="{FF2B5EF4-FFF2-40B4-BE49-F238E27FC236}">
                  <a16:creationId xmlns:a16="http://schemas.microsoft.com/office/drawing/2014/main" id="{36ABEF96-1131-060E-4B2B-4CF5E90D458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50595" y="2992818"/>
              <a:ext cx="1271194" cy="4270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48" name="Picture 60" descr="Brinks Logo - PNG e Vetor - Download de Logo">
              <a:extLst>
                <a:ext uri="{FF2B5EF4-FFF2-40B4-BE49-F238E27FC236}">
                  <a16:creationId xmlns:a16="http://schemas.microsoft.com/office/drawing/2014/main" id="{30EF9374-1061-1C1D-CCFD-A1946E4EFF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22153" y="6019139"/>
              <a:ext cx="1581757" cy="2779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49" name="Picture 62" descr="Portobello Logo - PNG e Vetor - Download de Logo">
              <a:extLst>
                <a:ext uri="{FF2B5EF4-FFF2-40B4-BE49-F238E27FC236}">
                  <a16:creationId xmlns:a16="http://schemas.microsoft.com/office/drawing/2014/main" id="{317232B4-B976-EC1D-5B82-5C1178FB17D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920" t="41313" r="8507" b="40653"/>
            <a:stretch/>
          </p:blipFill>
          <p:spPr bwMode="auto">
            <a:xfrm>
              <a:off x="1637270" y="5296110"/>
              <a:ext cx="1366887" cy="2949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1" name="Picture 64">
              <a:extLst>
                <a:ext uri="{FF2B5EF4-FFF2-40B4-BE49-F238E27FC236}">
                  <a16:creationId xmlns:a16="http://schemas.microsoft.com/office/drawing/2014/main" id="{54CE3EA3-A2B1-B7E5-B90E-269B528CB42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4926" b="24705"/>
            <a:stretch/>
          </p:blipFill>
          <p:spPr bwMode="auto">
            <a:xfrm>
              <a:off x="3088014" y="5201843"/>
              <a:ext cx="1036341" cy="5219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2" name="Picture 66" descr="Consultoria da MarkWay assume Sustentação da Infraestrutura de TI das  Aplicações da White Martins – BLOG MARKWAY">
              <a:extLst>
                <a:ext uri="{FF2B5EF4-FFF2-40B4-BE49-F238E27FC236}">
                  <a16:creationId xmlns:a16="http://schemas.microsoft.com/office/drawing/2014/main" id="{66116C4A-4D6B-C8EB-1558-5BFA9F74255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15714" y="4505801"/>
              <a:ext cx="1998978" cy="2798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3" name="Picture 2" descr="Grupo CRM (Kopenhagen, Chocolates Brasil Cacau e Kop Koffee) - Trabalhe  Conosco | PandaPe">
              <a:extLst>
                <a:ext uri="{FF2B5EF4-FFF2-40B4-BE49-F238E27FC236}">
                  <a16:creationId xmlns:a16="http://schemas.microsoft.com/office/drawing/2014/main" id="{5D047A2E-105B-4D3B-848C-F08CD793C6E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33" t="25716" r="7037" b="3720"/>
            <a:stretch/>
          </p:blipFill>
          <p:spPr bwMode="auto">
            <a:xfrm>
              <a:off x="5631007" y="5131657"/>
              <a:ext cx="1355020" cy="5702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4" name="Picture 4" descr="Como é trabalhar na empresa Roche | 99jobs.com">
              <a:extLst>
                <a:ext uri="{FF2B5EF4-FFF2-40B4-BE49-F238E27FC236}">
                  <a16:creationId xmlns:a16="http://schemas.microsoft.com/office/drawing/2014/main" id="{253E9D0A-3DBA-9819-C4D7-876131A689C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212" t="28468" r="11050" b="28820"/>
            <a:stretch/>
          </p:blipFill>
          <p:spPr bwMode="auto">
            <a:xfrm>
              <a:off x="4752118" y="5921045"/>
              <a:ext cx="832270" cy="4572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5" name="Picture 8" descr="S2 Holding - Kenner">
              <a:extLst>
                <a:ext uri="{FF2B5EF4-FFF2-40B4-BE49-F238E27FC236}">
                  <a16:creationId xmlns:a16="http://schemas.microsoft.com/office/drawing/2014/main" id="{10556F6C-A1D7-0C94-4C12-6A9C28FD63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94" t="1811" r="1443" b="9215"/>
            <a:stretch/>
          </p:blipFill>
          <p:spPr bwMode="auto">
            <a:xfrm>
              <a:off x="-1340" y="2308776"/>
              <a:ext cx="1122628" cy="2245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6" name="Picture 2">
              <a:extLst>
                <a:ext uri="{FF2B5EF4-FFF2-40B4-BE49-F238E27FC236}">
                  <a16:creationId xmlns:a16="http://schemas.microsoft.com/office/drawing/2014/main" id="{99E755D2-6E46-7E71-6834-F93881B344C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90107" y="5976083"/>
              <a:ext cx="1261160" cy="3209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7" name="Picture 2" descr="Grupo Jacto - Empresas">
              <a:extLst>
                <a:ext uri="{FF2B5EF4-FFF2-40B4-BE49-F238E27FC236}">
                  <a16:creationId xmlns:a16="http://schemas.microsoft.com/office/drawing/2014/main" id="{61CA67D4-01A5-2B23-1189-6C2B835537A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88" t="24390" r="1775" b="25014"/>
            <a:stretch/>
          </p:blipFill>
          <p:spPr bwMode="auto">
            <a:xfrm>
              <a:off x="4058165" y="4448062"/>
              <a:ext cx="1433007" cy="3270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8" name="Picture 2" descr="Grupo de Moda Soma">
              <a:extLst>
                <a:ext uri="{FF2B5EF4-FFF2-40B4-BE49-F238E27FC236}">
                  <a16:creationId xmlns:a16="http://schemas.microsoft.com/office/drawing/2014/main" id="{D09A2F88-509A-5668-9FA0-52B5BC97EB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54053" y="2241467"/>
              <a:ext cx="1219301" cy="2764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9" name="Picture 2" descr="ArcelorMittal – Wikipédia, a enciclopédia livre">
              <a:extLst>
                <a:ext uri="{FF2B5EF4-FFF2-40B4-BE49-F238E27FC236}">
                  <a16:creationId xmlns:a16="http://schemas.microsoft.com/office/drawing/2014/main" id="{9E73A8A9-9EA0-2E59-7F82-8481040104E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09" t="5548" r="2527" b="5678"/>
            <a:stretch/>
          </p:blipFill>
          <p:spPr bwMode="auto">
            <a:xfrm>
              <a:off x="5005405" y="1270932"/>
              <a:ext cx="1157965" cy="4847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60" name="Picture 2" descr="Aeris - AERI3 -">
              <a:extLst>
                <a:ext uri="{FF2B5EF4-FFF2-40B4-BE49-F238E27FC236}">
                  <a16:creationId xmlns:a16="http://schemas.microsoft.com/office/drawing/2014/main" id="{03C442B3-A9D3-9C6F-5CE0-05D918286BB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860" t="3955" r="10750" b="3695"/>
            <a:stretch/>
          </p:blipFill>
          <p:spPr bwMode="auto">
            <a:xfrm>
              <a:off x="3525696" y="2793028"/>
              <a:ext cx="899558" cy="5934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61" name="Imagem 2060" descr="Desenho de cachorro&#10;&#10;Descrição gerada automaticamente">
              <a:extLst>
                <a:ext uri="{FF2B5EF4-FFF2-40B4-BE49-F238E27FC236}">
                  <a16:creationId xmlns:a16="http://schemas.microsoft.com/office/drawing/2014/main" id="{4FC5C46E-CEB7-6285-7B1F-A63B3183640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78" b="15237"/>
            <a:stretch/>
          </p:blipFill>
          <p:spPr>
            <a:xfrm>
              <a:off x="10615827" y="2260693"/>
              <a:ext cx="1569733" cy="22964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072515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5B7F8A8C-9046-49F4-9DE8-B56747B865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701"/>
            <a:ext cx="12192000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pt-BR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Gestão</a:t>
            </a:r>
            <a:r>
              <a:rPr kumimoji="0" lang="en-US" altLang="pt-BR" sz="28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de </a:t>
            </a:r>
            <a:r>
              <a:rPr kumimoji="0" lang="en-US" altLang="pt-BR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Operações</a:t>
            </a:r>
            <a:r>
              <a:rPr kumimoji="0" lang="en-US" altLang="pt-BR" sz="28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LEAN: COMPETITIVIDADE &amp; </a:t>
            </a:r>
            <a:r>
              <a:rPr kumimoji="0" lang="en-US" altLang="pt-BR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Além</a:t>
            </a:r>
            <a:r>
              <a:rPr kumimoji="0" lang="en-US" altLang="pt-BR" sz="28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…</a:t>
            </a:r>
            <a:endParaRPr kumimoji="0" lang="pt-BR" altLang="pt-BR" sz="28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95000"/>
                  <a:lumOff val="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D5F9E892-ED41-C3B3-25B9-BDE412FF0414}"/>
              </a:ext>
            </a:extLst>
          </p:cNvPr>
          <p:cNvGrpSpPr>
            <a:grpSpLocks/>
          </p:cNvGrpSpPr>
          <p:nvPr/>
        </p:nvGrpSpPr>
        <p:grpSpPr bwMode="auto">
          <a:xfrm>
            <a:off x="3952875" y="1095375"/>
            <a:ext cx="4030663" cy="1819275"/>
            <a:chOff x="2700096" y="923180"/>
            <a:chExt cx="3741761" cy="1515965"/>
          </a:xfrm>
        </p:grpSpPr>
        <p:sp>
          <p:nvSpPr>
            <p:cNvPr id="9" name="Text Box 4">
              <a:extLst>
                <a:ext uri="{FF2B5EF4-FFF2-40B4-BE49-F238E27FC236}">
                  <a16:creationId xmlns:a16="http://schemas.microsoft.com/office/drawing/2014/main" id="{5946E3C4-A69D-8B23-54B9-70CA39D58F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69162" y="2054201"/>
              <a:ext cx="2391839" cy="3849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pt-BR" sz="24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Competitividade</a:t>
              </a:r>
              <a:endParaRPr kumimoji="0" lang="en-US" altLang="pt-BR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0" name="Text Box 10">
              <a:extLst>
                <a:ext uri="{FF2B5EF4-FFF2-40B4-BE49-F238E27FC236}">
                  <a16:creationId xmlns:a16="http://schemas.microsoft.com/office/drawing/2014/main" id="{BAB49B0A-EA8A-86F5-59C9-14532DA6EC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75482" y="1470832"/>
              <a:ext cx="2027831" cy="3849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pt-BR" sz="24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Lucratividade</a:t>
              </a:r>
              <a:endParaRPr kumimoji="0" lang="en-US" altLang="pt-BR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1" name="AutoShape 11">
              <a:extLst>
                <a:ext uri="{FF2B5EF4-FFF2-40B4-BE49-F238E27FC236}">
                  <a16:creationId xmlns:a16="http://schemas.microsoft.com/office/drawing/2014/main" id="{EB230E2A-8A90-7840-73A8-82EF27442B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81604" y="1788312"/>
              <a:ext cx="392008" cy="332031"/>
            </a:xfrm>
            <a:prstGeom prst="upArrow">
              <a:avLst>
                <a:gd name="adj1" fmla="val 67713"/>
                <a:gd name="adj2" fmla="val 47579"/>
              </a:avLst>
            </a:prstGeom>
            <a:solidFill>
              <a:schemeClr val="bg1">
                <a:lumMod val="75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altLang="pt-B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53" name="Text Box 12">
              <a:extLst>
                <a:ext uri="{FF2B5EF4-FFF2-40B4-BE49-F238E27FC236}">
                  <a16:creationId xmlns:a16="http://schemas.microsoft.com/office/drawing/2014/main" id="{2E1D974E-D354-B47A-F88C-B278256B2DA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00096" y="923180"/>
              <a:ext cx="3741761" cy="3849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pt-BR" sz="24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Crescimento</a:t>
              </a:r>
              <a:r>
                <a:rPr kumimoji="0" lang="en-US" altLang="pt-BR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/</a:t>
              </a:r>
              <a:r>
                <a:rPr kumimoji="0" lang="en-US" altLang="pt-BR" sz="24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Longevidade</a:t>
              </a:r>
              <a:endParaRPr kumimoji="0" lang="en-US" altLang="pt-BR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55" name="AutoShape 13">
              <a:extLst>
                <a:ext uri="{FF2B5EF4-FFF2-40B4-BE49-F238E27FC236}">
                  <a16:creationId xmlns:a16="http://schemas.microsoft.com/office/drawing/2014/main" id="{85E04192-9DBB-3505-9FB5-562D2DB3B8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81604" y="1252565"/>
              <a:ext cx="392008" cy="301606"/>
            </a:xfrm>
            <a:prstGeom prst="upArrow">
              <a:avLst>
                <a:gd name="adj1" fmla="val 67713"/>
                <a:gd name="adj2" fmla="val 53932"/>
              </a:avLst>
            </a:prstGeom>
            <a:solidFill>
              <a:schemeClr val="bg1">
                <a:lumMod val="75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altLang="pt-B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56" name="Agrupar 55">
            <a:extLst>
              <a:ext uri="{FF2B5EF4-FFF2-40B4-BE49-F238E27FC236}">
                <a16:creationId xmlns:a16="http://schemas.microsoft.com/office/drawing/2014/main" id="{3C052E6C-1F22-8968-649B-1E2B8291A2E9}"/>
              </a:ext>
            </a:extLst>
          </p:cNvPr>
          <p:cNvGrpSpPr>
            <a:grpSpLocks/>
          </p:cNvGrpSpPr>
          <p:nvPr/>
        </p:nvGrpSpPr>
        <p:grpSpPr bwMode="auto">
          <a:xfrm>
            <a:off x="1733550" y="2846388"/>
            <a:ext cx="8493125" cy="2036762"/>
            <a:chOff x="246647" y="2116942"/>
            <a:chExt cx="8493466" cy="2036342"/>
          </a:xfrm>
        </p:grpSpPr>
        <p:sp>
          <p:nvSpPr>
            <p:cNvPr id="57" name="AutoShape 5">
              <a:extLst>
                <a:ext uri="{FF2B5EF4-FFF2-40B4-BE49-F238E27FC236}">
                  <a16:creationId xmlns:a16="http://schemas.microsoft.com/office/drawing/2014/main" id="{9DEB0B57-292E-0526-C4C7-3E20FF0417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77472" y="2116942"/>
              <a:ext cx="422292" cy="360288"/>
            </a:xfrm>
            <a:prstGeom prst="upArrow">
              <a:avLst>
                <a:gd name="adj1" fmla="val 67713"/>
                <a:gd name="adj2" fmla="val 41862"/>
              </a:avLst>
            </a:prstGeom>
            <a:solidFill>
              <a:schemeClr val="bg1">
                <a:lumMod val="75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altLang="pt-BR" sz="2216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58" name="AutoShape 6">
              <a:extLst>
                <a:ext uri="{FF2B5EF4-FFF2-40B4-BE49-F238E27FC236}">
                  <a16:creationId xmlns:a16="http://schemas.microsoft.com/office/drawing/2014/main" id="{3A3B6F83-3FAF-B576-40BF-910779989D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08794" y="2502624"/>
              <a:ext cx="2717909" cy="792000"/>
            </a:xfrm>
            <a:prstGeom prst="bevel">
              <a:avLst>
                <a:gd name="adj" fmla="val 4495"/>
              </a:avLst>
            </a:prstGeom>
            <a:solidFill>
              <a:schemeClr val="bg1">
                <a:lumMod val="75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Preço</a:t>
              </a: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1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competitivo</a:t>
              </a: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através</a:t>
              </a: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da </a:t>
              </a:r>
              <a:r>
                <a:rPr kumimoji="0" lang="en-US" sz="1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Redução</a:t>
              </a: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de </a:t>
              </a: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CUSTO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via </a:t>
              </a:r>
              <a:r>
                <a:rPr kumimoji="0" lang="en-US" sz="1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Eliminação</a:t>
              </a: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das </a:t>
              </a:r>
              <a:r>
                <a:rPr kumimoji="0" lang="en-US" sz="1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Perdas</a:t>
              </a: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9" name="AutoShape 8">
              <a:extLst>
                <a:ext uri="{FF2B5EF4-FFF2-40B4-BE49-F238E27FC236}">
                  <a16:creationId xmlns:a16="http://schemas.microsoft.com/office/drawing/2014/main" id="{95DB3E45-9780-147A-C57E-1F197FB984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47358" y="2502624"/>
              <a:ext cx="2717909" cy="792000"/>
            </a:xfrm>
            <a:prstGeom prst="bevel">
              <a:avLst>
                <a:gd name="adj" fmla="val 4495"/>
              </a:avLst>
            </a:prstGeom>
            <a:solidFill>
              <a:schemeClr val="bg1">
                <a:lumMod val="75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pt-BR" sz="14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>
                      <a:lumMod val="95000"/>
                      <a:lumOff val="5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Agilidade</a:t>
              </a:r>
              <a:r>
                <a:rPr kumimoji="0" lang="en-US" altLang="pt-BR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95000"/>
                      <a:lumOff val="5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 </a:t>
              </a:r>
              <a:r>
                <a:rPr kumimoji="0" lang="en-US" altLang="pt-BR" sz="1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na</a:t>
              </a:r>
              <a:r>
                <a:rPr kumimoji="0" lang="en-US" altLang="pt-BR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 </a:t>
              </a:r>
              <a:r>
                <a:rPr kumimoji="0" lang="en-US" altLang="pt-BR" sz="1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Entrega</a:t>
              </a:r>
              <a:endParaRPr kumimoji="0" lang="en-US" altLang="pt-B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pt-BR" sz="1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como</a:t>
              </a:r>
              <a:r>
                <a:rPr kumimoji="0" lang="en-US" altLang="pt-BR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 “</a:t>
              </a:r>
              <a:r>
                <a:rPr kumimoji="0" lang="en-US" altLang="pt-BR" sz="1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fator</a:t>
              </a:r>
              <a:r>
                <a:rPr kumimoji="0" lang="en-US" altLang="pt-BR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 </a:t>
              </a:r>
              <a:r>
                <a:rPr kumimoji="0" lang="en-US" altLang="pt-BR" sz="1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ganhador</a:t>
              </a:r>
              <a:r>
                <a:rPr kumimoji="0" lang="en-US" altLang="pt-BR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”</a:t>
              </a:r>
            </a:p>
          </p:txBody>
        </p:sp>
        <p:sp>
          <p:nvSpPr>
            <p:cNvPr id="60" name="AutoShape 14">
              <a:extLst>
                <a:ext uri="{FF2B5EF4-FFF2-40B4-BE49-F238E27FC236}">
                  <a16:creationId xmlns:a16="http://schemas.microsoft.com/office/drawing/2014/main" id="{DF11B248-7118-A228-7E9F-52742BF92B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6647" y="3358111"/>
              <a:ext cx="2354358" cy="791999"/>
            </a:xfrm>
            <a:prstGeom prst="bevel">
              <a:avLst>
                <a:gd name="adj" fmla="val 4495"/>
              </a:avLst>
            </a:prstGeom>
            <a:solidFill>
              <a:schemeClr val="bg1">
                <a:lumMod val="75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pt-BR" sz="14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>
                      <a:lumMod val="95000"/>
                      <a:lumOff val="5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Qualidade</a:t>
              </a:r>
              <a:endParaRPr kumimoji="0" lang="en-US" altLang="pt-BR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pt-BR" sz="1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como</a:t>
              </a:r>
              <a:r>
                <a:rPr kumimoji="0" lang="en-US" altLang="pt-BR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 “</a:t>
              </a:r>
              <a:r>
                <a:rPr kumimoji="0" lang="en-US" altLang="pt-BR" sz="1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fator</a:t>
              </a:r>
              <a:r>
                <a:rPr kumimoji="0" lang="en-US" altLang="pt-BR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 </a:t>
              </a:r>
              <a:r>
                <a:rPr kumimoji="0" lang="en-US" altLang="pt-BR" sz="1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qualificador</a:t>
              </a:r>
              <a:r>
                <a:rPr kumimoji="0" lang="en-US" altLang="pt-BR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”</a:t>
              </a:r>
            </a:p>
          </p:txBody>
        </p:sp>
        <p:sp>
          <p:nvSpPr>
            <p:cNvPr id="61" name="AutoShape 16">
              <a:extLst>
                <a:ext uri="{FF2B5EF4-FFF2-40B4-BE49-F238E27FC236}">
                  <a16:creationId xmlns:a16="http://schemas.microsoft.com/office/drawing/2014/main" id="{806D1849-71F0-88CA-2564-D8292DF7C2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03252" y="3361285"/>
              <a:ext cx="2136861" cy="791999"/>
            </a:xfrm>
            <a:prstGeom prst="bevel">
              <a:avLst>
                <a:gd name="adj" fmla="val 4495"/>
              </a:avLst>
            </a:prstGeom>
            <a:solidFill>
              <a:schemeClr val="bg1">
                <a:lumMod val="75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pt-BR" sz="14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>
                      <a:lumMod val="95000"/>
                      <a:lumOff val="5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Flexibilidade</a:t>
              </a:r>
              <a:endParaRPr kumimoji="0" lang="en-US" altLang="pt-BR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pt-BR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para </a:t>
              </a:r>
              <a:r>
                <a:rPr kumimoji="0" lang="en-US" altLang="pt-BR" sz="1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atender</a:t>
              </a:r>
              <a:r>
                <a:rPr kumimoji="0" lang="en-US" altLang="pt-BR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 um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pt-BR" sz="1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mercado</a:t>
              </a:r>
              <a:r>
                <a:rPr kumimoji="0" lang="en-US" altLang="pt-BR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 </a:t>
              </a:r>
              <a:r>
                <a:rPr kumimoji="0" lang="en-US" altLang="pt-BR" sz="1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instável</a:t>
              </a:r>
              <a:endParaRPr kumimoji="0" lang="en-US" altLang="pt-B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62" name="Agrupar 61">
            <a:extLst>
              <a:ext uri="{FF2B5EF4-FFF2-40B4-BE49-F238E27FC236}">
                <a16:creationId xmlns:a16="http://schemas.microsoft.com/office/drawing/2014/main" id="{76A7F23C-9CC4-2459-AA3F-65DB7D110532}"/>
              </a:ext>
            </a:extLst>
          </p:cNvPr>
          <p:cNvGrpSpPr>
            <a:grpSpLocks/>
          </p:cNvGrpSpPr>
          <p:nvPr/>
        </p:nvGrpSpPr>
        <p:grpSpPr bwMode="auto">
          <a:xfrm>
            <a:off x="4011613" y="4029075"/>
            <a:ext cx="4135437" cy="1141413"/>
            <a:chOff x="2525465" y="3300430"/>
            <a:chExt cx="4134095" cy="1140305"/>
          </a:xfrm>
          <a:solidFill>
            <a:schemeClr val="bg1">
              <a:lumMod val="85000"/>
            </a:schemeClr>
          </a:solidFill>
        </p:grpSpPr>
        <p:sp>
          <p:nvSpPr>
            <p:cNvPr id="63" name="AutoShape 7">
              <a:extLst>
                <a:ext uri="{FF2B5EF4-FFF2-40B4-BE49-F238E27FC236}">
                  <a16:creationId xmlns:a16="http://schemas.microsoft.com/office/drawing/2014/main" id="{886E5D36-567E-EFF1-7299-859A9E05ED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34787" y="3300430"/>
              <a:ext cx="599880" cy="685134"/>
            </a:xfrm>
            <a:prstGeom prst="upArrow">
              <a:avLst>
                <a:gd name="adj1" fmla="val 53241"/>
                <a:gd name="adj2" fmla="val 43982"/>
              </a:avLst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altLang="pt-BR" sz="2216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64" name="AutoShape 9">
              <a:extLst>
                <a:ext uri="{FF2B5EF4-FFF2-40B4-BE49-F238E27FC236}">
                  <a16:creationId xmlns:a16="http://schemas.microsoft.com/office/drawing/2014/main" id="{2FBBDCD3-8208-D3A2-6678-6EB8FD19A6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39289" y="3300430"/>
              <a:ext cx="599880" cy="685134"/>
            </a:xfrm>
            <a:prstGeom prst="upArrow">
              <a:avLst>
                <a:gd name="adj1" fmla="val 53241"/>
                <a:gd name="adj2" fmla="val 43982"/>
              </a:avLst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altLang="pt-BR" sz="2216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65" name="AutoShape 15">
              <a:extLst>
                <a:ext uri="{FF2B5EF4-FFF2-40B4-BE49-F238E27FC236}">
                  <a16:creationId xmlns:a16="http://schemas.microsoft.com/office/drawing/2014/main" id="{28DF3AF9-B3E5-6BC2-0076-59B9B3E0B4E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713316">
              <a:off x="2721612" y="3518219"/>
              <a:ext cx="474201" cy="866494"/>
            </a:xfrm>
            <a:prstGeom prst="upArrow">
              <a:avLst>
                <a:gd name="adj1" fmla="val 53241"/>
                <a:gd name="adj2" fmla="val 43982"/>
              </a:avLst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altLang="pt-BR" sz="2216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66" name="AutoShape 17">
              <a:extLst>
                <a:ext uri="{FF2B5EF4-FFF2-40B4-BE49-F238E27FC236}">
                  <a16:creationId xmlns:a16="http://schemas.microsoft.com/office/drawing/2014/main" id="{6A243FBE-3D53-DF83-86E4-62649142AA4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896110">
              <a:off x="6091579" y="3571422"/>
              <a:ext cx="493234" cy="642728"/>
            </a:xfrm>
            <a:prstGeom prst="upArrow">
              <a:avLst>
                <a:gd name="adj1" fmla="val 53241"/>
                <a:gd name="adj2" fmla="val 43982"/>
              </a:avLst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altLang="pt-BR" sz="2216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67" name="Text Box 19">
              <a:extLst>
                <a:ext uri="{FF2B5EF4-FFF2-40B4-BE49-F238E27FC236}">
                  <a16:creationId xmlns:a16="http://schemas.microsoft.com/office/drawing/2014/main" id="{6431397D-F994-F386-9140-59684552A7A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68233" y="3733397"/>
              <a:ext cx="3278711" cy="707338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pt-BR" sz="2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2D2DB9">
                      <a:lumMod val="5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Modelo</a:t>
              </a:r>
              <a:r>
                <a:rPr kumimoji="0" lang="en-US" altLang="pt-BR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2D2DB9">
                      <a:lumMod val="5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 de </a:t>
              </a:r>
              <a:r>
                <a:rPr kumimoji="0" lang="en-US" altLang="pt-BR" sz="2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2D2DB9">
                      <a:lumMod val="5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Negócio</a:t>
              </a:r>
              <a:r>
                <a:rPr kumimoji="0" lang="en-US" altLang="pt-BR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2D2DB9">
                      <a:lumMod val="5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 e </a:t>
              </a:r>
              <a:r>
                <a:rPr kumimoji="0" lang="en-US" altLang="pt-BR" sz="2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2D2DB9">
                      <a:lumMod val="5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Métodos</a:t>
              </a:r>
              <a:r>
                <a:rPr kumimoji="0" lang="en-US" altLang="pt-BR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2D2DB9">
                      <a:lumMod val="5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 de </a:t>
              </a:r>
              <a:r>
                <a:rPr kumimoji="0" lang="en-US" altLang="pt-BR" sz="2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2D2DB9">
                      <a:lumMod val="5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Gestão</a:t>
              </a:r>
              <a:endParaRPr kumimoji="0" lang="en-US" altLang="pt-BR" sz="2000" b="1" i="0" u="none" strike="noStrike" kern="0" cap="none" spc="0" normalizeH="0" baseline="0" noProof="0" dirty="0">
                <a:ln>
                  <a:noFill/>
                </a:ln>
                <a:solidFill>
                  <a:srgbClr val="2D2DB9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68" name="Agrupar 67">
            <a:extLst>
              <a:ext uri="{FF2B5EF4-FFF2-40B4-BE49-F238E27FC236}">
                <a16:creationId xmlns:a16="http://schemas.microsoft.com/office/drawing/2014/main" id="{A8EA0610-B9F0-1FC2-8D15-61DC3DAAC279}"/>
              </a:ext>
            </a:extLst>
          </p:cNvPr>
          <p:cNvGrpSpPr>
            <a:grpSpLocks/>
          </p:cNvGrpSpPr>
          <p:nvPr/>
        </p:nvGrpSpPr>
        <p:grpSpPr bwMode="auto">
          <a:xfrm>
            <a:off x="4319588" y="5195888"/>
            <a:ext cx="3508375" cy="566737"/>
            <a:chOff x="2832568" y="4376389"/>
            <a:chExt cx="3508771" cy="566583"/>
          </a:xfrm>
          <a:solidFill>
            <a:schemeClr val="bg1">
              <a:lumMod val="85000"/>
            </a:schemeClr>
          </a:solidFill>
        </p:grpSpPr>
        <p:sp>
          <p:nvSpPr>
            <p:cNvPr id="69" name="AutoShape 20">
              <a:extLst>
                <a:ext uri="{FF2B5EF4-FFF2-40B4-BE49-F238E27FC236}">
                  <a16:creationId xmlns:a16="http://schemas.microsoft.com/office/drawing/2014/main" id="{AF5F924C-8AA4-A321-1A0E-FD92569060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32616" y="4376389"/>
              <a:ext cx="188933" cy="198383"/>
            </a:xfrm>
            <a:prstGeom prst="upArrow">
              <a:avLst>
                <a:gd name="adj1" fmla="val 53241"/>
                <a:gd name="adj2" fmla="val 40524"/>
              </a:avLst>
            </a:prstGeom>
            <a:grpFill/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altLang="pt-B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70" name="AutoShape 21">
              <a:extLst>
                <a:ext uri="{FF2B5EF4-FFF2-40B4-BE49-F238E27FC236}">
                  <a16:creationId xmlns:a16="http://schemas.microsoft.com/office/drawing/2014/main" id="{F84DE3D6-AE99-D02E-6EF8-AB906C155B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59653" y="4376389"/>
              <a:ext cx="188934" cy="198383"/>
            </a:xfrm>
            <a:prstGeom prst="upArrow">
              <a:avLst>
                <a:gd name="adj1" fmla="val 53241"/>
                <a:gd name="adj2" fmla="val 40524"/>
              </a:avLst>
            </a:prstGeom>
            <a:grpFill/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altLang="pt-B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71" name="AutoShape 22">
              <a:extLst>
                <a:ext uri="{FF2B5EF4-FFF2-40B4-BE49-F238E27FC236}">
                  <a16:creationId xmlns:a16="http://schemas.microsoft.com/office/drawing/2014/main" id="{B2740901-590C-7C94-B455-EA82C44753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3990" y="4376389"/>
              <a:ext cx="188933" cy="198383"/>
            </a:xfrm>
            <a:prstGeom prst="upArrow">
              <a:avLst>
                <a:gd name="adj1" fmla="val 53241"/>
                <a:gd name="adj2" fmla="val 40524"/>
              </a:avLst>
            </a:prstGeom>
            <a:grpFill/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altLang="pt-B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72" name="AutoShape 23">
              <a:extLst>
                <a:ext uri="{FF2B5EF4-FFF2-40B4-BE49-F238E27FC236}">
                  <a16:creationId xmlns:a16="http://schemas.microsoft.com/office/drawing/2014/main" id="{4169F43F-EAB3-8202-7B74-805BECBC63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01028" y="4376389"/>
              <a:ext cx="188934" cy="198383"/>
            </a:xfrm>
            <a:prstGeom prst="upArrow">
              <a:avLst>
                <a:gd name="adj1" fmla="val 53241"/>
                <a:gd name="adj2" fmla="val 40524"/>
              </a:avLst>
            </a:prstGeom>
            <a:grpFill/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altLang="pt-B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73" name="AutoShape 24">
              <a:extLst>
                <a:ext uri="{FF2B5EF4-FFF2-40B4-BE49-F238E27FC236}">
                  <a16:creationId xmlns:a16="http://schemas.microsoft.com/office/drawing/2014/main" id="{F5F04E91-E76D-BF47-87E4-17D53F39D0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28067" y="4376389"/>
              <a:ext cx="188933" cy="198383"/>
            </a:xfrm>
            <a:prstGeom prst="upArrow">
              <a:avLst>
                <a:gd name="adj1" fmla="val 53241"/>
                <a:gd name="adj2" fmla="val 40524"/>
              </a:avLst>
            </a:prstGeom>
            <a:grpFill/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altLang="pt-B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74" name="AutoShape 25">
              <a:extLst>
                <a:ext uri="{FF2B5EF4-FFF2-40B4-BE49-F238E27FC236}">
                  <a16:creationId xmlns:a16="http://schemas.microsoft.com/office/drawing/2014/main" id="{BDC768C5-EC38-53BD-D181-881A478205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3517" y="4376389"/>
              <a:ext cx="188933" cy="198383"/>
            </a:xfrm>
            <a:prstGeom prst="upArrow">
              <a:avLst>
                <a:gd name="adj1" fmla="val 53241"/>
                <a:gd name="adj2" fmla="val 40524"/>
              </a:avLst>
            </a:prstGeom>
            <a:grpFill/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altLang="pt-B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75" name="AutoShape 26">
              <a:extLst>
                <a:ext uri="{FF2B5EF4-FFF2-40B4-BE49-F238E27FC236}">
                  <a16:creationId xmlns:a16="http://schemas.microsoft.com/office/drawing/2014/main" id="{57CA08A1-8E57-00E5-5C87-F22E3AF688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69441" y="4376389"/>
              <a:ext cx="188933" cy="198383"/>
            </a:xfrm>
            <a:prstGeom prst="upArrow">
              <a:avLst>
                <a:gd name="adj1" fmla="val 53241"/>
                <a:gd name="adj2" fmla="val 40524"/>
              </a:avLst>
            </a:prstGeom>
            <a:grpFill/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altLang="pt-B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76" name="AutoShape 27">
              <a:extLst>
                <a:ext uri="{FF2B5EF4-FFF2-40B4-BE49-F238E27FC236}">
                  <a16:creationId xmlns:a16="http://schemas.microsoft.com/office/drawing/2014/main" id="{8594F912-A97D-48D3-9B90-18CCF2C3BB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96479" y="4376389"/>
              <a:ext cx="188934" cy="198383"/>
            </a:xfrm>
            <a:prstGeom prst="upArrow">
              <a:avLst>
                <a:gd name="adj1" fmla="val 53241"/>
                <a:gd name="adj2" fmla="val 40524"/>
              </a:avLst>
            </a:prstGeom>
            <a:grpFill/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altLang="pt-B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77" name="AutoShape 28">
              <a:extLst>
                <a:ext uri="{FF2B5EF4-FFF2-40B4-BE49-F238E27FC236}">
                  <a16:creationId xmlns:a16="http://schemas.microsoft.com/office/drawing/2014/main" id="{CEBCF04C-5924-5813-6264-2478036056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21930" y="4376389"/>
              <a:ext cx="188934" cy="198383"/>
            </a:xfrm>
            <a:prstGeom prst="upArrow">
              <a:avLst>
                <a:gd name="adj1" fmla="val 53241"/>
                <a:gd name="adj2" fmla="val 40524"/>
              </a:avLst>
            </a:prstGeom>
            <a:grpFill/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altLang="pt-B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78" name="AutoShape 29">
              <a:extLst>
                <a:ext uri="{FF2B5EF4-FFF2-40B4-BE49-F238E27FC236}">
                  <a16:creationId xmlns:a16="http://schemas.microsoft.com/office/drawing/2014/main" id="{BFF332B3-9B19-FD39-F54A-3426BABE7D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48968" y="4376389"/>
              <a:ext cx="188933" cy="198383"/>
            </a:xfrm>
            <a:prstGeom prst="upArrow">
              <a:avLst>
                <a:gd name="adj1" fmla="val 53241"/>
                <a:gd name="adj2" fmla="val 40524"/>
              </a:avLst>
            </a:prstGeom>
            <a:grpFill/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altLang="pt-B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79" name="AutoShape 30">
              <a:extLst>
                <a:ext uri="{FF2B5EF4-FFF2-40B4-BE49-F238E27FC236}">
                  <a16:creationId xmlns:a16="http://schemas.microsoft.com/office/drawing/2014/main" id="{24FAF795-CE68-0E20-DA87-E9021598E7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64893" y="4376389"/>
              <a:ext cx="188933" cy="198383"/>
            </a:xfrm>
            <a:prstGeom prst="upArrow">
              <a:avLst>
                <a:gd name="adj1" fmla="val 53241"/>
                <a:gd name="adj2" fmla="val 40524"/>
              </a:avLst>
            </a:prstGeom>
            <a:grpFill/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altLang="pt-B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80" name="AutoShape 31">
              <a:extLst>
                <a:ext uri="{FF2B5EF4-FFF2-40B4-BE49-F238E27FC236}">
                  <a16:creationId xmlns:a16="http://schemas.microsoft.com/office/drawing/2014/main" id="{88C198CD-E146-93EE-4444-B9730020E7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90343" y="4376389"/>
              <a:ext cx="188933" cy="198383"/>
            </a:xfrm>
            <a:prstGeom prst="upArrow">
              <a:avLst>
                <a:gd name="adj1" fmla="val 53241"/>
                <a:gd name="adj2" fmla="val 40524"/>
              </a:avLst>
            </a:prstGeom>
            <a:grpFill/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altLang="pt-B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81" name="AutoShape 32">
              <a:extLst>
                <a:ext uri="{FF2B5EF4-FFF2-40B4-BE49-F238E27FC236}">
                  <a16:creationId xmlns:a16="http://schemas.microsoft.com/office/drawing/2014/main" id="{9356F2CA-C07D-F70E-BFF4-C08CF32F6B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17381" y="4376389"/>
              <a:ext cx="188934" cy="198383"/>
            </a:xfrm>
            <a:prstGeom prst="upArrow">
              <a:avLst>
                <a:gd name="adj1" fmla="val 53241"/>
                <a:gd name="adj2" fmla="val 40524"/>
              </a:avLst>
            </a:prstGeom>
            <a:grpFill/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altLang="pt-B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82" name="AutoShape 33">
              <a:extLst>
                <a:ext uri="{FF2B5EF4-FFF2-40B4-BE49-F238E27FC236}">
                  <a16:creationId xmlns:a16="http://schemas.microsoft.com/office/drawing/2014/main" id="{BA8877B3-AC42-1DBF-8470-3FAECC17DC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44419" y="4376389"/>
              <a:ext cx="188933" cy="198383"/>
            </a:xfrm>
            <a:prstGeom prst="upArrow">
              <a:avLst>
                <a:gd name="adj1" fmla="val 53241"/>
                <a:gd name="adj2" fmla="val 40524"/>
              </a:avLst>
            </a:prstGeom>
            <a:grpFill/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altLang="pt-B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83" name="Text Box 18">
              <a:extLst>
                <a:ext uri="{FF2B5EF4-FFF2-40B4-BE49-F238E27FC236}">
                  <a16:creationId xmlns:a16="http://schemas.microsoft.com/office/drawing/2014/main" id="{AAD912EE-5B1F-EB74-0E96-2A6E85CC95B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32568" y="4573186"/>
              <a:ext cx="3508771" cy="369786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pt-BR" sz="18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Melhoria</a:t>
              </a:r>
              <a:r>
                <a:rPr kumimoji="0" lang="en-US" altLang="pt-B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 + </a:t>
              </a:r>
              <a:r>
                <a:rPr kumimoji="0" lang="en-US" altLang="pt-BR" sz="18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Inovação</a:t>
              </a:r>
              <a:endParaRPr kumimoji="0" lang="en-US" altLang="pt-BR" sz="1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84" name="Agrupar 83">
            <a:extLst>
              <a:ext uri="{FF2B5EF4-FFF2-40B4-BE49-F238E27FC236}">
                <a16:creationId xmlns:a16="http://schemas.microsoft.com/office/drawing/2014/main" id="{A3012BDC-93A6-6580-361D-2EDFE03D3B2D}"/>
              </a:ext>
            </a:extLst>
          </p:cNvPr>
          <p:cNvGrpSpPr>
            <a:grpSpLocks/>
          </p:cNvGrpSpPr>
          <p:nvPr/>
        </p:nvGrpSpPr>
        <p:grpSpPr bwMode="auto">
          <a:xfrm>
            <a:off x="7834313" y="5218113"/>
            <a:ext cx="1385887" cy="733425"/>
            <a:chOff x="6347587" y="4398500"/>
            <a:chExt cx="1385888" cy="733663"/>
          </a:xfrm>
        </p:grpSpPr>
        <p:sp>
          <p:nvSpPr>
            <p:cNvPr id="85" name="Seta: para a Direita 84">
              <a:extLst>
                <a:ext uri="{FF2B5EF4-FFF2-40B4-BE49-F238E27FC236}">
                  <a16:creationId xmlns:a16="http://schemas.microsoft.com/office/drawing/2014/main" id="{6AAAAB70-8961-4D06-355B-B9B557F37416}"/>
                </a:ext>
              </a:extLst>
            </p:cNvPr>
            <p:cNvSpPr/>
            <p:nvPr/>
          </p:nvSpPr>
          <p:spPr bwMode="auto">
            <a:xfrm rot="10800000">
              <a:off x="6347587" y="4398500"/>
              <a:ext cx="1347788" cy="733663"/>
            </a:xfrm>
            <a:prstGeom prst="rightArrow">
              <a:avLst/>
            </a:prstGeom>
            <a:solidFill>
              <a:srgbClr val="FFFFFF">
                <a:lumMod val="75000"/>
              </a:srgb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6" name="Rectangle 2">
              <a:extLst>
                <a:ext uri="{FF2B5EF4-FFF2-40B4-BE49-F238E27FC236}">
                  <a16:creationId xmlns:a16="http://schemas.microsoft.com/office/drawing/2014/main" id="{36CE80E3-128D-2F22-763C-1B3B963482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72987" y="4619234"/>
              <a:ext cx="1360488" cy="323955"/>
            </a:xfrm>
            <a:prstGeom prst="rect">
              <a:avLst/>
            </a:prstGeom>
            <a:noFill/>
            <a:ln>
              <a:noFill/>
            </a:ln>
          </p:spPr>
          <p:txBody>
            <a:bodyPr/>
            <a:lstStyle>
              <a:lvl1pPr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20000"/>
                </a:spcBef>
                <a:spcAft>
                  <a:spcPct val="30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pt-BR" sz="18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KAIKAKU</a:t>
              </a:r>
              <a:endParaRPr kumimoji="0" lang="en-US" altLang="pt-BR" sz="1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87" name="Agrupar 86">
            <a:extLst>
              <a:ext uri="{FF2B5EF4-FFF2-40B4-BE49-F238E27FC236}">
                <a16:creationId xmlns:a16="http://schemas.microsoft.com/office/drawing/2014/main" id="{1E992B0D-7604-5A2B-E21E-3E20E83069D7}"/>
              </a:ext>
            </a:extLst>
          </p:cNvPr>
          <p:cNvGrpSpPr>
            <a:grpSpLocks/>
          </p:cNvGrpSpPr>
          <p:nvPr/>
        </p:nvGrpSpPr>
        <p:grpSpPr bwMode="auto">
          <a:xfrm>
            <a:off x="3105150" y="5216525"/>
            <a:ext cx="1193800" cy="733425"/>
            <a:chOff x="1618587" y="4396855"/>
            <a:chExt cx="1193556" cy="733663"/>
          </a:xfrm>
        </p:grpSpPr>
        <p:sp>
          <p:nvSpPr>
            <p:cNvPr id="88" name="Seta: para a Direita 87">
              <a:extLst>
                <a:ext uri="{FF2B5EF4-FFF2-40B4-BE49-F238E27FC236}">
                  <a16:creationId xmlns:a16="http://schemas.microsoft.com/office/drawing/2014/main" id="{078E6C6B-F3FF-6E24-7442-C503BD59DA91}"/>
                </a:ext>
              </a:extLst>
            </p:cNvPr>
            <p:cNvSpPr/>
            <p:nvPr/>
          </p:nvSpPr>
          <p:spPr bwMode="auto">
            <a:xfrm>
              <a:off x="1618587" y="4396855"/>
              <a:ext cx="1193556" cy="733663"/>
            </a:xfrm>
            <a:prstGeom prst="rightArrow">
              <a:avLst/>
            </a:prstGeom>
            <a:solidFill>
              <a:srgbClr val="FFFFFF">
                <a:lumMod val="75000"/>
              </a:srgb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9" name="Rectangle 2">
              <a:extLst>
                <a:ext uri="{FF2B5EF4-FFF2-40B4-BE49-F238E27FC236}">
                  <a16:creationId xmlns:a16="http://schemas.microsoft.com/office/drawing/2014/main" id="{3E543F23-6C7D-81D7-ED41-6A0425E164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1918" y="4612825"/>
              <a:ext cx="1090389" cy="323955"/>
            </a:xfrm>
            <a:prstGeom prst="rect">
              <a:avLst/>
            </a:prstGeom>
            <a:noFill/>
            <a:ln>
              <a:noFill/>
            </a:ln>
          </p:spPr>
          <p:txBody>
            <a:bodyPr/>
            <a:lstStyle>
              <a:lvl1pPr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20000"/>
                </a:spcBef>
                <a:spcAft>
                  <a:spcPct val="30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pt-B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KAIZEN</a:t>
              </a:r>
            </a:p>
          </p:txBody>
        </p:sp>
      </p:grpSp>
      <p:sp>
        <p:nvSpPr>
          <p:cNvPr id="90" name="Text Box 10">
            <a:extLst>
              <a:ext uri="{FF2B5EF4-FFF2-40B4-BE49-F238E27FC236}">
                <a16:creationId xmlns:a16="http://schemas.microsoft.com/office/drawing/2014/main" id="{5591993D-0A47-FD7A-4AFD-8128CCB95C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62388" y="2873375"/>
            <a:ext cx="1687512" cy="369888"/>
          </a:xfrm>
          <a:prstGeom prst="rect">
            <a:avLst/>
          </a:prstGeom>
          <a:noFill/>
          <a:ln>
            <a:noFill/>
          </a:ln>
        </p:spPr>
        <p:txBody>
          <a:bodyPr anchor="ctr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pt-BR" sz="1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Fatores</a:t>
            </a:r>
            <a:endParaRPr kumimoji="0" lang="en-US" altLang="pt-BR" sz="1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1" name="Text Box 10">
            <a:extLst>
              <a:ext uri="{FF2B5EF4-FFF2-40B4-BE49-F238E27FC236}">
                <a16:creationId xmlns:a16="http://schemas.microsoft.com/office/drawing/2014/main" id="{1EE1A58A-60E5-5BB7-1D8C-6E5856B895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37313" y="2892425"/>
            <a:ext cx="2041525" cy="368300"/>
          </a:xfrm>
          <a:prstGeom prst="rect">
            <a:avLst/>
          </a:prstGeom>
          <a:noFill/>
          <a:ln>
            <a:noFill/>
          </a:ln>
        </p:spPr>
        <p:txBody>
          <a:bodyPr anchor="ctr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pt-BR" sz="1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Competitivos</a:t>
            </a:r>
            <a:endParaRPr kumimoji="0" lang="en-US" altLang="pt-BR" sz="1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52487525-0FCF-4CCD-4623-F7F009EF66CA}"/>
              </a:ext>
            </a:extLst>
          </p:cNvPr>
          <p:cNvSpPr/>
          <p:nvPr/>
        </p:nvSpPr>
        <p:spPr bwMode="auto">
          <a:xfrm>
            <a:off x="3846736" y="1052736"/>
            <a:ext cx="4392488" cy="576064"/>
          </a:xfrm>
          <a:prstGeom prst="ellipse">
            <a:avLst/>
          </a:prstGeom>
          <a:noFill/>
          <a:ln w="3810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pt-B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4143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2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2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8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/>
      <p:bldP spid="91" grpId="0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2">
            <a:extLst>
              <a:ext uri="{FF2B5EF4-FFF2-40B4-BE49-F238E27FC236}">
                <a16:creationId xmlns:a16="http://schemas.microsoft.com/office/drawing/2014/main" id="{549FC3B1-F7AC-B83C-9629-B869C3BA2B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-1"/>
            <a:ext cx="12192000" cy="534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‚l‚r –¾’©"/>
                <a:cs typeface="Arial" panose="020B0604020202020204" pitchFamily="34" charset="0"/>
              </a:rPr>
              <a:t>Nossa Referência: Lean</a:t>
            </a:r>
          </a:p>
        </p:txBody>
      </p:sp>
      <p:sp>
        <p:nvSpPr>
          <p:cNvPr id="3" name="Text Box 3">
            <a:extLst>
              <a:ext uri="{FF2B5EF4-FFF2-40B4-BE49-F238E27FC236}">
                <a16:creationId xmlns:a16="http://schemas.microsoft.com/office/drawing/2014/main" id="{81606BD6-1D61-3AD9-67CB-BC21B072EB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763" y="534988"/>
            <a:ext cx="12192001" cy="63230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76213" marR="0" lvl="0" indent="-1762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Lean </a:t>
            </a:r>
            <a:r>
              <a:rPr kumimoji="0" lang="pt-BR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Thinking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conjunto de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modelos mentais, atitudes e posturas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que determinam a forma como uma organização </a:t>
            </a:r>
            <a:r>
              <a:rPr kumimoji="0" lang="pt-BR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lean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pensa, faz negócio e relaciona-se com os stakeholders (Mentalidade Lean/Enxuta).</a:t>
            </a:r>
            <a:endParaRPr kumimoji="0" lang="pt-B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76213" marR="0" lvl="0" indent="-1762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Lean Enterprise: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aplicação dos conceitos, práticas e ferramentas </a:t>
            </a:r>
            <a:r>
              <a:rPr kumimoji="0" lang="pt-BR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lean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para além das “fronteiras da manufatura”,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integrando todas as funções do negócio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  <a:p>
            <a:pPr marL="176213" marR="0" lvl="0" indent="-1762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Lean System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 é a expressão geral comumente utilizada para definir o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conjunto de conceitos, práticas e ferramentas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para otimização da “Gestão de Operações”, originadas nas fábricas da Toyota.</a:t>
            </a:r>
          </a:p>
          <a:p>
            <a:pPr marL="361950" marR="0" lvl="0" indent="-1809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Lean System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aplica-se à:</a:t>
            </a:r>
          </a:p>
          <a:p>
            <a:pPr marL="542925" marR="0" lvl="0" indent="-1809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Fábrica:</a:t>
            </a:r>
            <a:r>
              <a:rPr kumimoji="0" lang="pt-B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		Lean </a:t>
            </a:r>
            <a:r>
              <a:rPr kumimoji="0" lang="pt-B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Manufacturing (Toyota </a:t>
            </a:r>
            <a:r>
              <a:rPr kumimoji="0" lang="pt-BR" sz="2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Production</a:t>
            </a:r>
            <a:r>
              <a:rPr kumimoji="0" lang="pt-B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System)</a:t>
            </a:r>
          </a:p>
          <a:p>
            <a:pPr marL="542925" marR="0" lvl="0" indent="-1809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Logística:</a:t>
            </a:r>
            <a:r>
              <a:rPr kumimoji="0" lang="pt-B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	Lean </a:t>
            </a:r>
            <a:r>
              <a:rPr kumimoji="0" lang="pt-BR" sz="2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Logistics</a:t>
            </a:r>
            <a:endParaRPr kumimoji="0" lang="pt-BR" sz="2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542925" marR="0" lvl="0" indent="-1809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Administração:</a:t>
            </a:r>
            <a:r>
              <a:rPr kumimoji="0" lang="pt-B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	Lean </a:t>
            </a:r>
            <a:r>
              <a:rPr kumimoji="0" lang="pt-B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Office</a:t>
            </a:r>
          </a:p>
          <a:p>
            <a:pPr marL="542925" marR="0" lvl="0" indent="-1809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Gestão de Custos:</a:t>
            </a:r>
            <a:r>
              <a:rPr kumimoji="0" lang="pt-B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Lean </a:t>
            </a:r>
            <a:r>
              <a:rPr kumimoji="0" lang="pt-BR" sz="2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Accounting</a:t>
            </a:r>
            <a:r>
              <a:rPr kumimoji="0" lang="pt-B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(Target </a:t>
            </a:r>
            <a:r>
              <a:rPr kumimoji="0" lang="pt-BR" sz="2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Costing</a:t>
            </a:r>
            <a:r>
              <a:rPr kumimoji="0" lang="pt-B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</a:p>
          <a:p>
            <a:pPr marL="542925" marR="0" lvl="0" indent="-1809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Recursos Humanos:</a:t>
            </a:r>
            <a:r>
              <a:rPr kumimoji="0" lang="pt-B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Lean </a:t>
            </a:r>
            <a:r>
              <a:rPr kumimoji="0" lang="pt-B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People </a:t>
            </a:r>
            <a:r>
              <a:rPr kumimoji="0" lang="pt-BR" sz="2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Development</a:t>
            </a:r>
            <a:r>
              <a:rPr kumimoji="0" lang="pt-B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</a:t>
            </a:r>
            <a:r>
              <a:rPr kumimoji="0" lang="pt-BR" sz="2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Hitozukuri</a:t>
            </a:r>
            <a:r>
              <a:rPr kumimoji="0" lang="pt-B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 &amp; </a:t>
            </a:r>
            <a:r>
              <a:rPr kumimoji="0" lang="pt-BR" sz="2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Leadership</a:t>
            </a:r>
            <a:endParaRPr kumimoji="0" lang="pt-BR" sz="2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542925" marR="0" lvl="0" indent="-1809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Desenvolvimento de Produto:</a:t>
            </a:r>
            <a:r>
              <a:rPr kumimoji="0" lang="pt-B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Lean </a:t>
            </a:r>
            <a:r>
              <a:rPr kumimoji="0" lang="pt-BR" sz="2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Product</a:t>
            </a:r>
            <a:r>
              <a:rPr kumimoji="0" lang="pt-B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pt-BR" sz="2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Development</a:t>
            </a:r>
            <a:endParaRPr kumimoji="0" lang="pt-BR" sz="2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76213" marR="0" lvl="0" indent="-1762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pt-B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69819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 Box 2">
            <a:extLst>
              <a:ext uri="{FF2B5EF4-FFF2-40B4-BE49-F238E27FC236}">
                <a16:creationId xmlns:a16="http://schemas.microsoft.com/office/drawing/2014/main" id="{3143B4E9-F564-4072-AC9A-99CB0D54E3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4520" y="9525"/>
            <a:ext cx="1220652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 “Amplitude” do LEAN</a:t>
            </a:r>
          </a:p>
        </p:txBody>
      </p:sp>
      <p:sp>
        <p:nvSpPr>
          <p:cNvPr id="46" name="Rectangle 3">
            <a:extLst>
              <a:ext uri="{FF2B5EF4-FFF2-40B4-BE49-F238E27FC236}">
                <a16:creationId xmlns:a16="http://schemas.microsoft.com/office/drawing/2014/main" id="{CE008797-1BAF-4CE1-95AE-8049B32694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819" y="1700808"/>
            <a:ext cx="8796337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358775" indent="-27622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63525" marR="0" lvl="0" indent="-1809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alt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Lean </a:t>
            </a:r>
            <a:r>
              <a:rPr kumimoji="0" lang="pt-BR" altLang="pt-BR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Thinking</a:t>
            </a:r>
            <a:r>
              <a:rPr kumimoji="0" lang="pt-BR" alt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(The Toyota Way)</a:t>
            </a:r>
          </a:p>
          <a:p>
            <a:pPr marL="263525" marR="0" lvl="0" indent="-1809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alt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Lean Enterprise</a:t>
            </a:r>
          </a:p>
          <a:p>
            <a:pPr marL="263525" marR="0" lvl="0" indent="-1809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alt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Lean System</a:t>
            </a:r>
          </a:p>
          <a:p>
            <a:pPr marL="263525" marR="0" lvl="0" indent="-1809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alt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Lean Manufacturing (Toyota </a:t>
            </a:r>
            <a:r>
              <a:rPr kumimoji="0" lang="pt-BR" altLang="pt-BR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Production</a:t>
            </a:r>
            <a:r>
              <a:rPr kumimoji="0" lang="pt-BR" alt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System)</a:t>
            </a:r>
          </a:p>
        </p:txBody>
      </p:sp>
      <p:sp>
        <p:nvSpPr>
          <p:cNvPr id="47" name="Retângulo 1">
            <a:extLst>
              <a:ext uri="{FF2B5EF4-FFF2-40B4-BE49-F238E27FC236}">
                <a16:creationId xmlns:a16="http://schemas.microsoft.com/office/drawing/2014/main" id="{F4C09393-4054-473B-8B0C-C040B805F2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7" y="3807916"/>
            <a:ext cx="8788400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4625" indent="-174625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174625" marR="0" lvl="0" indent="-1746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alt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Lean Office</a:t>
            </a:r>
          </a:p>
          <a:p>
            <a:pPr marL="174625" marR="0" lvl="0" indent="-1746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alt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Lean Service</a:t>
            </a:r>
          </a:p>
          <a:p>
            <a:pPr marL="174625" marR="0" lvl="0" indent="-1746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alt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Lean Healthcare</a:t>
            </a:r>
          </a:p>
          <a:p>
            <a:pPr marL="174625" marR="0" lvl="0" indent="-1746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alt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Lean </a:t>
            </a:r>
            <a:r>
              <a:rPr kumimoji="0" lang="pt-BR" altLang="pt-B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Construction</a:t>
            </a:r>
            <a:endParaRPr kumimoji="0" lang="pt-BR" altLang="pt-BR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174625" marR="0" lvl="0" indent="-1746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alt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Lean </a:t>
            </a:r>
            <a:r>
              <a:rPr kumimoji="0" lang="pt-BR" altLang="pt-B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Logistics</a:t>
            </a:r>
            <a:endParaRPr kumimoji="0" lang="pt-BR" altLang="pt-BR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174625" marR="0" lvl="0" indent="-1746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alt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Lean </a:t>
            </a:r>
            <a:r>
              <a:rPr kumimoji="0" lang="pt-BR" altLang="pt-B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Development</a:t>
            </a:r>
            <a:endParaRPr kumimoji="0" lang="pt-BR" altLang="pt-BR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174625" marR="0" lvl="0" indent="-1746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alt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Lean Startup</a:t>
            </a:r>
          </a:p>
          <a:p>
            <a:pPr marL="174625" marR="0" lvl="0" indent="-1746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alt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Lean Software </a:t>
            </a:r>
            <a:r>
              <a:rPr kumimoji="0" lang="pt-BR" altLang="pt-B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Development</a:t>
            </a:r>
            <a:endParaRPr kumimoji="0" lang="pt-BR" altLang="pt-BR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8" name="Text Box 2">
            <a:extLst>
              <a:ext uri="{FF2B5EF4-FFF2-40B4-BE49-F238E27FC236}">
                <a16:creationId xmlns:a16="http://schemas.microsoft.com/office/drawing/2014/main" id="{409729D3-3036-4DD6-81E4-0D52AD0766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55" y="3265820"/>
            <a:ext cx="879316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Derivações/Adaptações</a:t>
            </a:r>
          </a:p>
        </p:txBody>
      </p:sp>
      <p:sp>
        <p:nvSpPr>
          <p:cNvPr id="49" name="Rectangle 3">
            <a:extLst>
              <a:ext uri="{FF2B5EF4-FFF2-40B4-BE49-F238E27FC236}">
                <a16:creationId xmlns:a16="http://schemas.microsoft.com/office/drawing/2014/main" id="{D5F0F97B-D44C-4ACB-9849-1FC459CA4E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29072"/>
            <a:ext cx="12192000" cy="86177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92075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LEAN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Filosofia de negócio que visa otimizar a organização para atender da melhor maneira as necessidades do cliente</a:t>
            </a:r>
          </a:p>
        </p:txBody>
      </p:sp>
    </p:spTree>
    <p:extLst>
      <p:ext uri="{BB962C8B-B14F-4D97-AF65-F5344CB8AC3E}">
        <p14:creationId xmlns:p14="http://schemas.microsoft.com/office/powerpoint/2010/main" val="18621543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1">
            <a:extLst>
              <a:ext uri="{FF2B5EF4-FFF2-40B4-BE49-F238E27FC236}">
                <a16:creationId xmlns:a16="http://schemas.microsoft.com/office/drawing/2014/main" id="{5BCFCF74-9B54-DC95-F023-35363F63AFCF}"/>
              </a:ext>
            </a:extLst>
          </p:cNvPr>
          <p:cNvGrpSpPr>
            <a:grpSpLocks/>
          </p:cNvGrpSpPr>
          <p:nvPr/>
        </p:nvGrpSpPr>
        <p:grpSpPr bwMode="auto">
          <a:xfrm>
            <a:off x="1730375" y="464886"/>
            <a:ext cx="8738490" cy="5784850"/>
            <a:chOff x="1730309" y="813017"/>
            <a:chExt cx="8738638" cy="5784634"/>
          </a:xfrm>
        </p:grpSpPr>
        <p:sp>
          <p:nvSpPr>
            <p:cNvPr id="5" name="Rectangle 10">
              <a:extLst>
                <a:ext uri="{FF2B5EF4-FFF2-40B4-BE49-F238E27FC236}">
                  <a16:creationId xmlns:a16="http://schemas.microsoft.com/office/drawing/2014/main" id="{AA3697F8-4094-F239-BDC6-46DACD7353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8158" y="5533253"/>
              <a:ext cx="1293812" cy="353226"/>
            </a:xfrm>
            <a:prstGeom prst="rect">
              <a:avLst/>
            </a:prstGeom>
            <a:solidFill>
              <a:srgbClr val="00B0F0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lIns="106674" tIns="53337" rIns="106674" bIns="53337" anchor="ctr"/>
            <a:lstStyle>
              <a:lvl1pPr defTabSz="1066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066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066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066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066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066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066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066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066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1066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altLang="pt-BR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Heijunka</a:t>
              </a:r>
              <a:endParaRPr kumimoji="0" lang="pt-BR" alt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4" name="Freeform 8">
              <a:extLst>
                <a:ext uri="{FF2B5EF4-FFF2-40B4-BE49-F238E27FC236}">
                  <a16:creationId xmlns:a16="http://schemas.microsoft.com/office/drawing/2014/main" id="{35399388-EDF9-C255-7B74-FC427D958F27}"/>
                </a:ext>
              </a:extLst>
            </p:cNvPr>
            <p:cNvSpPr>
              <a:spLocks/>
            </p:cNvSpPr>
            <p:nvPr/>
          </p:nvSpPr>
          <p:spPr bwMode="auto">
            <a:xfrm>
              <a:off x="2557396" y="5508962"/>
              <a:ext cx="7148513" cy="414176"/>
            </a:xfrm>
            <a:custGeom>
              <a:avLst/>
              <a:gdLst>
                <a:gd name="T0" fmla="*/ 0 w 3870"/>
                <a:gd name="T1" fmla="*/ 2147483646 h 294"/>
                <a:gd name="T2" fmla="*/ 0 w 3870"/>
                <a:gd name="T3" fmla="*/ 2147483646 h 294"/>
                <a:gd name="T4" fmla="*/ 2147483646 w 3870"/>
                <a:gd name="T5" fmla="*/ 2147483646 h 294"/>
                <a:gd name="T6" fmla="*/ 2147483646 w 3870"/>
                <a:gd name="T7" fmla="*/ 0 h 294"/>
                <a:gd name="T8" fmla="*/ 2147483646 w 3870"/>
                <a:gd name="T9" fmla="*/ 0 h 294"/>
                <a:gd name="T10" fmla="*/ 2147483646 w 3870"/>
                <a:gd name="T11" fmla="*/ 2147483646 h 294"/>
                <a:gd name="T12" fmla="*/ 2147483646 w 3870"/>
                <a:gd name="T13" fmla="*/ 2147483646 h 294"/>
                <a:gd name="T14" fmla="*/ 2147483646 w 3870"/>
                <a:gd name="T15" fmla="*/ 2147483646 h 294"/>
                <a:gd name="T16" fmla="*/ 0 w 3870"/>
                <a:gd name="T17" fmla="*/ 2147483646 h 29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870"/>
                <a:gd name="T28" fmla="*/ 0 h 294"/>
                <a:gd name="T29" fmla="*/ 3870 w 3870"/>
                <a:gd name="T30" fmla="*/ 294 h 29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870" h="294">
                  <a:moveTo>
                    <a:pt x="0" y="288"/>
                  </a:moveTo>
                  <a:lnTo>
                    <a:pt x="0" y="138"/>
                  </a:lnTo>
                  <a:lnTo>
                    <a:pt x="300" y="138"/>
                  </a:lnTo>
                  <a:lnTo>
                    <a:pt x="300" y="0"/>
                  </a:lnTo>
                  <a:lnTo>
                    <a:pt x="3570" y="0"/>
                  </a:lnTo>
                  <a:lnTo>
                    <a:pt x="3570" y="138"/>
                  </a:lnTo>
                  <a:lnTo>
                    <a:pt x="3870" y="138"/>
                  </a:lnTo>
                  <a:lnTo>
                    <a:pt x="3870" y="294"/>
                  </a:lnTo>
                  <a:lnTo>
                    <a:pt x="0" y="288"/>
                  </a:lnTo>
                  <a:close/>
                </a:path>
              </a:pathLst>
            </a:custGeom>
            <a:noFill/>
            <a:ln w="57150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pt-B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6" name="AutoShape 11">
              <a:extLst>
                <a:ext uri="{FF2B5EF4-FFF2-40B4-BE49-F238E27FC236}">
                  <a16:creationId xmlns:a16="http://schemas.microsoft.com/office/drawing/2014/main" id="{E5C4F0CF-96FA-412F-04E0-73797E769A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1034" y="5921447"/>
              <a:ext cx="7378700" cy="676204"/>
            </a:xfrm>
            <a:prstGeom prst="roundRect">
              <a:avLst>
                <a:gd name="adj" fmla="val 50000"/>
              </a:avLst>
            </a:prstGeom>
            <a:noFill/>
            <a:ln w="5715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altLang="pt-BR" sz="3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7" name="AutoShape 13">
              <a:extLst>
                <a:ext uri="{FF2B5EF4-FFF2-40B4-BE49-F238E27FC236}">
                  <a16:creationId xmlns:a16="http://schemas.microsoft.com/office/drawing/2014/main" id="{E581194E-B1F9-0161-46A8-D8F59BDBC9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11346" y="1215064"/>
              <a:ext cx="7312025" cy="1540056"/>
            </a:xfrm>
            <a:prstGeom prst="triangle">
              <a:avLst>
                <a:gd name="adj" fmla="val 50000"/>
              </a:avLst>
            </a:prstGeom>
            <a:noFill/>
            <a:ln w="57150" cap="sq">
              <a:solidFill>
                <a:srgbClr val="000099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altLang="pt-BR" sz="3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8" name="Text Box 14">
              <a:extLst>
                <a:ext uri="{FF2B5EF4-FFF2-40B4-BE49-F238E27FC236}">
                  <a16:creationId xmlns:a16="http://schemas.microsoft.com/office/drawing/2014/main" id="{EBBAC103-4AEE-85FD-48A9-C6DF1FDF435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35459" y="1881126"/>
              <a:ext cx="2354262" cy="747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altLang="pt-BR" sz="4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CLIENTE</a:t>
              </a:r>
            </a:p>
          </p:txBody>
        </p:sp>
        <p:sp>
          <p:nvSpPr>
            <p:cNvPr id="9" name="Text Box 15">
              <a:extLst>
                <a:ext uri="{FF2B5EF4-FFF2-40B4-BE49-F238E27FC236}">
                  <a16:creationId xmlns:a16="http://schemas.microsoft.com/office/drawing/2014/main" id="{E86013D5-982A-E51E-75A1-95C7D61F8E5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30309" y="2101721"/>
              <a:ext cx="1327150" cy="696490"/>
            </a:xfrm>
            <a:prstGeom prst="rect">
              <a:avLst/>
            </a:prstGeom>
            <a:solidFill>
              <a:srgbClr val="C0C0C0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altLang="pt-B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Menor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altLang="pt-B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Lead Time</a:t>
              </a:r>
              <a:endParaRPr kumimoji="0" lang="pt-BR" alt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0" name="Text Box 16">
              <a:extLst>
                <a:ext uri="{FF2B5EF4-FFF2-40B4-BE49-F238E27FC236}">
                  <a16:creationId xmlns:a16="http://schemas.microsoft.com/office/drawing/2014/main" id="{B6E0CE67-203D-10BB-5E84-9859DF3B903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64096" y="813017"/>
              <a:ext cx="1389063" cy="696490"/>
            </a:xfrm>
            <a:prstGeom prst="rect">
              <a:avLst/>
            </a:prstGeom>
            <a:solidFill>
              <a:srgbClr val="C0C0C0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altLang="pt-BR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Custo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altLang="pt-BR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Mais Baixo</a:t>
              </a:r>
              <a:endParaRPr kumimoji="0" lang="pt-BR" altLang="pt-BR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1" name="Text Box 17">
              <a:extLst>
                <a:ext uri="{FF2B5EF4-FFF2-40B4-BE49-F238E27FC236}">
                  <a16:creationId xmlns:a16="http://schemas.microsoft.com/office/drawing/2014/main" id="{E89E8ACC-85A3-9E1E-90A9-A2312758167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68569" y="2089319"/>
              <a:ext cx="1300378" cy="70170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Mais Alta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Qualidade</a:t>
              </a:r>
            </a:p>
          </p:txBody>
        </p:sp>
        <p:sp>
          <p:nvSpPr>
            <p:cNvPr id="12" name="AutoShape 28">
              <a:extLst>
                <a:ext uri="{FF2B5EF4-FFF2-40B4-BE49-F238E27FC236}">
                  <a16:creationId xmlns:a16="http://schemas.microsoft.com/office/drawing/2014/main" id="{1710C3C5-4992-BB0E-4BB2-24B0D790B2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19613" y="3332952"/>
              <a:ext cx="900139" cy="787442"/>
            </a:xfrm>
            <a:prstGeom prst="roundRect">
              <a:avLst>
                <a:gd name="adj" fmla="val 16667"/>
              </a:avLst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altLang="pt-BR" sz="3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" name="AutoShape 29">
              <a:extLst>
                <a:ext uri="{FF2B5EF4-FFF2-40B4-BE49-F238E27FC236}">
                  <a16:creationId xmlns:a16="http://schemas.microsoft.com/office/drawing/2014/main" id="{1C9E5AD8-1FC0-C4A2-E7ED-55A84A313C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17887" y="3467462"/>
              <a:ext cx="1320543" cy="672549"/>
            </a:xfrm>
            <a:prstGeom prst="roundRect">
              <a:avLst>
                <a:gd name="adj" fmla="val 16667"/>
              </a:avLst>
            </a:prstGeom>
            <a:solidFill>
              <a:srgbClr val="DDDDDD"/>
            </a:solidFill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altLang="pt-BR" sz="3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4" name="Oval 30">
              <a:extLst>
                <a:ext uri="{FF2B5EF4-FFF2-40B4-BE49-F238E27FC236}">
                  <a16:creationId xmlns:a16="http://schemas.microsoft.com/office/drawing/2014/main" id="{8613C5F5-142D-F354-E9EE-F7BF7D5144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45211" y="3680436"/>
              <a:ext cx="100015" cy="20036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altLang="pt-BR" sz="3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5" name="Oval 31">
              <a:extLst>
                <a:ext uri="{FF2B5EF4-FFF2-40B4-BE49-F238E27FC236}">
                  <a16:creationId xmlns:a16="http://schemas.microsoft.com/office/drawing/2014/main" id="{7D28C756-05A6-13CC-5547-ADD8FAB54E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53547" y="2870575"/>
              <a:ext cx="450917" cy="45537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altLang="pt-BR" sz="3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6" name="Line 32">
              <a:extLst>
                <a:ext uri="{FF2B5EF4-FFF2-40B4-BE49-F238E27FC236}">
                  <a16:creationId xmlns:a16="http://schemas.microsoft.com/office/drawing/2014/main" id="{717404B1-2523-1339-C4FF-8767E79402C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58599" y="4155985"/>
              <a:ext cx="152677" cy="85273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pt-B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17" name="Line 33">
              <a:extLst>
                <a:ext uri="{FF2B5EF4-FFF2-40B4-BE49-F238E27FC236}">
                  <a16:creationId xmlns:a16="http://schemas.microsoft.com/office/drawing/2014/main" id="{C0DA64FC-BA95-AA84-8E2F-EA2E6366A078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015289">
              <a:off x="5751191" y="4150121"/>
              <a:ext cx="91207" cy="88406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pt-B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18" name="Line 34">
              <a:extLst>
                <a:ext uri="{FF2B5EF4-FFF2-40B4-BE49-F238E27FC236}">
                  <a16:creationId xmlns:a16="http://schemas.microsoft.com/office/drawing/2014/main" id="{099235F4-DB4E-D24D-5401-E713D4593F7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179006" y="4192416"/>
              <a:ext cx="186469" cy="83031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pt-B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19" name="Line 35">
              <a:extLst>
                <a:ext uri="{FF2B5EF4-FFF2-40B4-BE49-F238E27FC236}">
                  <a16:creationId xmlns:a16="http://schemas.microsoft.com/office/drawing/2014/main" id="{CB5CBA88-2046-BA33-6F94-CEE8325618EF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877583">
              <a:off x="5947701" y="4206272"/>
              <a:ext cx="280775" cy="81199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pt-B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20" name="Oval 36">
              <a:extLst>
                <a:ext uri="{FF2B5EF4-FFF2-40B4-BE49-F238E27FC236}">
                  <a16:creationId xmlns:a16="http://schemas.microsoft.com/office/drawing/2014/main" id="{9AC9FF33-B755-38FA-679C-8AA618447C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95834" y="3680436"/>
              <a:ext cx="100015" cy="20036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altLang="pt-BR" sz="3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1" name="Line 37">
              <a:extLst>
                <a:ext uri="{FF2B5EF4-FFF2-40B4-BE49-F238E27FC236}">
                  <a16:creationId xmlns:a16="http://schemas.microsoft.com/office/drawing/2014/main" id="{171594D8-FC5A-BA0F-173F-B0BF5A28D0C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87435" y="3338557"/>
              <a:ext cx="0" cy="13731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pt-B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22" name="Line 38">
              <a:extLst>
                <a:ext uri="{FF2B5EF4-FFF2-40B4-BE49-F238E27FC236}">
                  <a16:creationId xmlns:a16="http://schemas.microsoft.com/office/drawing/2014/main" id="{D4A61765-94E6-7AF2-07E3-4D60C8F4227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51929" y="3338557"/>
              <a:ext cx="0" cy="13731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pt-B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23" name="Oval 42">
              <a:extLst>
                <a:ext uri="{FF2B5EF4-FFF2-40B4-BE49-F238E27FC236}">
                  <a16:creationId xmlns:a16="http://schemas.microsoft.com/office/drawing/2014/main" id="{F4077285-B932-AD06-6F4C-D68646F08E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26378" y="4977894"/>
              <a:ext cx="371244" cy="16253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altLang="pt-BR" sz="3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4" name="Oval 43">
              <a:extLst>
                <a:ext uri="{FF2B5EF4-FFF2-40B4-BE49-F238E27FC236}">
                  <a16:creationId xmlns:a16="http://schemas.microsoft.com/office/drawing/2014/main" id="{6B14C56C-736B-31EB-0437-35D48DF11E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31572" y="4976493"/>
              <a:ext cx="369549" cy="16253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altLang="pt-BR" sz="3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5" name="AutoShape 44">
              <a:extLst>
                <a:ext uri="{FF2B5EF4-FFF2-40B4-BE49-F238E27FC236}">
                  <a16:creationId xmlns:a16="http://schemas.microsoft.com/office/drawing/2014/main" id="{8A2E868E-4C11-EA0F-D2EC-BB1E5B4E817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22607">
              <a:off x="5502630" y="3403009"/>
              <a:ext cx="1437510" cy="802855"/>
            </a:xfrm>
            <a:prstGeom prst="irregularSeal2">
              <a:avLst/>
            </a:prstGeom>
            <a:solidFill>
              <a:srgbClr val="E2F303">
                <a:alpha val="39999"/>
              </a:srgbClr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altLang="pt-BR" sz="3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6" name="Text Box 45">
              <a:extLst>
                <a:ext uri="{FF2B5EF4-FFF2-40B4-BE49-F238E27FC236}">
                  <a16:creationId xmlns:a16="http://schemas.microsoft.com/office/drawing/2014/main" id="{5723FB28-8519-42AB-37CD-5F7A21A456D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07700" y="3569461"/>
              <a:ext cx="1512098" cy="6052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106674" tIns="53337" rIns="106674" bIns="53337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altLang="pt-BR" sz="1400" b="1" i="0" u="none" strike="noStrike" kern="1200" cap="none" spc="0" normalizeH="0" baseline="0" noProof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Segurança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altLang="pt-BR" sz="1400" b="1" i="0" u="none" strike="noStrike" kern="1200" cap="none" spc="0" normalizeH="0" baseline="0" noProof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Moral</a:t>
              </a:r>
            </a:p>
          </p:txBody>
        </p:sp>
        <p:sp>
          <p:nvSpPr>
            <p:cNvPr id="27" name="Arc 46">
              <a:extLst>
                <a:ext uri="{FF2B5EF4-FFF2-40B4-BE49-F238E27FC236}">
                  <a16:creationId xmlns:a16="http://schemas.microsoft.com/office/drawing/2014/main" id="{D6683903-A41F-8FEA-DFB8-811D22297CF9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6117979" y="3233471"/>
              <a:ext cx="155956" cy="67255"/>
            </a:xfrm>
            <a:custGeom>
              <a:avLst/>
              <a:gdLst>
                <a:gd name="T0" fmla="*/ 0 w 42685"/>
                <a:gd name="T1" fmla="*/ 0 h 21600"/>
                <a:gd name="T2" fmla="*/ 0 w 42685"/>
                <a:gd name="T3" fmla="*/ 0 h 21600"/>
                <a:gd name="T4" fmla="*/ 0 w 42685"/>
                <a:gd name="T5" fmla="*/ 0 h 21600"/>
                <a:gd name="T6" fmla="*/ 0 60000 65536"/>
                <a:gd name="T7" fmla="*/ 0 60000 65536"/>
                <a:gd name="T8" fmla="*/ 0 60000 65536"/>
                <a:gd name="T9" fmla="*/ 0 w 42685"/>
                <a:gd name="T10" fmla="*/ 0 h 21600"/>
                <a:gd name="T11" fmla="*/ 42685 w 4268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2685" h="21600" fill="none" extrusionOk="0">
                  <a:moveTo>
                    <a:pt x="0" y="17737"/>
                  </a:moveTo>
                  <a:cubicBezTo>
                    <a:pt x="1867" y="7465"/>
                    <a:pt x="10812" y="-1"/>
                    <a:pt x="21252" y="0"/>
                  </a:cubicBezTo>
                  <a:cubicBezTo>
                    <a:pt x="32145" y="0"/>
                    <a:pt x="41334" y="8111"/>
                    <a:pt x="42685" y="18920"/>
                  </a:cubicBezTo>
                </a:path>
                <a:path w="42685" h="21600" stroke="0" extrusionOk="0">
                  <a:moveTo>
                    <a:pt x="0" y="17737"/>
                  </a:moveTo>
                  <a:cubicBezTo>
                    <a:pt x="1867" y="7465"/>
                    <a:pt x="10812" y="-1"/>
                    <a:pt x="21252" y="0"/>
                  </a:cubicBezTo>
                  <a:cubicBezTo>
                    <a:pt x="32145" y="0"/>
                    <a:pt x="41334" y="8111"/>
                    <a:pt x="42685" y="18920"/>
                  </a:cubicBezTo>
                  <a:lnTo>
                    <a:pt x="21252" y="21600"/>
                  </a:lnTo>
                  <a:lnTo>
                    <a:pt x="0" y="17737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pt-B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28" name="Line 47">
              <a:extLst>
                <a:ext uri="{FF2B5EF4-FFF2-40B4-BE49-F238E27FC236}">
                  <a16:creationId xmlns:a16="http://schemas.microsoft.com/office/drawing/2014/main" id="{C4F7B59D-27E5-6686-6B7C-CF48FB612D8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179006" y="3140996"/>
              <a:ext cx="81369" cy="6725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pt-B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29" name="Line 48">
              <a:extLst>
                <a:ext uri="{FF2B5EF4-FFF2-40B4-BE49-F238E27FC236}">
                  <a16:creationId xmlns:a16="http://schemas.microsoft.com/office/drawing/2014/main" id="{D3565A5D-D83D-1393-2683-308A6AE3509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179006" y="3208251"/>
              <a:ext cx="8136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pt-B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30" name="Text Box 18">
              <a:extLst>
                <a:ext uri="{FF2B5EF4-FFF2-40B4-BE49-F238E27FC236}">
                  <a16:creationId xmlns:a16="http://schemas.microsoft.com/office/drawing/2014/main" id="{00B13661-CAAA-EA83-A8D2-1FAC1139027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61629" y="5166274"/>
              <a:ext cx="1042582" cy="4424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674" tIns="53337" rIns="106674" bIns="53337">
              <a:spAutoFit/>
            </a:bodyPr>
            <a:lstStyle>
              <a:lvl1pPr defTabSz="1066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066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066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066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066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066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066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066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066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1066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altLang="pt-B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Kaizen</a:t>
              </a:r>
            </a:p>
          </p:txBody>
        </p:sp>
        <p:sp>
          <p:nvSpPr>
            <p:cNvPr id="31" name="Rectangle 10">
              <a:extLst>
                <a:ext uri="{FF2B5EF4-FFF2-40B4-BE49-F238E27FC236}">
                  <a16:creationId xmlns:a16="http://schemas.microsoft.com/office/drawing/2014/main" id="{891FEABD-D1C7-C458-D058-1415E0DD86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08559" y="5466700"/>
              <a:ext cx="1293812" cy="4868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lIns="106674" tIns="53337" rIns="106674" bIns="53337" anchor="ctr"/>
            <a:lstStyle>
              <a:lvl1pPr defTabSz="1066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066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066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066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066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066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066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066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066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1066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altLang="pt-BR" sz="2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TRF</a:t>
              </a:r>
              <a:endParaRPr kumimoji="0" lang="pt-BR" altLang="pt-BR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32" name="Text Box 12" descr="White marble">
              <a:extLst>
                <a:ext uri="{FF2B5EF4-FFF2-40B4-BE49-F238E27FC236}">
                  <a16:creationId xmlns:a16="http://schemas.microsoft.com/office/drawing/2014/main" id="{1BE71BC1-DC72-B9F2-7E40-E644B9CDAC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09771" y="5892827"/>
              <a:ext cx="7343899" cy="661963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lIns="106674" tIns="53337" rIns="106674" bIns="53337">
              <a:spAutoFit/>
            </a:bodyPr>
            <a:lstStyle/>
            <a:p>
              <a:pPr marL="0" marR="0" lvl="0" indent="0" algn="ctr" defTabSz="1066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0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E  S T A B I L I D A D E</a:t>
              </a:r>
            </a:p>
            <a:p>
              <a:pPr marL="0" marR="0" lvl="0" indent="0" algn="ctr" defTabSz="1066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Manutenção Produtiva Total – 5S – Agente de Fluxo – Trabalho Padronizado</a:t>
              </a:r>
            </a:p>
          </p:txBody>
        </p:sp>
        <p:sp>
          <p:nvSpPr>
            <p:cNvPr id="33" name="Rectangle 10">
              <a:extLst>
                <a:ext uri="{FF2B5EF4-FFF2-40B4-BE49-F238E27FC236}">
                  <a16:creationId xmlns:a16="http://schemas.microsoft.com/office/drawing/2014/main" id="{AD7A04A6-B9CF-9A1F-A127-3E25B01093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51659" y="5466700"/>
              <a:ext cx="1293812" cy="4868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lIns="106674" tIns="53337" rIns="106674" bIns="53337" anchor="ctr"/>
            <a:lstStyle>
              <a:lvl1pPr defTabSz="1066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066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066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066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066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066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066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066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066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1066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altLang="pt-BR" sz="2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Mieruka</a:t>
              </a:r>
              <a:endParaRPr kumimoji="0" lang="pt-BR" altLang="pt-BR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34" name="Elipse 33">
              <a:extLst>
                <a:ext uri="{FF2B5EF4-FFF2-40B4-BE49-F238E27FC236}">
                  <a16:creationId xmlns:a16="http://schemas.microsoft.com/office/drawing/2014/main" id="{0B2437AA-316A-F1B4-518D-0E9AA410E0B1}"/>
                </a:ext>
              </a:extLst>
            </p:cNvPr>
            <p:cNvSpPr/>
            <p:nvPr/>
          </p:nvSpPr>
          <p:spPr>
            <a:xfrm>
              <a:off x="6111883" y="3049721"/>
              <a:ext cx="46039" cy="10477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pt-BR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  <p:sp>
          <p:nvSpPr>
            <p:cNvPr id="35" name="Elipse 34">
              <a:extLst>
                <a:ext uri="{FF2B5EF4-FFF2-40B4-BE49-F238E27FC236}">
                  <a16:creationId xmlns:a16="http://schemas.microsoft.com/office/drawing/2014/main" id="{70FEEC4D-3B9E-AD72-0A9B-371B1F2FFDE0}"/>
                </a:ext>
              </a:extLst>
            </p:cNvPr>
            <p:cNvSpPr/>
            <p:nvPr/>
          </p:nvSpPr>
          <p:spPr>
            <a:xfrm>
              <a:off x="6234123" y="3048134"/>
              <a:ext cx="46038" cy="10477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pt-BR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  <p:grpSp>
          <p:nvGrpSpPr>
            <p:cNvPr id="36" name="Agrupar 34">
              <a:extLst>
                <a:ext uri="{FF2B5EF4-FFF2-40B4-BE49-F238E27FC236}">
                  <a16:creationId xmlns:a16="http://schemas.microsoft.com/office/drawing/2014/main" id="{9C6FE39C-A130-E636-074E-4D50DBBEC8F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952101" y="2777922"/>
              <a:ext cx="506858" cy="326466"/>
              <a:chOff x="12288688" y="2885524"/>
              <a:chExt cx="506858" cy="326466"/>
            </a:xfrm>
          </p:grpSpPr>
          <p:sp>
            <p:nvSpPr>
              <p:cNvPr id="50" name="Freeform 40">
                <a:extLst>
                  <a:ext uri="{FF2B5EF4-FFF2-40B4-BE49-F238E27FC236}">
                    <a16:creationId xmlns:a16="http://schemas.microsoft.com/office/drawing/2014/main" id="{02FB676B-F10A-8478-D48D-AC5C892B79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288130" y="2885871"/>
                <a:ext cx="508009" cy="325426"/>
              </a:xfrm>
              <a:custGeom>
                <a:avLst/>
                <a:gdLst>
                  <a:gd name="T0" fmla="*/ 132 w 319"/>
                  <a:gd name="T1" fmla="*/ 29 h 249"/>
                  <a:gd name="T2" fmla="*/ 82 w 319"/>
                  <a:gd name="T3" fmla="*/ 18 h 249"/>
                  <a:gd name="T4" fmla="*/ 55 w 319"/>
                  <a:gd name="T5" fmla="*/ 27 h 249"/>
                  <a:gd name="T6" fmla="*/ 41 w 319"/>
                  <a:gd name="T7" fmla="*/ 34 h 249"/>
                  <a:gd name="T8" fmla="*/ 25 w 319"/>
                  <a:gd name="T9" fmla="*/ 51 h 249"/>
                  <a:gd name="T10" fmla="*/ 17 w 319"/>
                  <a:gd name="T11" fmla="*/ 67 h 249"/>
                  <a:gd name="T12" fmla="*/ 7 w 319"/>
                  <a:gd name="T13" fmla="*/ 93 h 249"/>
                  <a:gd name="T14" fmla="*/ 4 w 319"/>
                  <a:gd name="T15" fmla="*/ 111 h 249"/>
                  <a:gd name="T16" fmla="*/ 1 w 319"/>
                  <a:gd name="T17" fmla="*/ 135 h 249"/>
                  <a:gd name="T18" fmla="*/ 1 w 319"/>
                  <a:gd name="T19" fmla="*/ 155 h 249"/>
                  <a:gd name="T20" fmla="*/ 3 w 319"/>
                  <a:gd name="T21" fmla="*/ 167 h 249"/>
                  <a:gd name="T22" fmla="*/ 6 w 319"/>
                  <a:gd name="T23" fmla="*/ 185 h 249"/>
                  <a:gd name="T24" fmla="*/ 23 w 319"/>
                  <a:gd name="T25" fmla="*/ 195 h 249"/>
                  <a:gd name="T26" fmla="*/ 29 w 319"/>
                  <a:gd name="T27" fmla="*/ 211 h 249"/>
                  <a:gd name="T28" fmla="*/ 44 w 319"/>
                  <a:gd name="T29" fmla="*/ 231 h 249"/>
                  <a:gd name="T30" fmla="*/ 56 w 319"/>
                  <a:gd name="T31" fmla="*/ 238 h 249"/>
                  <a:gd name="T32" fmla="*/ 76 w 319"/>
                  <a:gd name="T33" fmla="*/ 244 h 249"/>
                  <a:gd name="T34" fmla="*/ 91 w 319"/>
                  <a:gd name="T35" fmla="*/ 246 h 249"/>
                  <a:gd name="T36" fmla="*/ 121 w 319"/>
                  <a:gd name="T37" fmla="*/ 247 h 249"/>
                  <a:gd name="T38" fmla="*/ 143 w 319"/>
                  <a:gd name="T39" fmla="*/ 247 h 249"/>
                  <a:gd name="T40" fmla="*/ 180 w 319"/>
                  <a:gd name="T41" fmla="*/ 249 h 249"/>
                  <a:gd name="T42" fmla="*/ 207 w 319"/>
                  <a:gd name="T43" fmla="*/ 248 h 249"/>
                  <a:gd name="T44" fmla="*/ 235 w 319"/>
                  <a:gd name="T45" fmla="*/ 243 h 249"/>
                  <a:gd name="T46" fmla="*/ 259 w 319"/>
                  <a:gd name="T47" fmla="*/ 237 h 249"/>
                  <a:gd name="T48" fmla="*/ 292 w 319"/>
                  <a:gd name="T49" fmla="*/ 228 h 249"/>
                  <a:gd name="T50" fmla="*/ 311 w 319"/>
                  <a:gd name="T51" fmla="*/ 211 h 249"/>
                  <a:gd name="T52" fmla="*/ 319 w 319"/>
                  <a:gd name="T53" fmla="*/ 201 h 249"/>
                  <a:gd name="T54" fmla="*/ 313 w 319"/>
                  <a:gd name="T55" fmla="*/ 189 h 249"/>
                  <a:gd name="T56" fmla="*/ 293 w 319"/>
                  <a:gd name="T57" fmla="*/ 181 h 249"/>
                  <a:gd name="T58" fmla="*/ 278 w 319"/>
                  <a:gd name="T59" fmla="*/ 175 h 249"/>
                  <a:gd name="T60" fmla="*/ 251 w 319"/>
                  <a:gd name="T61" fmla="*/ 180 h 249"/>
                  <a:gd name="T62" fmla="*/ 224 w 319"/>
                  <a:gd name="T63" fmla="*/ 186 h 249"/>
                  <a:gd name="T64" fmla="*/ 202 w 319"/>
                  <a:gd name="T65" fmla="*/ 190 h 249"/>
                  <a:gd name="T66" fmla="*/ 182 w 319"/>
                  <a:gd name="T67" fmla="*/ 193 h 249"/>
                  <a:gd name="T68" fmla="*/ 139 w 319"/>
                  <a:gd name="T69" fmla="*/ 193 h 249"/>
                  <a:gd name="T70" fmla="*/ 16 w 319"/>
                  <a:gd name="T71" fmla="*/ 195 h 249"/>
                  <a:gd name="T72" fmla="*/ 76 w 319"/>
                  <a:gd name="T73" fmla="*/ 192 h 249"/>
                  <a:gd name="T74" fmla="*/ 171 w 319"/>
                  <a:gd name="T75" fmla="*/ 179 h 249"/>
                  <a:gd name="T76" fmla="*/ 132 w 319"/>
                  <a:gd name="T77" fmla="*/ 29 h 249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319"/>
                  <a:gd name="T118" fmla="*/ 0 h 249"/>
                  <a:gd name="T119" fmla="*/ 319 w 319"/>
                  <a:gd name="T120" fmla="*/ 249 h 249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319" h="249">
                    <a:moveTo>
                      <a:pt x="132" y="29"/>
                    </a:moveTo>
                    <a:cubicBezTo>
                      <a:pt x="117" y="0"/>
                      <a:pt x="95" y="18"/>
                      <a:pt x="82" y="18"/>
                    </a:cubicBezTo>
                    <a:cubicBezTo>
                      <a:pt x="69" y="18"/>
                      <a:pt x="62" y="24"/>
                      <a:pt x="55" y="27"/>
                    </a:cubicBezTo>
                    <a:cubicBezTo>
                      <a:pt x="48" y="30"/>
                      <a:pt x="46" y="30"/>
                      <a:pt x="41" y="34"/>
                    </a:cubicBezTo>
                    <a:cubicBezTo>
                      <a:pt x="36" y="38"/>
                      <a:pt x="29" y="46"/>
                      <a:pt x="25" y="51"/>
                    </a:cubicBezTo>
                    <a:cubicBezTo>
                      <a:pt x="21" y="56"/>
                      <a:pt x="20" y="60"/>
                      <a:pt x="17" y="67"/>
                    </a:cubicBezTo>
                    <a:cubicBezTo>
                      <a:pt x="14" y="74"/>
                      <a:pt x="9" y="86"/>
                      <a:pt x="7" y="93"/>
                    </a:cubicBezTo>
                    <a:cubicBezTo>
                      <a:pt x="5" y="100"/>
                      <a:pt x="5" y="104"/>
                      <a:pt x="4" y="111"/>
                    </a:cubicBezTo>
                    <a:cubicBezTo>
                      <a:pt x="3" y="118"/>
                      <a:pt x="2" y="128"/>
                      <a:pt x="1" y="135"/>
                    </a:cubicBezTo>
                    <a:cubicBezTo>
                      <a:pt x="0" y="142"/>
                      <a:pt x="1" y="150"/>
                      <a:pt x="1" y="155"/>
                    </a:cubicBezTo>
                    <a:cubicBezTo>
                      <a:pt x="1" y="160"/>
                      <a:pt x="2" y="162"/>
                      <a:pt x="3" y="167"/>
                    </a:cubicBezTo>
                    <a:cubicBezTo>
                      <a:pt x="4" y="172"/>
                      <a:pt x="3" y="180"/>
                      <a:pt x="6" y="185"/>
                    </a:cubicBezTo>
                    <a:cubicBezTo>
                      <a:pt x="9" y="190"/>
                      <a:pt x="19" y="191"/>
                      <a:pt x="23" y="195"/>
                    </a:cubicBezTo>
                    <a:cubicBezTo>
                      <a:pt x="27" y="199"/>
                      <a:pt x="26" y="205"/>
                      <a:pt x="29" y="211"/>
                    </a:cubicBezTo>
                    <a:cubicBezTo>
                      <a:pt x="32" y="217"/>
                      <a:pt x="40" y="227"/>
                      <a:pt x="44" y="231"/>
                    </a:cubicBezTo>
                    <a:cubicBezTo>
                      <a:pt x="48" y="235"/>
                      <a:pt x="51" y="236"/>
                      <a:pt x="56" y="238"/>
                    </a:cubicBezTo>
                    <a:cubicBezTo>
                      <a:pt x="61" y="240"/>
                      <a:pt x="70" y="243"/>
                      <a:pt x="76" y="244"/>
                    </a:cubicBezTo>
                    <a:cubicBezTo>
                      <a:pt x="82" y="245"/>
                      <a:pt x="84" y="246"/>
                      <a:pt x="91" y="246"/>
                    </a:cubicBezTo>
                    <a:cubicBezTo>
                      <a:pt x="98" y="246"/>
                      <a:pt x="112" y="247"/>
                      <a:pt x="121" y="247"/>
                    </a:cubicBezTo>
                    <a:cubicBezTo>
                      <a:pt x="130" y="247"/>
                      <a:pt x="133" y="247"/>
                      <a:pt x="143" y="247"/>
                    </a:cubicBezTo>
                    <a:cubicBezTo>
                      <a:pt x="153" y="247"/>
                      <a:pt x="169" y="249"/>
                      <a:pt x="180" y="249"/>
                    </a:cubicBezTo>
                    <a:cubicBezTo>
                      <a:pt x="191" y="249"/>
                      <a:pt x="198" y="249"/>
                      <a:pt x="207" y="248"/>
                    </a:cubicBezTo>
                    <a:cubicBezTo>
                      <a:pt x="216" y="247"/>
                      <a:pt x="226" y="245"/>
                      <a:pt x="235" y="243"/>
                    </a:cubicBezTo>
                    <a:cubicBezTo>
                      <a:pt x="244" y="241"/>
                      <a:pt x="250" y="239"/>
                      <a:pt x="259" y="237"/>
                    </a:cubicBezTo>
                    <a:cubicBezTo>
                      <a:pt x="268" y="235"/>
                      <a:pt x="283" y="232"/>
                      <a:pt x="292" y="228"/>
                    </a:cubicBezTo>
                    <a:cubicBezTo>
                      <a:pt x="301" y="224"/>
                      <a:pt x="307" y="215"/>
                      <a:pt x="311" y="211"/>
                    </a:cubicBezTo>
                    <a:cubicBezTo>
                      <a:pt x="315" y="207"/>
                      <a:pt x="319" y="205"/>
                      <a:pt x="319" y="201"/>
                    </a:cubicBezTo>
                    <a:cubicBezTo>
                      <a:pt x="319" y="197"/>
                      <a:pt x="317" y="192"/>
                      <a:pt x="313" y="189"/>
                    </a:cubicBezTo>
                    <a:cubicBezTo>
                      <a:pt x="309" y="186"/>
                      <a:pt x="299" y="183"/>
                      <a:pt x="293" y="181"/>
                    </a:cubicBezTo>
                    <a:cubicBezTo>
                      <a:pt x="287" y="179"/>
                      <a:pt x="285" y="175"/>
                      <a:pt x="278" y="175"/>
                    </a:cubicBezTo>
                    <a:cubicBezTo>
                      <a:pt x="271" y="175"/>
                      <a:pt x="260" y="178"/>
                      <a:pt x="251" y="180"/>
                    </a:cubicBezTo>
                    <a:cubicBezTo>
                      <a:pt x="242" y="182"/>
                      <a:pt x="232" y="184"/>
                      <a:pt x="224" y="186"/>
                    </a:cubicBezTo>
                    <a:cubicBezTo>
                      <a:pt x="216" y="188"/>
                      <a:pt x="209" y="189"/>
                      <a:pt x="202" y="190"/>
                    </a:cubicBezTo>
                    <a:cubicBezTo>
                      <a:pt x="195" y="191"/>
                      <a:pt x="192" y="193"/>
                      <a:pt x="182" y="193"/>
                    </a:cubicBezTo>
                    <a:cubicBezTo>
                      <a:pt x="172" y="193"/>
                      <a:pt x="167" y="193"/>
                      <a:pt x="139" y="193"/>
                    </a:cubicBezTo>
                    <a:cubicBezTo>
                      <a:pt x="111" y="193"/>
                      <a:pt x="26" y="195"/>
                      <a:pt x="16" y="195"/>
                    </a:cubicBezTo>
                    <a:cubicBezTo>
                      <a:pt x="6" y="195"/>
                      <a:pt x="50" y="195"/>
                      <a:pt x="76" y="192"/>
                    </a:cubicBezTo>
                    <a:cubicBezTo>
                      <a:pt x="102" y="189"/>
                      <a:pt x="162" y="206"/>
                      <a:pt x="171" y="179"/>
                    </a:cubicBezTo>
                    <a:cubicBezTo>
                      <a:pt x="180" y="152"/>
                      <a:pt x="140" y="60"/>
                      <a:pt x="132" y="29"/>
                    </a:cubicBez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 w="19050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  <a:defRPr/>
                </a:pPr>
                <a:endParaRPr kumimoji="0" lang="pt-BR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1" name="Freeform 41">
                <a:extLst>
                  <a:ext uri="{FF2B5EF4-FFF2-40B4-BE49-F238E27FC236}">
                    <a16:creationId xmlns:a16="http://schemas.microsoft.com/office/drawing/2014/main" id="{3128F6DA-1C54-F339-6C22-B1552EBFC2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469108" y="2901745"/>
                <a:ext cx="258767" cy="244466"/>
              </a:xfrm>
              <a:custGeom>
                <a:avLst/>
                <a:gdLst>
                  <a:gd name="T0" fmla="*/ 7 w 162"/>
                  <a:gd name="T1" fmla="*/ 2 h 187"/>
                  <a:gd name="T2" fmla="*/ 54 w 162"/>
                  <a:gd name="T3" fmla="*/ 2 h 187"/>
                  <a:gd name="T4" fmla="*/ 88 w 162"/>
                  <a:gd name="T5" fmla="*/ 8 h 187"/>
                  <a:gd name="T6" fmla="*/ 111 w 162"/>
                  <a:gd name="T7" fmla="*/ 16 h 187"/>
                  <a:gd name="T8" fmla="*/ 122 w 162"/>
                  <a:gd name="T9" fmla="*/ 30 h 187"/>
                  <a:gd name="T10" fmla="*/ 131 w 162"/>
                  <a:gd name="T11" fmla="*/ 45 h 187"/>
                  <a:gd name="T12" fmla="*/ 137 w 162"/>
                  <a:gd name="T13" fmla="*/ 57 h 187"/>
                  <a:gd name="T14" fmla="*/ 145 w 162"/>
                  <a:gd name="T15" fmla="*/ 80 h 187"/>
                  <a:gd name="T16" fmla="*/ 151 w 162"/>
                  <a:gd name="T17" fmla="*/ 94 h 187"/>
                  <a:gd name="T18" fmla="*/ 156 w 162"/>
                  <a:gd name="T19" fmla="*/ 104 h 187"/>
                  <a:gd name="T20" fmla="*/ 160 w 162"/>
                  <a:gd name="T21" fmla="*/ 137 h 187"/>
                  <a:gd name="T22" fmla="*/ 160 w 162"/>
                  <a:gd name="T23" fmla="*/ 155 h 187"/>
                  <a:gd name="T24" fmla="*/ 154 w 162"/>
                  <a:gd name="T25" fmla="*/ 167 h 187"/>
                  <a:gd name="T26" fmla="*/ 112 w 162"/>
                  <a:gd name="T27" fmla="*/ 178 h 187"/>
                  <a:gd name="T28" fmla="*/ 62 w 162"/>
                  <a:gd name="T29" fmla="*/ 183 h 187"/>
                  <a:gd name="T30" fmla="*/ 58 w 162"/>
                  <a:gd name="T31" fmla="*/ 153 h 187"/>
                  <a:gd name="T32" fmla="*/ 52 w 162"/>
                  <a:gd name="T33" fmla="*/ 123 h 187"/>
                  <a:gd name="T34" fmla="*/ 44 w 162"/>
                  <a:gd name="T35" fmla="*/ 96 h 187"/>
                  <a:gd name="T36" fmla="*/ 38 w 162"/>
                  <a:gd name="T37" fmla="*/ 62 h 187"/>
                  <a:gd name="T38" fmla="*/ 25 w 162"/>
                  <a:gd name="T39" fmla="*/ 39 h 187"/>
                  <a:gd name="T40" fmla="*/ 13 w 162"/>
                  <a:gd name="T41" fmla="*/ 15 h 187"/>
                  <a:gd name="T42" fmla="*/ 7 w 162"/>
                  <a:gd name="T43" fmla="*/ 2 h 187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162"/>
                  <a:gd name="T67" fmla="*/ 0 h 187"/>
                  <a:gd name="T68" fmla="*/ 162 w 162"/>
                  <a:gd name="T69" fmla="*/ 187 h 187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162" h="187">
                    <a:moveTo>
                      <a:pt x="7" y="2"/>
                    </a:moveTo>
                    <a:cubicBezTo>
                      <a:pt x="14" y="0"/>
                      <a:pt x="41" y="1"/>
                      <a:pt x="54" y="2"/>
                    </a:cubicBezTo>
                    <a:cubicBezTo>
                      <a:pt x="67" y="3"/>
                      <a:pt x="79" y="6"/>
                      <a:pt x="88" y="8"/>
                    </a:cubicBezTo>
                    <a:cubicBezTo>
                      <a:pt x="97" y="10"/>
                      <a:pt x="105" y="12"/>
                      <a:pt x="111" y="16"/>
                    </a:cubicBezTo>
                    <a:cubicBezTo>
                      <a:pt x="117" y="20"/>
                      <a:pt x="119" y="25"/>
                      <a:pt x="122" y="30"/>
                    </a:cubicBezTo>
                    <a:cubicBezTo>
                      <a:pt x="125" y="35"/>
                      <a:pt x="129" y="41"/>
                      <a:pt x="131" y="45"/>
                    </a:cubicBezTo>
                    <a:cubicBezTo>
                      <a:pt x="133" y="49"/>
                      <a:pt x="135" y="51"/>
                      <a:pt x="137" y="57"/>
                    </a:cubicBezTo>
                    <a:cubicBezTo>
                      <a:pt x="139" y="63"/>
                      <a:pt x="143" y="74"/>
                      <a:pt x="145" y="80"/>
                    </a:cubicBezTo>
                    <a:cubicBezTo>
                      <a:pt x="147" y="86"/>
                      <a:pt x="149" y="90"/>
                      <a:pt x="151" y="94"/>
                    </a:cubicBezTo>
                    <a:cubicBezTo>
                      <a:pt x="153" y="98"/>
                      <a:pt x="155" y="97"/>
                      <a:pt x="156" y="104"/>
                    </a:cubicBezTo>
                    <a:cubicBezTo>
                      <a:pt x="157" y="111"/>
                      <a:pt x="159" y="129"/>
                      <a:pt x="160" y="137"/>
                    </a:cubicBezTo>
                    <a:cubicBezTo>
                      <a:pt x="161" y="145"/>
                      <a:pt x="161" y="150"/>
                      <a:pt x="160" y="155"/>
                    </a:cubicBezTo>
                    <a:cubicBezTo>
                      <a:pt x="159" y="160"/>
                      <a:pt x="162" y="163"/>
                      <a:pt x="154" y="167"/>
                    </a:cubicBezTo>
                    <a:cubicBezTo>
                      <a:pt x="146" y="171"/>
                      <a:pt x="127" y="175"/>
                      <a:pt x="112" y="178"/>
                    </a:cubicBezTo>
                    <a:cubicBezTo>
                      <a:pt x="97" y="181"/>
                      <a:pt x="71" y="187"/>
                      <a:pt x="62" y="183"/>
                    </a:cubicBezTo>
                    <a:cubicBezTo>
                      <a:pt x="53" y="179"/>
                      <a:pt x="60" y="163"/>
                      <a:pt x="58" y="153"/>
                    </a:cubicBezTo>
                    <a:cubicBezTo>
                      <a:pt x="56" y="143"/>
                      <a:pt x="54" y="132"/>
                      <a:pt x="52" y="123"/>
                    </a:cubicBezTo>
                    <a:cubicBezTo>
                      <a:pt x="50" y="114"/>
                      <a:pt x="46" y="106"/>
                      <a:pt x="44" y="96"/>
                    </a:cubicBezTo>
                    <a:cubicBezTo>
                      <a:pt x="42" y="86"/>
                      <a:pt x="41" y="71"/>
                      <a:pt x="38" y="62"/>
                    </a:cubicBezTo>
                    <a:cubicBezTo>
                      <a:pt x="35" y="53"/>
                      <a:pt x="29" y="47"/>
                      <a:pt x="25" y="39"/>
                    </a:cubicBezTo>
                    <a:cubicBezTo>
                      <a:pt x="21" y="31"/>
                      <a:pt x="16" y="21"/>
                      <a:pt x="13" y="15"/>
                    </a:cubicBezTo>
                    <a:cubicBezTo>
                      <a:pt x="10" y="9"/>
                      <a:pt x="0" y="4"/>
                      <a:pt x="7" y="2"/>
                    </a:cubicBez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 w="19050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  <a:defRPr/>
                </a:pPr>
                <a:endParaRPr kumimoji="0" lang="pt-BR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37" name="Rectangle 2">
              <a:extLst>
                <a:ext uri="{FF2B5EF4-FFF2-40B4-BE49-F238E27FC236}">
                  <a16:creationId xmlns:a16="http://schemas.microsoft.com/office/drawing/2014/main" id="{75DB4876-A464-7817-422E-6934459F5B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51324" y="4448213"/>
              <a:ext cx="1950364" cy="642394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altLang="pt-BR" sz="3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38" name="AutoShape 5">
              <a:extLst>
                <a:ext uri="{FF2B5EF4-FFF2-40B4-BE49-F238E27FC236}">
                  <a16:creationId xmlns:a16="http://schemas.microsoft.com/office/drawing/2014/main" id="{2F504987-BE92-EE8E-B4EA-DDF01EED46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25911" y="5087639"/>
              <a:ext cx="2187575" cy="405723"/>
            </a:xfrm>
            <a:prstGeom prst="roundRect">
              <a:avLst>
                <a:gd name="adj" fmla="val 50000"/>
              </a:avLst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altLang="pt-BR" sz="3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39" name="AutoShape 6">
              <a:extLst>
                <a:ext uri="{FF2B5EF4-FFF2-40B4-BE49-F238E27FC236}">
                  <a16:creationId xmlns:a16="http://schemas.microsoft.com/office/drawing/2014/main" id="{D8524B94-4261-96EB-FC81-BAB80B08A0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90507" y="2742410"/>
              <a:ext cx="2233612" cy="387128"/>
            </a:xfrm>
            <a:prstGeom prst="roundRect">
              <a:avLst>
                <a:gd name="adj" fmla="val 50000"/>
              </a:avLst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106674" tIns="53337" rIns="106674" bIns="53337" anchor="ctr"/>
            <a:lstStyle>
              <a:lvl1pPr defTabSz="1066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066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066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066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066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066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066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066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066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1066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altLang="pt-BR" sz="2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Just-In-Time</a:t>
              </a:r>
              <a:endParaRPr kumimoji="0" lang="pt-BR" altLang="pt-BR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40" name="Rectangle 19">
              <a:extLst>
                <a:ext uri="{FF2B5EF4-FFF2-40B4-BE49-F238E27FC236}">
                  <a16:creationId xmlns:a16="http://schemas.microsoft.com/office/drawing/2014/main" id="{B4017BCB-642A-4DBF-9716-7D0E49BD83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49747" y="3802898"/>
              <a:ext cx="1951027" cy="642394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altLang="pt-BR" sz="3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41" name="Text Box 21">
              <a:extLst>
                <a:ext uri="{FF2B5EF4-FFF2-40B4-BE49-F238E27FC236}">
                  <a16:creationId xmlns:a16="http://schemas.microsoft.com/office/drawing/2014/main" id="{695FA8E9-9FA6-8174-E165-9419BA4FC33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17768" y="3941963"/>
              <a:ext cx="1820862" cy="4001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106674" tIns="53337" rIns="106674" bIns="53337">
              <a:spAutoFit/>
            </a:bodyPr>
            <a:lstStyle>
              <a:lvl1pPr defTabSz="1066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066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066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066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066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066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066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066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066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1066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altLang="pt-BR" sz="19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Takt</a:t>
              </a:r>
              <a:r>
                <a:rPr kumimoji="0" lang="pt-BR" altLang="pt-BR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 Time</a:t>
              </a:r>
              <a:endParaRPr kumimoji="0" lang="pt-BR" altLang="pt-BR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42" name="Rectangle 25">
              <a:extLst>
                <a:ext uri="{FF2B5EF4-FFF2-40B4-BE49-F238E27FC236}">
                  <a16:creationId xmlns:a16="http://schemas.microsoft.com/office/drawing/2014/main" id="{A4BBF835-302C-884D-46D4-CE73A86F9E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49747" y="3129538"/>
              <a:ext cx="1951027" cy="66944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altLang="pt-BR" sz="3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43" name="Rectangle 50">
              <a:extLst>
                <a:ext uri="{FF2B5EF4-FFF2-40B4-BE49-F238E27FC236}">
                  <a16:creationId xmlns:a16="http://schemas.microsoft.com/office/drawing/2014/main" id="{4ED5721E-427A-24B8-FB55-A68F2B79B3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0033" y="4480377"/>
              <a:ext cx="1944688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altLang="pt-BR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Produção Puxada</a:t>
              </a:r>
            </a:p>
          </p:txBody>
        </p:sp>
        <p:sp>
          <p:nvSpPr>
            <p:cNvPr id="44" name="Rectangle 2">
              <a:extLst>
                <a:ext uri="{FF2B5EF4-FFF2-40B4-BE49-F238E27FC236}">
                  <a16:creationId xmlns:a16="http://schemas.microsoft.com/office/drawing/2014/main" id="{A2700564-F6BD-F91C-53D2-A584495DDA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79955" y="4119146"/>
              <a:ext cx="1959880" cy="97619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altLang="pt-BR" sz="3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45" name="AutoShape 5">
              <a:extLst>
                <a:ext uri="{FF2B5EF4-FFF2-40B4-BE49-F238E27FC236}">
                  <a16:creationId xmlns:a16="http://schemas.microsoft.com/office/drawing/2014/main" id="{63D65174-BB5F-5547-B475-7416D4EBDF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65655" y="5092367"/>
              <a:ext cx="2187575" cy="405723"/>
            </a:xfrm>
            <a:prstGeom prst="roundRect">
              <a:avLst>
                <a:gd name="adj" fmla="val 50000"/>
              </a:avLst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altLang="pt-BR" sz="3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46" name="AutoShape 6">
              <a:extLst>
                <a:ext uri="{FF2B5EF4-FFF2-40B4-BE49-F238E27FC236}">
                  <a16:creationId xmlns:a16="http://schemas.microsoft.com/office/drawing/2014/main" id="{CE5ABF32-EC57-855E-9098-3F505B0C06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30251" y="2747138"/>
              <a:ext cx="2233612" cy="387128"/>
            </a:xfrm>
            <a:prstGeom prst="roundRect">
              <a:avLst>
                <a:gd name="adj" fmla="val 50000"/>
              </a:avLst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106674" tIns="53337" rIns="106674" bIns="53337" anchor="ctr"/>
            <a:lstStyle>
              <a:lvl1pPr defTabSz="1066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066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066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066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066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066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066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066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066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1066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altLang="pt-BR" sz="2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Jidōka</a:t>
              </a:r>
              <a:endParaRPr kumimoji="0" lang="pt-BR" altLang="pt-BR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47" name="Text Box 20">
              <a:extLst>
                <a:ext uri="{FF2B5EF4-FFF2-40B4-BE49-F238E27FC236}">
                  <a16:creationId xmlns:a16="http://schemas.microsoft.com/office/drawing/2014/main" id="{8BA855B9-5508-F918-9183-C80A1DC70D9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91068" y="3135247"/>
              <a:ext cx="1939822" cy="984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106674" tIns="53337" rIns="106674" bIns="53337">
              <a:spAutoFit/>
            </a:bodyPr>
            <a:lstStyle>
              <a:lvl1pPr defTabSz="10668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066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066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066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066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066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066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066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066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1066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altLang="pt-BR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Separação Homem-Máquina</a:t>
              </a:r>
              <a:endParaRPr kumimoji="0" lang="pt-BR" altLang="pt-BR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48" name="Rectangle 25">
              <a:extLst>
                <a:ext uri="{FF2B5EF4-FFF2-40B4-BE49-F238E27FC236}">
                  <a16:creationId xmlns:a16="http://schemas.microsoft.com/office/drawing/2014/main" id="{9B18B5B7-24F1-0054-3388-180185F7E7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79955" y="3134266"/>
              <a:ext cx="1960563" cy="984879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altLang="pt-BR" sz="3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49" name="Rectangle 50">
              <a:extLst>
                <a:ext uri="{FF2B5EF4-FFF2-40B4-BE49-F238E27FC236}">
                  <a16:creationId xmlns:a16="http://schemas.microsoft.com/office/drawing/2014/main" id="{D6CD7218-8E81-5EAD-D536-4F67EBE7C4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95147" y="4122604"/>
              <a:ext cx="1944688" cy="9848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altLang="pt-BR" sz="1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Poka-Yoke</a:t>
              </a:r>
              <a:endParaRPr kumimoji="0" lang="pt-BR" altLang="pt-BR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alt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Inspeção na Fonte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altLang="pt-BR" sz="1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Andon</a:t>
              </a:r>
              <a:endParaRPr kumimoji="0" lang="pt-BR" altLang="pt-BR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alt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Ação Imediata</a:t>
              </a:r>
            </a:p>
          </p:txBody>
        </p:sp>
      </p:grpSp>
      <p:sp>
        <p:nvSpPr>
          <p:cNvPr id="52" name="Rectangle 52">
            <a:extLst>
              <a:ext uri="{FF2B5EF4-FFF2-40B4-BE49-F238E27FC236}">
                <a16:creationId xmlns:a16="http://schemas.microsoft.com/office/drawing/2014/main" id="{FA61BE48-15F4-5945-E797-B441B411BC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94863" y="3019425"/>
            <a:ext cx="2438400" cy="153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‚l‚r –¾’©"/>
                <a:cs typeface="Arial" panose="020B0604020202020204" pitchFamily="34" charset="0"/>
              </a:rPr>
              <a:t>Garantia da </a:t>
            </a:r>
            <a:r>
              <a:rPr kumimoji="0" lang="pt-BR" alt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‚l‚r –¾’©"/>
                <a:cs typeface="Arial" panose="020B0604020202020204" pitchFamily="34" charset="0"/>
              </a:rPr>
              <a:t>INTEGRIDADE </a:t>
            </a:r>
            <a:r>
              <a:rPr kumimoji="0" lang="pt-BR" alt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‚l‚r –¾’©"/>
                <a:cs typeface="Arial" panose="020B0604020202020204" pitchFamily="34" charset="0"/>
              </a:rPr>
              <a:t>do ENTE que FLUI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4F5BFE5C-A688-3471-1DB6-E6F463FAFF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4175" y="3071813"/>
            <a:ext cx="2333625" cy="153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‚l‚r –¾’©"/>
                <a:cs typeface="Arial" panose="020B0604020202020204" pitchFamily="34" charset="0"/>
              </a:rPr>
              <a:t>Gestão do </a:t>
            </a:r>
            <a:r>
              <a:rPr kumimoji="0" lang="pt-BR" alt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‚l‚r –¾’©"/>
                <a:cs typeface="Arial" panose="020B0604020202020204" pitchFamily="34" charset="0"/>
              </a:rPr>
              <a:t>FLUXO </a:t>
            </a:r>
            <a:r>
              <a:rPr kumimoji="0" lang="pt-BR" alt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‚l‚r –¾’©"/>
                <a:cs typeface="Arial" panose="020B0604020202020204" pitchFamily="34" charset="0"/>
              </a:rPr>
              <a:t>do ENTE</a:t>
            </a:r>
          </a:p>
        </p:txBody>
      </p:sp>
      <p:sp>
        <p:nvSpPr>
          <p:cNvPr id="54" name="Rectangle 52">
            <a:extLst>
              <a:ext uri="{FF2B5EF4-FFF2-40B4-BE49-F238E27FC236}">
                <a16:creationId xmlns:a16="http://schemas.microsoft.com/office/drawing/2014/main" id="{FBAD527E-7A9E-D77C-8B4A-410459DD09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20875" y="6469063"/>
            <a:ext cx="8582025" cy="452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‚l‚r –¾’©"/>
                <a:cs typeface="Arial" panose="020B0604020202020204" pitchFamily="34" charset="0"/>
              </a:rPr>
              <a:t>Garantia da </a:t>
            </a:r>
            <a:r>
              <a:rPr kumimoji="0" lang="pt-BR" alt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‚l‚r –¾’©"/>
                <a:cs typeface="Arial" panose="020B0604020202020204" pitchFamily="34" charset="0"/>
              </a:rPr>
              <a:t>ESTABILIDADE </a:t>
            </a:r>
            <a:r>
              <a:rPr kumimoji="0" lang="pt-BR" alt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‚l‚r –¾’©"/>
                <a:cs typeface="Arial" panose="020B0604020202020204" pitchFamily="34" charset="0"/>
              </a:rPr>
              <a:t>dos</a:t>
            </a:r>
            <a:r>
              <a:rPr kumimoji="0" lang="pt-BR" alt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‚l‚r –¾’©"/>
                <a:cs typeface="Arial" panose="020B0604020202020204" pitchFamily="34" charset="0"/>
              </a:rPr>
              <a:t> Recursos</a:t>
            </a:r>
          </a:p>
        </p:txBody>
      </p:sp>
      <p:sp>
        <p:nvSpPr>
          <p:cNvPr id="55" name="Text Box 20">
            <a:extLst>
              <a:ext uri="{FF2B5EF4-FFF2-40B4-BE49-F238E27FC236}">
                <a16:creationId xmlns:a16="http://schemas.microsoft.com/office/drawing/2014/main" id="{A8C40A6E-E881-8DE4-2C44-72538F8266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51200" y="2732088"/>
            <a:ext cx="1939925" cy="78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106674" tIns="53337" rIns="106674" bIns="53337">
            <a:spAutoFit/>
          </a:bodyPr>
          <a:lstStyle>
            <a:lvl1pPr defTabSz="10668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066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066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066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066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066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066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066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066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1066800" rtl="0" eaLnBrk="1" fontAlgn="base" latinLnBrk="0" hangingPunct="1">
              <a:lnSpc>
                <a:spcPts val="1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1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Fluxo</a:t>
            </a:r>
          </a:p>
          <a:p>
            <a:pPr marL="0" marR="0" lvl="0" indent="0" algn="ctr" defTabSz="1066800" rtl="0" eaLnBrk="1" fontAlgn="base" latinLnBrk="0" hangingPunct="1">
              <a:lnSpc>
                <a:spcPts val="1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1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Contínuo</a:t>
            </a:r>
          </a:p>
          <a:p>
            <a:pPr marL="0" marR="0" lvl="0" indent="0" algn="ctr" defTabSz="1066800" rtl="0" eaLnBrk="1" fontAlgn="base" latinLnBrk="0" hangingPunct="1">
              <a:lnSpc>
                <a:spcPts val="1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Ikko</a:t>
            </a:r>
            <a:r>
              <a:rPr kumimoji="0" lang="pt-BR" alt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Nagashi</a:t>
            </a:r>
            <a:endParaRPr kumimoji="0" lang="pt-BR" altLang="pt-BR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6" name="Text Box 4">
            <a:extLst>
              <a:ext uri="{FF2B5EF4-FFF2-40B4-BE49-F238E27FC236}">
                <a16:creationId xmlns:a16="http://schemas.microsoft.com/office/drawing/2014/main" id="{B03D3566-E956-3048-84B9-4CD8D94F2C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-4763"/>
            <a:ext cx="12192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Contructos</a:t>
            </a:r>
            <a:r>
              <a:rPr kumimoji="0" lang="pt-BR" altLang="pt-B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que Integram o Toyota </a:t>
            </a:r>
            <a:r>
              <a:rPr kumimoji="0" lang="pt-BR" altLang="pt-BR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Seisan</a:t>
            </a:r>
            <a:r>
              <a:rPr kumimoji="0" lang="pt-BR" altLang="pt-B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pt-BR" altLang="pt-BR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Hōshiki</a:t>
            </a:r>
            <a:r>
              <a:rPr lang="pt-BR" altLang="pt-BR" b="1" dirty="0">
                <a:solidFill>
                  <a:prstClr val="black"/>
                </a:solidFill>
                <a:latin typeface="Arial" panose="020B0604020202020204" pitchFamily="34" charset="0"/>
              </a:rPr>
              <a:t> (</a:t>
            </a:r>
            <a:r>
              <a:rPr kumimoji="0" lang="pt-BR" altLang="pt-B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TPS - </a:t>
            </a:r>
            <a:r>
              <a:rPr kumimoji="0" lang="ja-JP" altLang="pt-B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トヨタ生産方式</a:t>
            </a:r>
            <a:r>
              <a:rPr kumimoji="0" lang="pt-BR" altLang="pt-B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)</a:t>
            </a:r>
          </a:p>
        </p:txBody>
      </p:sp>
      <p:sp>
        <p:nvSpPr>
          <p:cNvPr id="57" name="Text Box 4">
            <a:extLst>
              <a:ext uri="{FF2B5EF4-FFF2-40B4-BE49-F238E27FC236}">
                <a16:creationId xmlns:a16="http://schemas.microsoft.com/office/drawing/2014/main" id="{860CF26C-66EA-34A2-9282-BEB48FA228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40406" y="6491617"/>
            <a:ext cx="17414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Ghinato, 2000</a:t>
            </a:r>
          </a:p>
        </p:txBody>
      </p:sp>
      <p:sp>
        <p:nvSpPr>
          <p:cNvPr id="58" name="Chave Esquerda 57">
            <a:extLst>
              <a:ext uri="{FF2B5EF4-FFF2-40B4-BE49-F238E27FC236}">
                <a16:creationId xmlns:a16="http://schemas.microsoft.com/office/drawing/2014/main" id="{B345DF15-FEFC-EB6B-8216-54A55F0C825D}"/>
              </a:ext>
            </a:extLst>
          </p:cNvPr>
          <p:cNvSpPr/>
          <p:nvPr/>
        </p:nvSpPr>
        <p:spPr bwMode="auto">
          <a:xfrm>
            <a:off x="2543175" y="2476500"/>
            <a:ext cx="525231" cy="2632075"/>
          </a:xfrm>
          <a:prstGeom prst="leftBrace">
            <a:avLst/>
          </a:prstGeom>
          <a:ln w="3810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wrap="square" lIns="0" tIns="0" rIns="0" bIns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pt-BR" sz="2600" b="0" i="0" u="none" strike="noStrike" kern="1200" cap="none" spc="0" normalizeH="0" baseline="0" noProof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59" name="Chave Esquerda 58">
            <a:extLst>
              <a:ext uri="{FF2B5EF4-FFF2-40B4-BE49-F238E27FC236}">
                <a16:creationId xmlns:a16="http://schemas.microsoft.com/office/drawing/2014/main" id="{D6444607-DF3F-AA4E-0673-71B0CA65BE85}"/>
              </a:ext>
            </a:extLst>
          </p:cNvPr>
          <p:cNvSpPr/>
          <p:nvPr/>
        </p:nvSpPr>
        <p:spPr bwMode="auto">
          <a:xfrm rot="10800000">
            <a:off x="9206885" y="2479674"/>
            <a:ext cx="557828" cy="2632075"/>
          </a:xfrm>
          <a:prstGeom prst="leftBrace">
            <a:avLst/>
          </a:prstGeom>
          <a:ln w="3810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wrap="square" lIns="0" tIns="0" rIns="0" bIns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pt-BR" sz="2600" b="0" i="0" u="none" strike="noStrike" kern="1200" cap="none" spc="0" normalizeH="0" baseline="0" noProof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0" name="Chave Esquerda 59">
            <a:extLst>
              <a:ext uri="{FF2B5EF4-FFF2-40B4-BE49-F238E27FC236}">
                <a16:creationId xmlns:a16="http://schemas.microsoft.com/office/drawing/2014/main" id="{B6108A19-8BD4-F67B-B978-DA43EE2DF6C3}"/>
              </a:ext>
            </a:extLst>
          </p:cNvPr>
          <p:cNvSpPr/>
          <p:nvPr/>
        </p:nvSpPr>
        <p:spPr bwMode="auto">
          <a:xfrm rot="16200000">
            <a:off x="5949157" y="2678906"/>
            <a:ext cx="379412" cy="7356475"/>
          </a:xfrm>
          <a:prstGeom prst="leftBrace">
            <a:avLst/>
          </a:prstGeom>
          <a:ln w="3810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lIns="0" tIns="0" rIns="0" bIns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pt-BR" sz="2600" b="0" i="0" u="none" strike="noStrike" kern="1200" cap="none" spc="0" normalizeH="0" baseline="0" noProof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1745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02 copy">
            <a:extLst>
              <a:ext uri="{FF2B5EF4-FFF2-40B4-BE49-F238E27FC236}">
                <a16:creationId xmlns:a16="http://schemas.microsoft.com/office/drawing/2014/main" id="{33E56A47-12BB-41AA-95B8-33A43BEE2E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77903" y="3749961"/>
            <a:ext cx="2732087" cy="213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 descr="01 copy">
            <a:extLst>
              <a:ext uri="{FF2B5EF4-FFF2-40B4-BE49-F238E27FC236}">
                <a16:creationId xmlns:a16="http://schemas.microsoft.com/office/drawing/2014/main" id="{3C2BEAAA-86A4-4D05-87E7-C773D243E2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5155" y="707073"/>
            <a:ext cx="273685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4" descr="04 copy">
            <a:extLst>
              <a:ext uri="{FF2B5EF4-FFF2-40B4-BE49-F238E27FC236}">
                <a16:creationId xmlns:a16="http://schemas.microsoft.com/office/drawing/2014/main" id="{0EF784DE-9D99-4A6A-9F09-8D89124384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09228" y="766128"/>
            <a:ext cx="2808287" cy="2293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 descr="07 copy">
            <a:extLst>
              <a:ext uri="{FF2B5EF4-FFF2-40B4-BE49-F238E27FC236}">
                <a16:creationId xmlns:a16="http://schemas.microsoft.com/office/drawing/2014/main" id="{9E9DF7A9-BAD1-4042-82F8-621E50491D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23360" y="4081035"/>
            <a:ext cx="2306638" cy="174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 descr="03 copy">
            <a:extLst>
              <a:ext uri="{FF2B5EF4-FFF2-40B4-BE49-F238E27FC236}">
                <a16:creationId xmlns:a16="http://schemas.microsoft.com/office/drawing/2014/main" id="{59D48643-07EA-4CB5-B0B1-44BDDE5C7B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10537" y="859450"/>
            <a:ext cx="2520950" cy="200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 descr="05 copy">
            <a:extLst>
              <a:ext uri="{FF2B5EF4-FFF2-40B4-BE49-F238E27FC236}">
                <a16:creationId xmlns:a16="http://schemas.microsoft.com/office/drawing/2014/main" id="{F576F260-AFBA-4EAA-A260-B810E961BA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1893" y="3967163"/>
            <a:ext cx="2593975" cy="193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9">
            <a:extLst>
              <a:ext uri="{FF2B5EF4-FFF2-40B4-BE49-F238E27FC236}">
                <a16:creationId xmlns:a16="http://schemas.microsoft.com/office/drawing/2014/main" id="{E527557F-7394-4956-8131-B25459079F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5571" y="2940685"/>
            <a:ext cx="1925429" cy="388491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lIns="91275" tIns="45645" rIns="91275" bIns="45645" anchor="ctr"/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SUPERPRODUÇÃO</a:t>
            </a:r>
            <a:endParaRPr kumimoji="0" lang="pt-BR" altLang="pt-BR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:a16="http://schemas.microsoft.com/office/drawing/2014/main" id="{E409C8ED-659C-4E3A-BD5C-3B28E2E4F3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8985" y="2924493"/>
            <a:ext cx="1585913" cy="4318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lIns="91275" tIns="45645" rIns="91275" bIns="45645" anchor="ctr"/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pt-BR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TRANSPORTE</a:t>
            </a:r>
            <a:endParaRPr kumimoji="0" lang="pt-BR" altLang="pt-BR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" name="Rectangle 11">
            <a:extLst>
              <a:ext uri="{FF2B5EF4-FFF2-40B4-BE49-F238E27FC236}">
                <a16:creationId xmlns:a16="http://schemas.microsoft.com/office/drawing/2014/main" id="{C0C04790-D5F5-4852-882A-9D3278FB43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2448" y="5761563"/>
            <a:ext cx="1728787" cy="4318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lIns="91275" tIns="45645" rIns="91275" bIns="45645" anchor="ctr"/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DEFEITO</a:t>
            </a:r>
            <a:endParaRPr kumimoji="0" lang="pt-BR" altLang="pt-BR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1" name="Rectangle 12">
            <a:extLst>
              <a:ext uri="{FF2B5EF4-FFF2-40B4-BE49-F238E27FC236}">
                <a16:creationId xmlns:a16="http://schemas.microsoft.com/office/drawing/2014/main" id="{405BC0EC-BF66-4273-8FA8-8AF3891C36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09584" y="2928280"/>
            <a:ext cx="2416255" cy="4318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lIns="91275" tIns="45645" rIns="91275" bIns="45645" anchor="ctr"/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PROCESSAMENTO EM SI</a:t>
            </a:r>
            <a:endParaRPr kumimoji="0" lang="pt-BR" altLang="pt-BR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2" name="Rectangle 13">
            <a:extLst>
              <a:ext uri="{FF2B5EF4-FFF2-40B4-BE49-F238E27FC236}">
                <a16:creationId xmlns:a16="http://schemas.microsoft.com/office/drawing/2014/main" id="{0BC8B3B3-4C07-4C47-92A3-EAB1E3837B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8155" y="5767388"/>
            <a:ext cx="1439863" cy="4318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lIns="91275" tIns="45645" rIns="91275" bIns="45645" anchor="ctr"/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pt-BR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ESPERA</a:t>
            </a:r>
            <a:endParaRPr kumimoji="0" lang="pt-BR" altLang="pt-BR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13" name="Picture 15" descr="06 copy">
            <a:extLst>
              <a:ext uri="{FF2B5EF4-FFF2-40B4-BE49-F238E27FC236}">
                <a16:creationId xmlns:a16="http://schemas.microsoft.com/office/drawing/2014/main" id="{C6639E12-0AC8-40F1-8BFF-07E95492CB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43695" y="1014730"/>
            <a:ext cx="2484438" cy="169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16">
            <a:extLst>
              <a:ext uri="{FF2B5EF4-FFF2-40B4-BE49-F238E27FC236}">
                <a16:creationId xmlns:a16="http://schemas.microsoft.com/office/drawing/2014/main" id="{A2CFF41C-B686-46B5-9829-AAC4EA69A4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03105" y="2858135"/>
            <a:ext cx="1727200" cy="430213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lIns="91275" tIns="45645" rIns="91275" bIns="45645" anchor="ctr"/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MOVIMENTAÇÃO</a:t>
            </a:r>
            <a:endParaRPr kumimoji="0" lang="pt-BR" altLang="pt-BR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5" name="Rectangle 8">
            <a:extLst>
              <a:ext uri="{FF2B5EF4-FFF2-40B4-BE49-F238E27FC236}">
                <a16:creationId xmlns:a16="http://schemas.microsoft.com/office/drawing/2014/main" id="{5498393F-FB57-4525-BF9A-04FE97DFD1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98298" y="5775929"/>
            <a:ext cx="1584325" cy="4318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lIns="91275" tIns="45645" rIns="91275" bIns="45645" anchor="ctr"/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ESTOQUE</a:t>
            </a:r>
            <a:endParaRPr kumimoji="0" lang="pt-BR" altLang="pt-BR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6" name="Text Box 2">
            <a:extLst>
              <a:ext uri="{FF2B5EF4-FFF2-40B4-BE49-F238E27FC236}">
                <a16:creationId xmlns:a16="http://schemas.microsoft.com/office/drawing/2014/main" id="{8AFB93F4-E135-4C4B-8CC2-4BA89BAE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554"/>
            <a:ext cx="12191999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‚l‚r –¾’©"/>
                <a:cs typeface="‚l‚r –¾’©"/>
              </a:rPr>
              <a:t>As 7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‚l‚r –¾’©"/>
                <a:cs typeface="‚l‚r –¾’©"/>
              </a:rPr>
              <a:t>Perdas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‚l‚r –¾’©"/>
                <a:cs typeface="‚l‚r –¾’©"/>
              </a:rPr>
              <a:t> (MUDA) de OHNO +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‚l‚r –¾’©"/>
                <a:cs typeface="‚l‚r –¾’©"/>
              </a:rPr>
              <a:t>Perda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‚l‚r –¾’©"/>
                <a:cs typeface="‚l‚r –¾’©"/>
              </a:rPr>
              <a:t> por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‚l‚r –¾’©"/>
                <a:cs typeface="‚l‚r –¾’©"/>
              </a:rPr>
              <a:t>Criatividade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‚l‚r –¾’©"/>
                <a:cs typeface="‚l‚r –¾’©"/>
              </a:rPr>
              <a:t> de LIKER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‚l‚r –¾’©"/>
              <a:cs typeface="‚l‚r –¾’©"/>
            </a:endParaRPr>
          </a:p>
        </p:txBody>
      </p:sp>
      <p:sp>
        <p:nvSpPr>
          <p:cNvPr id="17" name="Rectangle 8">
            <a:extLst>
              <a:ext uri="{FF2B5EF4-FFF2-40B4-BE49-F238E27FC236}">
                <a16:creationId xmlns:a16="http://schemas.microsoft.com/office/drawing/2014/main" id="{96058ADB-EE7D-43C9-AF53-D28C6DCD9C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3738" y="5775929"/>
            <a:ext cx="1584325" cy="4318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lIns="91275" tIns="45645" rIns="91275" bIns="45645" anchor="ctr"/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CRIATIVIDADE</a:t>
            </a:r>
            <a:endParaRPr kumimoji="0" lang="pt-BR" altLang="pt-BR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18" name="Picture 2" descr="Descomplicando a criatividade: um manual para se tornar mais criativo |  Exame">
            <a:extLst>
              <a:ext uri="{FF2B5EF4-FFF2-40B4-BE49-F238E27FC236}">
                <a16:creationId xmlns:a16="http://schemas.microsoft.com/office/drawing/2014/main" id="{E724C89A-E8DF-4F53-9FA9-F26F0A8801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65273" y="4043680"/>
            <a:ext cx="2508207" cy="1669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77581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1231D23-8072-354B-B0C0-48A2DDE0533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 Box 2">
            <a:extLst>
              <a:ext uri="{FF2B5EF4-FFF2-40B4-BE49-F238E27FC236}">
                <a16:creationId xmlns:a16="http://schemas.microsoft.com/office/drawing/2014/main" id="{B7B03434-5E4F-404F-AADF-6B6DA6123C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193970"/>
            <a:ext cx="4968875" cy="6413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Superprodução</a:t>
            </a:r>
          </a:p>
        </p:txBody>
      </p:sp>
      <p:sp>
        <p:nvSpPr>
          <p:cNvPr id="3" name="AutoShape 4">
            <a:extLst>
              <a:ext uri="{FF2B5EF4-FFF2-40B4-BE49-F238E27FC236}">
                <a16:creationId xmlns:a16="http://schemas.microsoft.com/office/drawing/2014/main" id="{D6720CE4-EB33-6245-8EB4-BE1F7CBEB3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1238" y="2207434"/>
            <a:ext cx="4766194" cy="1432342"/>
          </a:xfrm>
          <a:prstGeom prst="roundRect">
            <a:avLst>
              <a:gd name="adj" fmla="val 16667"/>
            </a:avLst>
          </a:prstGeom>
          <a:noFill/>
          <a:ln w="28575" algn="ctr">
            <a:noFill/>
            <a:round/>
            <a:headEnd/>
            <a:tailEnd/>
          </a:ln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 a mais danosa, pois tem a propriedade de gerar e ocultar outras perdas.</a:t>
            </a:r>
          </a:p>
        </p:txBody>
      </p:sp>
      <p:sp>
        <p:nvSpPr>
          <p:cNvPr id="4" name="AutoShape 4">
            <a:extLst>
              <a:ext uri="{FF2B5EF4-FFF2-40B4-BE49-F238E27FC236}">
                <a16:creationId xmlns:a16="http://schemas.microsoft.com/office/drawing/2014/main" id="{3512F9FE-618C-5F4D-BA2B-FF4922B2E3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1239" y="699324"/>
            <a:ext cx="4525562" cy="1592298"/>
          </a:xfrm>
          <a:prstGeom prst="roundRect">
            <a:avLst>
              <a:gd name="adj" fmla="val 16667"/>
            </a:avLst>
          </a:prstGeom>
          <a:noFill/>
          <a:ln w="28575" algn="ctr">
            <a:noFill/>
            <a:round/>
            <a:headEnd/>
            <a:tailEnd/>
          </a:ln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Produção de bens ou serviços </a:t>
            </a: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além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do necessário ou </a:t>
            </a: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antes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do necessário.</a:t>
            </a:r>
          </a:p>
        </p:txBody>
      </p:sp>
    </p:spTree>
    <p:extLst>
      <p:ext uri="{BB962C8B-B14F-4D97-AF65-F5344CB8AC3E}">
        <p14:creationId xmlns:p14="http://schemas.microsoft.com/office/powerpoint/2010/main" val="1492805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FA23867-5681-8A4F-BB1F-8B377E7E533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AutoShape 4">
            <a:extLst>
              <a:ext uri="{FF2B5EF4-FFF2-40B4-BE49-F238E27FC236}">
                <a16:creationId xmlns:a16="http://schemas.microsoft.com/office/drawing/2014/main" id="{3512F9FE-618C-5F4D-BA2B-FF4922B2E3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5818" y="942575"/>
            <a:ext cx="4982035" cy="2506478"/>
          </a:xfrm>
          <a:prstGeom prst="roundRect">
            <a:avLst>
              <a:gd name="adj" fmla="val 16667"/>
            </a:avLst>
          </a:prstGeom>
          <a:noFill/>
          <a:ln w="28575" algn="ctr">
            <a:noFill/>
            <a:round/>
            <a:headEnd/>
            <a:tailEnd/>
          </a:ln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‚l‚r –¾’©"/>
                <a:cs typeface="‚l‚r –¾’©"/>
              </a:rPr>
              <a:t>Deslocamento de materiais (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‚l‚r –¾’©"/>
                <a:cs typeface="‚l‚r –¾’©"/>
              </a:rPr>
              <a:t>“ente que flui”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‚l‚r –¾’©"/>
                <a:cs typeface="‚l‚r –¾’©"/>
              </a:rPr>
              <a:t>) realizado manualmente... ou através de qualquer outro “meio de transporte”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F7FAD714-B693-C049-8922-703030A3E4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59923" y="2905368"/>
            <a:ext cx="8820150" cy="1079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‚l‚r –¾’©"/>
              <a:cs typeface="‚l‚r –¾’©"/>
            </a:endParaRPr>
          </a:p>
        </p:txBody>
      </p:sp>
      <p:sp>
        <p:nvSpPr>
          <p:cNvPr id="12" name="Text Box 2">
            <a:extLst>
              <a:ext uri="{FF2B5EF4-FFF2-40B4-BE49-F238E27FC236}">
                <a16:creationId xmlns:a16="http://schemas.microsoft.com/office/drawing/2014/main" id="{BCA0A85C-8E34-483B-99B2-C026A51417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193970"/>
            <a:ext cx="4968875" cy="6413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Transporte</a:t>
            </a:r>
          </a:p>
        </p:txBody>
      </p:sp>
    </p:spTree>
    <p:extLst>
      <p:ext uri="{BB962C8B-B14F-4D97-AF65-F5344CB8AC3E}">
        <p14:creationId xmlns:p14="http://schemas.microsoft.com/office/powerpoint/2010/main" val="2522312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FCBE67B-58FE-7144-89E3-472429300F7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 Box 2">
            <a:extLst>
              <a:ext uri="{FF2B5EF4-FFF2-40B4-BE49-F238E27FC236}">
                <a16:creationId xmlns:a16="http://schemas.microsoft.com/office/drawing/2014/main" id="{B7B03434-5E4F-404F-AADF-6B6DA6123C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193970"/>
            <a:ext cx="4968875" cy="6413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Processamento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em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</a:t>
            </a:r>
            <a:endParaRPr kumimoji="0" lang="pt-BR" sz="36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AutoShape 4">
            <a:extLst>
              <a:ext uri="{FF2B5EF4-FFF2-40B4-BE49-F238E27FC236}">
                <a16:creationId xmlns:a16="http://schemas.microsoft.com/office/drawing/2014/main" id="{3512F9FE-618C-5F4D-BA2B-FF4922B2E3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5819" y="713145"/>
            <a:ext cx="4151490" cy="2258652"/>
          </a:xfrm>
          <a:prstGeom prst="roundRect">
            <a:avLst>
              <a:gd name="adj" fmla="val 16667"/>
            </a:avLst>
          </a:prstGeom>
          <a:noFill/>
          <a:ln w="28575" algn="ctr">
            <a:noFill/>
            <a:round/>
            <a:headEnd/>
            <a:tailEnd/>
          </a:ln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‚l‚r –¾’©"/>
                <a:cs typeface="‚l‚r –¾’©"/>
              </a:rPr>
              <a:t>Consumo de material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‚l‚r –¾’©"/>
                <a:cs typeface="‚l‚r –¾’©"/>
              </a:rPr>
              <a:t>ou de tempo das pessoas/equipamentos causadas por processos inadequados.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F7FAD714-B693-C049-8922-703030A3E4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59923" y="2905368"/>
            <a:ext cx="8820150" cy="1079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‚l‚r –¾’©"/>
              <a:cs typeface="‚l‚r –¾’©"/>
            </a:endParaRPr>
          </a:p>
        </p:txBody>
      </p:sp>
    </p:spTree>
    <p:extLst>
      <p:ext uri="{BB962C8B-B14F-4D97-AF65-F5344CB8AC3E}">
        <p14:creationId xmlns:p14="http://schemas.microsoft.com/office/powerpoint/2010/main" val="1604326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A9D1081-6AC8-7745-A997-811E29B2857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 Box 3">
            <a:extLst>
              <a:ext uri="{FF2B5EF4-FFF2-40B4-BE49-F238E27FC236}">
                <a16:creationId xmlns:a16="http://schemas.microsoft.com/office/drawing/2014/main" id="{CE7D8409-9CA5-284D-B8DC-BC5B823E7A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193970"/>
            <a:ext cx="4968875" cy="6413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Movimentação</a:t>
            </a:r>
            <a:endParaRPr kumimoji="0" lang="pt-BR" sz="36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AA276B1-36F3-2F4F-AEAD-088ED8011F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9" y="1429769"/>
            <a:ext cx="4691061" cy="114198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‚l‚r –¾’©"/>
                <a:cs typeface="‚l‚r –¾’©"/>
              </a:rPr>
              <a:t>Deslocamentos desnecessários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‚l‚r –¾’©"/>
                <a:cs typeface="‚l‚r –¾’©"/>
              </a:rPr>
              <a:t>relacionados às PESSOAS.</a:t>
            </a:r>
          </a:p>
        </p:txBody>
      </p:sp>
    </p:spTree>
    <p:extLst>
      <p:ext uri="{BB962C8B-B14F-4D97-AF65-F5344CB8AC3E}">
        <p14:creationId xmlns:p14="http://schemas.microsoft.com/office/powerpoint/2010/main" val="2620781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DBBD3B7-228B-F54C-AA43-78E2285F2FC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5">
            <a:extLst>
              <a:ext uri="{FF2B5EF4-FFF2-40B4-BE49-F238E27FC236}">
                <a16:creationId xmlns:a16="http://schemas.microsoft.com/office/drawing/2014/main" id="{ACB3F8A8-890B-4FE3-BE0A-E9B24206CF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90" y="1280753"/>
            <a:ext cx="4882564" cy="151057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‚l‚r –¾’©"/>
                <a:cs typeface="‚l‚r –¾’©"/>
              </a:rPr>
              <a:t>Excesso de materiais (“ente que flui”) em qualquer etapa do processo.</a:t>
            </a:r>
          </a:p>
        </p:txBody>
      </p:sp>
      <p:sp>
        <p:nvSpPr>
          <p:cNvPr id="6" name="Text Box 9">
            <a:extLst>
              <a:ext uri="{FF2B5EF4-FFF2-40B4-BE49-F238E27FC236}">
                <a16:creationId xmlns:a16="http://schemas.microsoft.com/office/drawing/2014/main" id="{BDAE529B-21EF-49DA-A701-8EC83421AA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9" y="207825"/>
            <a:ext cx="3876266" cy="646331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Estoque</a:t>
            </a:r>
          </a:p>
        </p:txBody>
      </p:sp>
    </p:spTree>
    <p:extLst>
      <p:ext uri="{BB962C8B-B14F-4D97-AF65-F5344CB8AC3E}">
        <p14:creationId xmlns:p14="http://schemas.microsoft.com/office/powerpoint/2010/main" val="3012295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5C13E07-8180-6549-BE76-17EEC691B35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91B2464-573D-453D-B439-EF2A9432BB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9" y="1280753"/>
            <a:ext cx="5026944" cy="197579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‚l‚r –¾’©"/>
                <a:cs typeface="‚l‚r –¾’©"/>
              </a:rPr>
              <a:t>Materiais/produtos (“ente que flui”) danificados ou com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‚l‚r –¾’©"/>
                <a:cs typeface="‚l‚r –¾’©"/>
              </a:rPr>
              <a:t>características fora das especificações.</a:t>
            </a:r>
          </a:p>
        </p:txBody>
      </p:sp>
      <p:sp>
        <p:nvSpPr>
          <p:cNvPr id="7" name="Text Box 9">
            <a:extLst>
              <a:ext uri="{FF2B5EF4-FFF2-40B4-BE49-F238E27FC236}">
                <a16:creationId xmlns:a16="http://schemas.microsoft.com/office/drawing/2014/main" id="{A0496D8A-DE2D-47AF-A6FB-FDEFDDE93D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9" y="207825"/>
            <a:ext cx="3876266" cy="646331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Defeito</a:t>
            </a:r>
          </a:p>
        </p:txBody>
      </p:sp>
    </p:spTree>
    <p:extLst>
      <p:ext uri="{BB962C8B-B14F-4D97-AF65-F5344CB8AC3E}">
        <p14:creationId xmlns:p14="http://schemas.microsoft.com/office/powerpoint/2010/main" val="1657839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C7D2312-04E4-EC42-B4F7-CB536B1E765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angle 2">
            <a:extLst>
              <a:ext uri="{FF2B5EF4-FFF2-40B4-BE49-F238E27FC236}">
                <a16:creationId xmlns:a16="http://schemas.microsoft.com/office/drawing/2014/main" id="{70E1199D-C29E-514F-8B2B-F77ECEE25F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786973"/>
            <a:ext cx="3898900" cy="641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alibri" panose="020F0502020204030204"/>
                <a:ea typeface="‚l‚r –¾’©"/>
                <a:cs typeface="‚l‚r –¾’©"/>
              </a:rPr>
              <a:t>Tipos de Perda por Espera:</a:t>
            </a:r>
          </a:p>
        </p:txBody>
      </p:sp>
      <p:sp>
        <p:nvSpPr>
          <p:cNvPr id="11" name="Text Box 5">
            <a:extLst>
              <a:ext uri="{FF2B5EF4-FFF2-40B4-BE49-F238E27FC236}">
                <a16:creationId xmlns:a16="http://schemas.microsoft.com/office/drawing/2014/main" id="{C2F5AA3E-E44C-4B42-B5C3-60E218C919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36844" y="1113834"/>
            <a:ext cx="51551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Relacionadas aos materiais (ao 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“ente que flui”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</p:txBody>
      </p:sp>
      <p:sp>
        <p:nvSpPr>
          <p:cNvPr id="14" name="Text Box 8">
            <a:extLst>
              <a:ext uri="{FF2B5EF4-FFF2-40B4-BE49-F238E27FC236}">
                <a16:creationId xmlns:a16="http://schemas.microsoft.com/office/drawing/2014/main" id="{462BBD84-35D0-274C-9661-D160836659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36844" y="3732101"/>
            <a:ext cx="360076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Relacionadas aos recursos (operadores e máquinas)</a:t>
            </a:r>
          </a:p>
        </p:txBody>
      </p:sp>
      <p:sp>
        <p:nvSpPr>
          <p:cNvPr id="15" name="Text Box 9">
            <a:extLst>
              <a:ext uri="{FF2B5EF4-FFF2-40B4-BE49-F238E27FC236}">
                <a16:creationId xmlns:a16="http://schemas.microsoft.com/office/drawing/2014/main" id="{0935FB65-8B97-DF49-9187-0650677E94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207825"/>
            <a:ext cx="4968875" cy="6413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Espera</a:t>
            </a:r>
            <a:endParaRPr kumimoji="0" lang="pt-BR" sz="36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2">
            <a:extLst>
              <a:ext uri="{FF2B5EF4-FFF2-40B4-BE49-F238E27FC236}">
                <a16:creationId xmlns:a16="http://schemas.microsoft.com/office/drawing/2014/main" id="{2DA901E4-75B6-B740-8307-3FAAEE2B06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87082" y="1567546"/>
            <a:ext cx="5604918" cy="10014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722313" marR="0" lvl="1" indent="-2730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alibri" panose="020F0502020204030204"/>
                <a:ea typeface="‚l‚r –¾’©"/>
                <a:cs typeface="‚l‚r –¾’©"/>
              </a:rPr>
              <a:t>Perda por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4189BF"/>
                </a:solidFill>
                <a:effectLst/>
                <a:uLnTx/>
                <a:uFillTx/>
                <a:latin typeface="Calibri" panose="020F0502020204030204"/>
                <a:ea typeface="‚l‚r –¾’©"/>
                <a:cs typeface="‚l‚r –¾’©"/>
              </a:rPr>
              <a:t>Espera no Processo</a:t>
            </a:r>
          </a:p>
          <a:p>
            <a:pPr marL="722313" marR="0" lvl="1" indent="-2730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alibri" panose="020F0502020204030204"/>
                <a:ea typeface="‚l‚r –¾’©"/>
                <a:cs typeface="‚l‚r –¾’©"/>
              </a:rPr>
              <a:t>Perda por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4189BF"/>
                </a:solidFill>
                <a:effectLst/>
                <a:uLnTx/>
                <a:uFillTx/>
                <a:latin typeface="Calibri" panose="020F0502020204030204"/>
                <a:ea typeface="‚l‚r –¾’©"/>
                <a:cs typeface="‚l‚r –¾’©"/>
              </a:rPr>
              <a:t>Espera do Lote</a:t>
            </a:r>
          </a:p>
        </p:txBody>
      </p:sp>
      <p:sp>
        <p:nvSpPr>
          <p:cNvPr id="19" name="Rectangle 13">
            <a:extLst>
              <a:ext uri="{FF2B5EF4-FFF2-40B4-BE49-F238E27FC236}">
                <a16:creationId xmlns:a16="http://schemas.microsoft.com/office/drawing/2014/main" id="{7FB1FC07-CCFF-3549-91DE-2B031CA154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87082" y="4515689"/>
            <a:ext cx="5300118" cy="95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722313" marR="0" lvl="1" indent="-265113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alibri" panose="020F0502020204030204"/>
                <a:ea typeface="‚l‚r –¾’©"/>
                <a:cs typeface="‚l‚r –¾’©"/>
              </a:rPr>
              <a:t>Perda por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4189BF"/>
                </a:solidFill>
                <a:effectLst/>
                <a:uLnTx/>
                <a:uFillTx/>
                <a:latin typeface="Calibri" panose="020F0502020204030204"/>
                <a:ea typeface="‚l‚r –¾’©"/>
                <a:cs typeface="‚l‚r –¾’©"/>
              </a:rPr>
              <a:t>Espera do Operador</a:t>
            </a:r>
          </a:p>
          <a:p>
            <a:pPr marL="722313" marR="0" lvl="1" indent="-265113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alibri" panose="020F0502020204030204"/>
                <a:ea typeface="‚l‚r –¾’©"/>
                <a:cs typeface="‚l‚r –¾’©"/>
              </a:rPr>
              <a:t>Perda por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4189BF"/>
                </a:solidFill>
                <a:effectLst/>
                <a:uLnTx/>
                <a:uFillTx/>
                <a:latin typeface="Calibri" panose="020F0502020204030204"/>
                <a:ea typeface="‚l‚r –¾’©"/>
                <a:cs typeface="‚l‚r –¾’©"/>
              </a:rPr>
              <a:t>Espera da Máquina</a:t>
            </a:r>
          </a:p>
        </p:txBody>
      </p:sp>
    </p:spTree>
    <p:extLst>
      <p:ext uri="{BB962C8B-B14F-4D97-AF65-F5344CB8AC3E}">
        <p14:creationId xmlns:p14="http://schemas.microsoft.com/office/powerpoint/2010/main" val="3378604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8" grpId="0"/>
      <p:bldP spid="1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619A8EC-4E47-1F47-94D5-8F0D6697906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ext Box 9">
            <a:extLst>
              <a:ext uri="{FF2B5EF4-FFF2-40B4-BE49-F238E27FC236}">
                <a16:creationId xmlns:a16="http://schemas.microsoft.com/office/drawing/2014/main" id="{0935FB65-8B97-DF49-9187-0650677E94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9" y="207825"/>
            <a:ext cx="3876266" cy="1200329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Perda por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Espera no Processo</a:t>
            </a:r>
          </a:p>
        </p:txBody>
      </p:sp>
      <p:sp>
        <p:nvSpPr>
          <p:cNvPr id="13" name="Rectangle 5">
            <a:extLst>
              <a:ext uri="{FF2B5EF4-FFF2-40B4-BE49-F238E27FC236}">
                <a16:creationId xmlns:a16="http://schemas.microsoft.com/office/drawing/2014/main" id="{316825E3-3E5B-3E4D-A5F1-5DB2D569F1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9" y="1793375"/>
            <a:ext cx="5171322" cy="89837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‚l‚r –¾’©"/>
                <a:cs typeface="‚l‚r –¾’©"/>
              </a:rPr>
              <a:t>Material (“ente que flui”) aguardando para ser processado</a:t>
            </a:r>
          </a:p>
        </p:txBody>
      </p:sp>
    </p:spTree>
    <p:extLst>
      <p:ext uri="{BB962C8B-B14F-4D97-AF65-F5344CB8AC3E}">
        <p14:creationId xmlns:p14="http://schemas.microsoft.com/office/powerpoint/2010/main" val="2175715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10D57CD-7F08-EC41-A799-D27F80E4E91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Rectangle 5">
            <a:extLst>
              <a:ext uri="{FF2B5EF4-FFF2-40B4-BE49-F238E27FC236}">
                <a16:creationId xmlns:a16="http://schemas.microsoft.com/office/drawing/2014/main" id="{316825E3-3E5B-3E4D-A5F1-5DB2D569F1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9" y="1807227"/>
            <a:ext cx="5123196" cy="104826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‚l‚r –¾’©"/>
                <a:cs typeface="‚l‚r –¾’©"/>
              </a:rPr>
              <a:t>Material (“ente que flui”) aguardando formação do lote.</a:t>
            </a:r>
          </a:p>
        </p:txBody>
      </p:sp>
      <p:sp>
        <p:nvSpPr>
          <p:cNvPr id="6" name="Text Box 9">
            <a:extLst>
              <a:ext uri="{FF2B5EF4-FFF2-40B4-BE49-F238E27FC236}">
                <a16:creationId xmlns:a16="http://schemas.microsoft.com/office/drawing/2014/main" id="{2BF6A019-0A2A-433E-B494-9481283E61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9" y="207825"/>
            <a:ext cx="3876266" cy="1200329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Perda por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Espera no Lote</a:t>
            </a:r>
          </a:p>
        </p:txBody>
      </p:sp>
    </p:spTree>
    <p:extLst>
      <p:ext uri="{BB962C8B-B14F-4D97-AF65-F5344CB8AC3E}">
        <p14:creationId xmlns:p14="http://schemas.microsoft.com/office/powerpoint/2010/main" val="1286355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A4D52A5-A9A9-8A4B-8377-58A6D8FBA2B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ctangle 5">
            <a:extLst>
              <a:ext uri="{FF2B5EF4-FFF2-40B4-BE49-F238E27FC236}">
                <a16:creationId xmlns:a16="http://schemas.microsoft.com/office/drawing/2014/main" id="{2CD58958-8A52-488D-891A-2E146453A6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0050" y="1807227"/>
            <a:ext cx="5238750" cy="198372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‚l‚r –¾’©"/>
                <a:cs typeface="‚l‚r –¾’©"/>
              </a:rPr>
              <a:t>Pessoas paradas, aguardando disponibilização de qualquer recurso de produção (material, máquina, instrução, etc.).</a:t>
            </a:r>
          </a:p>
        </p:txBody>
      </p:sp>
      <p:sp>
        <p:nvSpPr>
          <p:cNvPr id="9" name="Text Box 9">
            <a:extLst>
              <a:ext uri="{FF2B5EF4-FFF2-40B4-BE49-F238E27FC236}">
                <a16:creationId xmlns:a16="http://schemas.microsoft.com/office/drawing/2014/main" id="{6B688751-230A-4828-9123-BF0D323833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9" y="207825"/>
            <a:ext cx="4093584" cy="1200329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Perda por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Espera do Operador</a:t>
            </a:r>
          </a:p>
        </p:txBody>
      </p:sp>
    </p:spTree>
    <p:extLst>
      <p:ext uri="{BB962C8B-B14F-4D97-AF65-F5344CB8AC3E}">
        <p14:creationId xmlns:p14="http://schemas.microsoft.com/office/powerpoint/2010/main" val="1644150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15E5797-4722-E440-90E4-0BD1F545EC3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04F2C7F-7066-4FC2-88D4-DBB4452C22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9" y="1597676"/>
            <a:ext cx="5148261" cy="192657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‚l‚r –¾’©"/>
                <a:cs typeface="‚l‚r –¾’©"/>
              </a:rPr>
              <a:t>Equipamentos parados por falta de material, operador, programação ou assistência para setup ou manutenção.</a:t>
            </a:r>
          </a:p>
        </p:txBody>
      </p:sp>
      <p:sp>
        <p:nvSpPr>
          <p:cNvPr id="8" name="Text Box 9">
            <a:extLst>
              <a:ext uri="{FF2B5EF4-FFF2-40B4-BE49-F238E27FC236}">
                <a16:creationId xmlns:a16="http://schemas.microsoft.com/office/drawing/2014/main" id="{73F56FFE-C9CC-4796-918D-EC49D52AFA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9" y="207825"/>
            <a:ext cx="3876266" cy="1200329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Perda por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Espera da Máquina</a:t>
            </a:r>
          </a:p>
        </p:txBody>
      </p:sp>
    </p:spTree>
    <p:extLst>
      <p:ext uri="{BB962C8B-B14F-4D97-AF65-F5344CB8AC3E}">
        <p14:creationId xmlns:p14="http://schemas.microsoft.com/office/powerpoint/2010/main" val="498775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 Box 2">
            <a:extLst>
              <a:ext uri="{FF2B5EF4-FFF2-40B4-BE49-F238E27FC236}">
                <a16:creationId xmlns:a16="http://schemas.microsoft.com/office/drawing/2014/main" id="{821B672C-6CB0-4BFF-96D9-39E37D90D9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-5079"/>
            <a:ext cx="12192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Lutando Contra o Que NÃO AGREGA VALOR...</a:t>
            </a:r>
          </a:p>
        </p:txBody>
      </p:sp>
      <p:sp>
        <p:nvSpPr>
          <p:cNvPr id="59" name="Text Box 2">
            <a:extLst>
              <a:ext uri="{FF2B5EF4-FFF2-40B4-BE49-F238E27FC236}">
                <a16:creationId xmlns:a16="http://schemas.microsoft.com/office/drawing/2014/main" id="{4CF83AAF-EC5B-4608-A332-68606533AC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949427"/>
            <a:ext cx="4828674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MUDA</a:t>
            </a:r>
            <a:r>
              <a:rPr kumimoji="0" lang="pt-BR" alt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(</a:t>
            </a:r>
            <a:r>
              <a:rPr kumimoji="0" lang="pt-BR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無駄</a:t>
            </a:r>
            <a:r>
              <a:rPr kumimoji="0" lang="pt-BR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)</a:t>
            </a:r>
            <a:endParaRPr kumimoji="0" lang="pt-BR" altLang="pt-BR" sz="3000" b="0" i="0" u="none" strike="noStrike" kern="1200" cap="none" spc="0" normalizeH="0" baseline="0" noProof="0" dirty="0">
              <a:ln>
                <a:noFill/>
              </a:ln>
              <a:solidFill>
                <a:srgbClr val="0D0D0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Perda</a:t>
            </a:r>
          </a:p>
        </p:txBody>
      </p:sp>
      <p:sp>
        <p:nvSpPr>
          <p:cNvPr id="60" name="Text Box 2">
            <a:extLst>
              <a:ext uri="{FF2B5EF4-FFF2-40B4-BE49-F238E27FC236}">
                <a16:creationId xmlns:a16="http://schemas.microsoft.com/office/drawing/2014/main" id="{5D6DB2DA-4B93-4E03-928D-286BA9FB5E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0826" y="957449"/>
            <a:ext cx="489585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MOTTAINAI</a:t>
            </a:r>
            <a:r>
              <a:rPr kumimoji="0" lang="pt-BR" alt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(</a:t>
            </a:r>
            <a:r>
              <a:rPr kumimoji="0" lang="pt-BR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もったいない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)</a:t>
            </a:r>
            <a:endParaRPr kumimoji="0" lang="pt-BR" altLang="pt-BR" sz="2800" b="1" i="0" u="none" strike="noStrike" kern="1200" cap="none" spc="0" normalizeH="0" baseline="0" noProof="0" dirty="0">
              <a:ln>
                <a:noFill/>
              </a:ln>
              <a:solidFill>
                <a:srgbClr val="0D0D0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Desperdício</a:t>
            </a:r>
          </a:p>
        </p:txBody>
      </p:sp>
      <p:sp>
        <p:nvSpPr>
          <p:cNvPr id="61" name="Text Box 2">
            <a:extLst>
              <a:ext uri="{FF2B5EF4-FFF2-40B4-BE49-F238E27FC236}">
                <a16:creationId xmlns:a16="http://schemas.microsoft.com/office/drawing/2014/main" id="{712D93D7-0FA0-4B3E-B56B-1748EE022D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5998" y="2176646"/>
            <a:ext cx="6096002" cy="3600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176213" marR="0" lvl="0" indent="-1762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alt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Ar Condicional ligado na sala vazia...</a:t>
            </a:r>
          </a:p>
          <a:p>
            <a:pPr marL="176213" marR="0" lvl="0" indent="-1762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alt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Iluminação ligada na sala vazia...</a:t>
            </a:r>
          </a:p>
          <a:p>
            <a:pPr marL="176213" marR="0" lvl="0" indent="-1762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alt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Espaço mal utilizado</a:t>
            </a:r>
          </a:p>
          <a:p>
            <a:pPr marL="176213" marR="0" lvl="0" indent="-1762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alt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Verso da folha</a:t>
            </a:r>
          </a:p>
          <a:p>
            <a:pPr marL="176213" marR="0" lvl="0" indent="-1762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alt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Envelope de correspondência</a:t>
            </a:r>
          </a:p>
          <a:p>
            <a:pPr marL="176213" marR="0" lvl="0" indent="-1762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alt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Água escorrendo/pingando da torneira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...</a:t>
            </a:r>
          </a:p>
        </p:txBody>
      </p:sp>
      <p:sp>
        <p:nvSpPr>
          <p:cNvPr id="62" name="Text Box 2">
            <a:extLst>
              <a:ext uri="{FF2B5EF4-FFF2-40B4-BE49-F238E27FC236}">
                <a16:creationId xmlns:a16="http://schemas.microsoft.com/office/drawing/2014/main" id="{728163B4-1D85-4AA2-B76A-629B6A2429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" y="2184670"/>
            <a:ext cx="5430252" cy="3600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176213" marR="0" lvl="0" indent="-1762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alt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</a:t>
            </a:r>
            <a:r>
              <a:rPr kumimoji="0" lang="pt-BR" alt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uperprodução</a:t>
            </a:r>
          </a:p>
          <a:p>
            <a:pPr marL="176213" marR="0" lvl="0" indent="-1762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alt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</a:t>
            </a:r>
            <a:r>
              <a:rPr kumimoji="0" lang="pt-BR" alt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ransporte</a:t>
            </a:r>
          </a:p>
          <a:p>
            <a:pPr marL="176213" marR="0" lvl="0" indent="-1762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alt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</a:t>
            </a:r>
            <a:r>
              <a:rPr kumimoji="0" lang="pt-BR" alt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rocessamento em Si</a:t>
            </a:r>
          </a:p>
          <a:p>
            <a:pPr marL="176213" marR="0" lvl="0" indent="-1762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alt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</a:t>
            </a:r>
            <a:r>
              <a:rPr kumimoji="0" lang="pt-BR" alt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ovimentação</a:t>
            </a:r>
          </a:p>
          <a:p>
            <a:pPr marL="176213" marR="0" lvl="0" indent="-1762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alt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</a:t>
            </a:r>
            <a:r>
              <a:rPr kumimoji="0" lang="pt-BR" alt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stoque</a:t>
            </a:r>
          </a:p>
          <a:p>
            <a:pPr marL="176213" marR="0" lvl="0" indent="-1762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alt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</a:t>
            </a:r>
            <a:r>
              <a:rPr kumimoji="0" lang="pt-BR" alt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efeito</a:t>
            </a:r>
          </a:p>
          <a:p>
            <a:pPr marL="176213" marR="0" lvl="0" indent="-1762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alt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</a:t>
            </a:r>
            <a:r>
              <a:rPr kumimoji="0" lang="pt-BR" alt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spera</a:t>
            </a:r>
          </a:p>
        </p:txBody>
      </p:sp>
      <p:sp>
        <p:nvSpPr>
          <p:cNvPr id="71" name="Text Box 2">
            <a:extLst>
              <a:ext uri="{FF2B5EF4-FFF2-40B4-BE49-F238E27FC236}">
                <a16:creationId xmlns:a16="http://schemas.microsoft.com/office/drawing/2014/main" id="{EF7644A2-A606-42E3-8634-8C0876BBB3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8016" y="6029982"/>
            <a:ext cx="520566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Manifestam-se no “fluxo de valor”</a:t>
            </a:r>
          </a:p>
        </p:txBody>
      </p:sp>
      <p:sp>
        <p:nvSpPr>
          <p:cNvPr id="72" name="Text Box 2">
            <a:extLst>
              <a:ext uri="{FF2B5EF4-FFF2-40B4-BE49-F238E27FC236}">
                <a16:creationId xmlns:a16="http://schemas.microsoft.com/office/drawing/2014/main" id="{715483B9-5A03-4577-AF80-43C5B3A4D5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83706" y="6038004"/>
            <a:ext cx="620829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Manifestam-se na “circunvizinhança”... consumindo recursos e gerando custo...</a:t>
            </a:r>
          </a:p>
        </p:txBody>
      </p:sp>
    </p:spTree>
    <p:extLst>
      <p:ext uri="{BB962C8B-B14F-4D97-AF65-F5344CB8AC3E}">
        <p14:creationId xmlns:p14="http://schemas.microsoft.com/office/powerpoint/2010/main" val="39570567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2">
            <a:extLst>
              <a:ext uri="{FF2B5EF4-FFF2-40B4-BE49-F238E27FC236}">
                <a16:creationId xmlns:a16="http://schemas.microsoft.com/office/drawing/2014/main" id="{5E434F83-E3B9-48C3-B038-E02CCC681B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968"/>
            <a:ext cx="12192000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pt-BR"/>
            </a:defPPr>
            <a:lvl1pPr eaLnBrk="0" hangingPunct="0">
              <a:defRPr sz="3600" b="1">
                <a:solidFill>
                  <a:srgbClr val="0070C0"/>
                </a:solidFill>
                <a:latin typeface="Calibri" panose="020F0502020204030204" pitchFamily="34" charset="0"/>
                <a:ea typeface="‚l‚r –¾’©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Just-In-Time</a:t>
            </a:r>
          </a:p>
        </p:txBody>
      </p:sp>
      <p:grpSp>
        <p:nvGrpSpPr>
          <p:cNvPr id="72" name="Agrupar 71">
            <a:extLst>
              <a:ext uri="{FF2B5EF4-FFF2-40B4-BE49-F238E27FC236}">
                <a16:creationId xmlns:a16="http://schemas.microsoft.com/office/drawing/2014/main" id="{7DA8C9B4-A8A6-E9E8-54B4-24D1760A41EC}"/>
              </a:ext>
            </a:extLst>
          </p:cNvPr>
          <p:cNvGrpSpPr/>
          <p:nvPr/>
        </p:nvGrpSpPr>
        <p:grpSpPr>
          <a:xfrm>
            <a:off x="1730309" y="692697"/>
            <a:ext cx="8739336" cy="5904954"/>
            <a:chOff x="1730309" y="692697"/>
            <a:chExt cx="8739336" cy="5904954"/>
          </a:xfrm>
        </p:grpSpPr>
        <p:sp>
          <p:nvSpPr>
            <p:cNvPr id="112" name="Rectangle 25">
              <a:extLst>
                <a:ext uri="{FF2B5EF4-FFF2-40B4-BE49-F238E27FC236}">
                  <a16:creationId xmlns:a16="http://schemas.microsoft.com/office/drawing/2014/main" id="{1C7AF018-CB45-AAFA-FACD-E6F128B1E8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49747" y="3129538"/>
              <a:ext cx="1951027" cy="669442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altLang="pt-BR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73" name="Freeform 8">
              <a:extLst>
                <a:ext uri="{FF2B5EF4-FFF2-40B4-BE49-F238E27FC236}">
                  <a16:creationId xmlns:a16="http://schemas.microsoft.com/office/drawing/2014/main" id="{AFBBF6D3-709A-4C83-203C-C86243CCF5FB}"/>
                </a:ext>
              </a:extLst>
            </p:cNvPr>
            <p:cNvSpPr>
              <a:spLocks/>
            </p:cNvSpPr>
            <p:nvPr/>
          </p:nvSpPr>
          <p:spPr bwMode="auto">
            <a:xfrm>
              <a:off x="2557396" y="5508962"/>
              <a:ext cx="7148513" cy="414176"/>
            </a:xfrm>
            <a:custGeom>
              <a:avLst/>
              <a:gdLst>
                <a:gd name="T0" fmla="*/ 0 w 3870"/>
                <a:gd name="T1" fmla="*/ 2147483647 h 294"/>
                <a:gd name="T2" fmla="*/ 0 w 3870"/>
                <a:gd name="T3" fmla="*/ 2147483647 h 294"/>
                <a:gd name="T4" fmla="*/ 2147483647 w 3870"/>
                <a:gd name="T5" fmla="*/ 2147483647 h 294"/>
                <a:gd name="T6" fmla="*/ 2147483647 w 3870"/>
                <a:gd name="T7" fmla="*/ 0 h 294"/>
                <a:gd name="T8" fmla="*/ 2147483647 w 3870"/>
                <a:gd name="T9" fmla="*/ 0 h 294"/>
                <a:gd name="T10" fmla="*/ 2147483647 w 3870"/>
                <a:gd name="T11" fmla="*/ 2147483647 h 294"/>
                <a:gd name="T12" fmla="*/ 2147483647 w 3870"/>
                <a:gd name="T13" fmla="*/ 2147483647 h 294"/>
                <a:gd name="T14" fmla="*/ 2147483647 w 3870"/>
                <a:gd name="T15" fmla="*/ 2147483647 h 294"/>
                <a:gd name="T16" fmla="*/ 0 w 3870"/>
                <a:gd name="T17" fmla="*/ 2147483647 h 29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870"/>
                <a:gd name="T28" fmla="*/ 0 h 294"/>
                <a:gd name="T29" fmla="*/ 3870 w 3870"/>
                <a:gd name="T30" fmla="*/ 294 h 29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870" h="294">
                  <a:moveTo>
                    <a:pt x="0" y="288"/>
                  </a:moveTo>
                  <a:lnTo>
                    <a:pt x="0" y="138"/>
                  </a:lnTo>
                  <a:lnTo>
                    <a:pt x="300" y="138"/>
                  </a:lnTo>
                  <a:lnTo>
                    <a:pt x="300" y="0"/>
                  </a:lnTo>
                  <a:lnTo>
                    <a:pt x="3570" y="0"/>
                  </a:lnTo>
                  <a:lnTo>
                    <a:pt x="3570" y="138"/>
                  </a:lnTo>
                  <a:lnTo>
                    <a:pt x="3870" y="138"/>
                  </a:lnTo>
                  <a:lnTo>
                    <a:pt x="3870" y="294"/>
                  </a:lnTo>
                  <a:lnTo>
                    <a:pt x="0" y="288"/>
                  </a:lnTo>
                  <a:close/>
                </a:path>
              </a:pathLst>
            </a:custGeom>
            <a:noFill/>
            <a:ln w="57150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74" name="Rectangle 10">
              <a:extLst>
                <a:ext uri="{FF2B5EF4-FFF2-40B4-BE49-F238E27FC236}">
                  <a16:creationId xmlns:a16="http://schemas.microsoft.com/office/drawing/2014/main" id="{7793734B-EC84-ED8E-3F21-B9B5400E02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35309" y="5456557"/>
              <a:ext cx="1293812" cy="4868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lIns="106674" tIns="53337" rIns="106674" bIns="53337" anchor="ctr"/>
            <a:lstStyle>
              <a:lvl1pPr defTabSz="10668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10668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10668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10668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10668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defTabSz="1066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defTabSz="1066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defTabSz="1066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defTabSz="1066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10668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altLang="pt-BR" sz="2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Heijunka</a:t>
              </a:r>
              <a:endParaRPr kumimoji="0" lang="pt-BR" altLang="pt-BR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75" name="AutoShape 11">
              <a:extLst>
                <a:ext uri="{FF2B5EF4-FFF2-40B4-BE49-F238E27FC236}">
                  <a16:creationId xmlns:a16="http://schemas.microsoft.com/office/drawing/2014/main" id="{E272C97E-9F23-4EDD-6B2D-B01A62A3EC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1034" y="5921447"/>
              <a:ext cx="7378700" cy="676204"/>
            </a:xfrm>
            <a:prstGeom prst="roundRect">
              <a:avLst>
                <a:gd name="adj" fmla="val 50000"/>
              </a:avLst>
            </a:prstGeom>
            <a:noFill/>
            <a:ln w="5715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altLang="pt-BR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76" name="AutoShape 13">
              <a:extLst>
                <a:ext uri="{FF2B5EF4-FFF2-40B4-BE49-F238E27FC236}">
                  <a16:creationId xmlns:a16="http://schemas.microsoft.com/office/drawing/2014/main" id="{072A919E-FCA1-EF66-F7E7-EC36193FD6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11346" y="1215064"/>
              <a:ext cx="7312025" cy="1540056"/>
            </a:xfrm>
            <a:prstGeom prst="triangle">
              <a:avLst>
                <a:gd name="adj" fmla="val 50000"/>
              </a:avLst>
            </a:prstGeom>
            <a:noFill/>
            <a:ln w="57150" cap="sq">
              <a:solidFill>
                <a:srgbClr val="000099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altLang="pt-BR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77" name="Text Box 14">
              <a:extLst>
                <a:ext uri="{FF2B5EF4-FFF2-40B4-BE49-F238E27FC236}">
                  <a16:creationId xmlns:a16="http://schemas.microsoft.com/office/drawing/2014/main" id="{C9F5BFCB-022E-D919-480E-F18246C832F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35459" y="1881126"/>
              <a:ext cx="2354262" cy="747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altLang="pt-BR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CLIENTE</a:t>
              </a:r>
            </a:p>
          </p:txBody>
        </p:sp>
        <p:sp>
          <p:nvSpPr>
            <p:cNvPr id="78" name="Text Box 15">
              <a:extLst>
                <a:ext uri="{FF2B5EF4-FFF2-40B4-BE49-F238E27FC236}">
                  <a16:creationId xmlns:a16="http://schemas.microsoft.com/office/drawing/2014/main" id="{6D42392F-1A81-E5D5-0F8D-B6B778FF89F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30309" y="2101721"/>
              <a:ext cx="1327150" cy="696490"/>
            </a:xfrm>
            <a:prstGeom prst="rect">
              <a:avLst/>
            </a:prstGeom>
            <a:solidFill>
              <a:srgbClr val="C0C0C0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altLang="pt-BR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Menor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altLang="pt-BR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Lead Time</a:t>
              </a:r>
              <a:endParaRPr kumimoji="0" lang="pt-BR" alt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79" name="Text Box 16">
              <a:extLst>
                <a:ext uri="{FF2B5EF4-FFF2-40B4-BE49-F238E27FC236}">
                  <a16:creationId xmlns:a16="http://schemas.microsoft.com/office/drawing/2014/main" id="{D7DCEE20-BEEC-3350-2C0E-25640CE9AB3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64096" y="692697"/>
              <a:ext cx="1389063" cy="696490"/>
            </a:xfrm>
            <a:prstGeom prst="rect">
              <a:avLst/>
            </a:prstGeom>
            <a:solidFill>
              <a:srgbClr val="C0C0C0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altLang="pt-BR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Custo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altLang="pt-BR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Mais Baixo</a:t>
              </a:r>
              <a:endParaRPr kumimoji="0" lang="pt-BR" altLang="pt-BR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80" name="Text Box 17">
              <a:extLst>
                <a:ext uri="{FF2B5EF4-FFF2-40B4-BE49-F238E27FC236}">
                  <a16:creationId xmlns:a16="http://schemas.microsoft.com/office/drawing/2014/main" id="{DD65EF19-950B-27A6-C5BE-70086BF4C7B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67895" y="2089886"/>
              <a:ext cx="1301750" cy="69649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Mais Alta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Qualidade</a:t>
              </a:r>
            </a:p>
          </p:txBody>
        </p:sp>
        <p:sp>
          <p:nvSpPr>
            <p:cNvPr id="81" name="AutoShape 28">
              <a:extLst>
                <a:ext uri="{FF2B5EF4-FFF2-40B4-BE49-F238E27FC236}">
                  <a16:creationId xmlns:a16="http://schemas.microsoft.com/office/drawing/2014/main" id="{A2DC9E08-6281-E6FB-0B6B-52BAA19E0F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19613" y="3332952"/>
              <a:ext cx="900139" cy="787442"/>
            </a:xfrm>
            <a:prstGeom prst="roundRect">
              <a:avLst>
                <a:gd name="adj" fmla="val 16667"/>
              </a:avLst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altLang="pt-BR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82" name="AutoShape 29">
              <a:extLst>
                <a:ext uri="{FF2B5EF4-FFF2-40B4-BE49-F238E27FC236}">
                  <a16:creationId xmlns:a16="http://schemas.microsoft.com/office/drawing/2014/main" id="{492C38EF-7DC8-2E8A-37F9-B14297EA50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17887" y="3467462"/>
              <a:ext cx="1320543" cy="672549"/>
            </a:xfrm>
            <a:prstGeom prst="roundRect">
              <a:avLst>
                <a:gd name="adj" fmla="val 16667"/>
              </a:avLst>
            </a:prstGeom>
            <a:solidFill>
              <a:srgbClr val="DDDDDD"/>
            </a:solidFill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altLang="pt-BR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83" name="Oval 30">
              <a:extLst>
                <a:ext uri="{FF2B5EF4-FFF2-40B4-BE49-F238E27FC236}">
                  <a16:creationId xmlns:a16="http://schemas.microsoft.com/office/drawing/2014/main" id="{96B62165-99FB-7C47-4947-ECEAFDD94C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45211" y="3680436"/>
              <a:ext cx="100015" cy="20036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altLang="pt-BR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84" name="Oval 31">
              <a:extLst>
                <a:ext uri="{FF2B5EF4-FFF2-40B4-BE49-F238E27FC236}">
                  <a16:creationId xmlns:a16="http://schemas.microsoft.com/office/drawing/2014/main" id="{8E7DBB71-71FC-16BA-9E40-13E59B5410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53547" y="2870575"/>
              <a:ext cx="450917" cy="45537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altLang="pt-BR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85" name="Line 32">
              <a:extLst>
                <a:ext uri="{FF2B5EF4-FFF2-40B4-BE49-F238E27FC236}">
                  <a16:creationId xmlns:a16="http://schemas.microsoft.com/office/drawing/2014/main" id="{8AD5C178-6FCE-2958-1B96-6617CA477A5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58599" y="4155985"/>
              <a:ext cx="152677" cy="85273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86" name="Line 33">
              <a:extLst>
                <a:ext uri="{FF2B5EF4-FFF2-40B4-BE49-F238E27FC236}">
                  <a16:creationId xmlns:a16="http://schemas.microsoft.com/office/drawing/2014/main" id="{274AF4C8-97FB-3098-190D-FB8AE74C46AA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015289">
              <a:off x="5751191" y="4150121"/>
              <a:ext cx="91207" cy="88406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87" name="Line 34">
              <a:extLst>
                <a:ext uri="{FF2B5EF4-FFF2-40B4-BE49-F238E27FC236}">
                  <a16:creationId xmlns:a16="http://schemas.microsoft.com/office/drawing/2014/main" id="{3C63D37A-2BA9-77BA-DE76-6590163B37D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179006" y="4192416"/>
              <a:ext cx="186469" cy="83031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88" name="Line 35">
              <a:extLst>
                <a:ext uri="{FF2B5EF4-FFF2-40B4-BE49-F238E27FC236}">
                  <a16:creationId xmlns:a16="http://schemas.microsoft.com/office/drawing/2014/main" id="{83EE38C2-4446-2143-474D-5788F12EB22C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877583">
              <a:off x="5947701" y="4206272"/>
              <a:ext cx="280775" cy="81199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89" name="Oval 36">
              <a:extLst>
                <a:ext uri="{FF2B5EF4-FFF2-40B4-BE49-F238E27FC236}">
                  <a16:creationId xmlns:a16="http://schemas.microsoft.com/office/drawing/2014/main" id="{73281FD5-90E8-0DBB-7488-6D8E048C7E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95834" y="3680436"/>
              <a:ext cx="100015" cy="20036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altLang="pt-BR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90" name="Line 37">
              <a:extLst>
                <a:ext uri="{FF2B5EF4-FFF2-40B4-BE49-F238E27FC236}">
                  <a16:creationId xmlns:a16="http://schemas.microsoft.com/office/drawing/2014/main" id="{1E232AA6-7674-2806-16B0-1DD376F0638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87435" y="3338557"/>
              <a:ext cx="0" cy="13731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91" name="Line 38">
              <a:extLst>
                <a:ext uri="{FF2B5EF4-FFF2-40B4-BE49-F238E27FC236}">
                  <a16:creationId xmlns:a16="http://schemas.microsoft.com/office/drawing/2014/main" id="{D2989CD9-6781-F46D-8FC5-2E344781F93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51929" y="3338557"/>
              <a:ext cx="0" cy="13731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92" name="Oval 42">
              <a:extLst>
                <a:ext uri="{FF2B5EF4-FFF2-40B4-BE49-F238E27FC236}">
                  <a16:creationId xmlns:a16="http://schemas.microsoft.com/office/drawing/2014/main" id="{72816123-3FDB-640C-D02C-B4D952DADB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26378" y="4977894"/>
              <a:ext cx="371244" cy="16253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altLang="pt-BR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93" name="Oval 43">
              <a:extLst>
                <a:ext uri="{FF2B5EF4-FFF2-40B4-BE49-F238E27FC236}">
                  <a16:creationId xmlns:a16="http://schemas.microsoft.com/office/drawing/2014/main" id="{B36A4974-9C02-8123-6C69-46FC61C3CE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31572" y="4976493"/>
              <a:ext cx="369549" cy="16253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altLang="pt-BR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94" name="AutoShape 44">
              <a:extLst>
                <a:ext uri="{FF2B5EF4-FFF2-40B4-BE49-F238E27FC236}">
                  <a16:creationId xmlns:a16="http://schemas.microsoft.com/office/drawing/2014/main" id="{AE1D47AC-9209-9D4E-4224-C917CEA8D92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22607">
              <a:off x="5502630" y="3403009"/>
              <a:ext cx="1437510" cy="802855"/>
            </a:xfrm>
            <a:prstGeom prst="irregularSeal2">
              <a:avLst/>
            </a:prstGeom>
            <a:solidFill>
              <a:srgbClr val="E2F303">
                <a:alpha val="40000"/>
              </a:srgbClr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altLang="pt-BR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95" name="Text Box 45">
              <a:extLst>
                <a:ext uri="{FF2B5EF4-FFF2-40B4-BE49-F238E27FC236}">
                  <a16:creationId xmlns:a16="http://schemas.microsoft.com/office/drawing/2014/main" id="{A91AE0DF-0FB3-7106-818B-E9087CA93F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07700" y="3569461"/>
              <a:ext cx="1512098" cy="6052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106674" tIns="53337" rIns="106674" bIns="53337">
              <a:no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alt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Segurança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alt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Moral</a:t>
              </a:r>
            </a:p>
          </p:txBody>
        </p:sp>
        <p:sp>
          <p:nvSpPr>
            <p:cNvPr id="96" name="Arc 46">
              <a:extLst>
                <a:ext uri="{FF2B5EF4-FFF2-40B4-BE49-F238E27FC236}">
                  <a16:creationId xmlns:a16="http://schemas.microsoft.com/office/drawing/2014/main" id="{2AC07EB0-0AE4-3599-7D79-6BE89E02626F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6117979" y="3233471"/>
              <a:ext cx="155956" cy="67255"/>
            </a:xfrm>
            <a:custGeom>
              <a:avLst/>
              <a:gdLst>
                <a:gd name="T0" fmla="*/ 0 w 42685"/>
                <a:gd name="T1" fmla="*/ 0 h 21600"/>
                <a:gd name="T2" fmla="*/ 0 w 42685"/>
                <a:gd name="T3" fmla="*/ 0 h 21600"/>
                <a:gd name="T4" fmla="*/ 0 w 42685"/>
                <a:gd name="T5" fmla="*/ 0 h 21600"/>
                <a:gd name="T6" fmla="*/ 0 60000 65536"/>
                <a:gd name="T7" fmla="*/ 0 60000 65536"/>
                <a:gd name="T8" fmla="*/ 0 60000 65536"/>
                <a:gd name="T9" fmla="*/ 0 w 42685"/>
                <a:gd name="T10" fmla="*/ 0 h 21600"/>
                <a:gd name="T11" fmla="*/ 42685 w 4268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2685" h="21600" fill="none" extrusionOk="0">
                  <a:moveTo>
                    <a:pt x="0" y="17737"/>
                  </a:moveTo>
                  <a:cubicBezTo>
                    <a:pt x="1867" y="7465"/>
                    <a:pt x="10812" y="-1"/>
                    <a:pt x="21252" y="0"/>
                  </a:cubicBezTo>
                  <a:cubicBezTo>
                    <a:pt x="32145" y="0"/>
                    <a:pt x="41334" y="8111"/>
                    <a:pt x="42685" y="18920"/>
                  </a:cubicBezTo>
                </a:path>
                <a:path w="42685" h="21600" stroke="0" extrusionOk="0">
                  <a:moveTo>
                    <a:pt x="0" y="17737"/>
                  </a:moveTo>
                  <a:cubicBezTo>
                    <a:pt x="1867" y="7465"/>
                    <a:pt x="10812" y="-1"/>
                    <a:pt x="21252" y="0"/>
                  </a:cubicBezTo>
                  <a:cubicBezTo>
                    <a:pt x="32145" y="0"/>
                    <a:pt x="41334" y="8111"/>
                    <a:pt x="42685" y="18920"/>
                  </a:cubicBezTo>
                  <a:lnTo>
                    <a:pt x="21252" y="21600"/>
                  </a:lnTo>
                  <a:lnTo>
                    <a:pt x="0" y="17737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97" name="Line 47">
              <a:extLst>
                <a:ext uri="{FF2B5EF4-FFF2-40B4-BE49-F238E27FC236}">
                  <a16:creationId xmlns:a16="http://schemas.microsoft.com/office/drawing/2014/main" id="{E0E0A7CB-EA27-A217-1794-944C16FBAFA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179006" y="3140996"/>
              <a:ext cx="81369" cy="6725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98" name="Line 48">
              <a:extLst>
                <a:ext uri="{FF2B5EF4-FFF2-40B4-BE49-F238E27FC236}">
                  <a16:creationId xmlns:a16="http://schemas.microsoft.com/office/drawing/2014/main" id="{ADD74757-6AE8-E267-4FEB-A8DBE1C99AE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179006" y="3208251"/>
              <a:ext cx="8136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99" name="Text Box 18">
              <a:extLst>
                <a:ext uri="{FF2B5EF4-FFF2-40B4-BE49-F238E27FC236}">
                  <a16:creationId xmlns:a16="http://schemas.microsoft.com/office/drawing/2014/main" id="{9424C48B-629F-D4C2-4B0E-970E70C99B5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61629" y="5118148"/>
              <a:ext cx="1042582" cy="4424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674" tIns="53337" rIns="106674" bIns="53337">
              <a:spAutoFit/>
            </a:bodyPr>
            <a:lstStyle>
              <a:lvl1pPr defTabSz="10668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10668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10668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10668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10668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defTabSz="1066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defTabSz="1066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defTabSz="1066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defTabSz="1066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10668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altLang="pt-BR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Kaizen</a:t>
              </a:r>
            </a:p>
          </p:txBody>
        </p:sp>
        <p:sp>
          <p:nvSpPr>
            <p:cNvPr id="100" name="Rectangle 10">
              <a:extLst>
                <a:ext uri="{FF2B5EF4-FFF2-40B4-BE49-F238E27FC236}">
                  <a16:creationId xmlns:a16="http://schemas.microsoft.com/office/drawing/2014/main" id="{85442CF1-43AB-E2E4-1E45-5ADADB69EF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08559" y="5466700"/>
              <a:ext cx="1293812" cy="4868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lIns="106674" tIns="53337" rIns="106674" bIns="53337" anchor="ctr"/>
            <a:lstStyle>
              <a:lvl1pPr defTabSz="10668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10668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10668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10668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10668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defTabSz="1066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defTabSz="1066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defTabSz="1066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defTabSz="1066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10668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altLang="pt-BR" sz="2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TRF</a:t>
              </a:r>
              <a:endParaRPr kumimoji="0" lang="pt-BR" altLang="pt-BR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101" name="Text Box 12" descr="White marble">
              <a:extLst>
                <a:ext uri="{FF2B5EF4-FFF2-40B4-BE49-F238E27FC236}">
                  <a16:creationId xmlns:a16="http://schemas.microsoft.com/office/drawing/2014/main" id="{50069C37-1C83-B5C6-77D5-EC510551058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09759" y="5892708"/>
              <a:ext cx="7343775" cy="661714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lIns="106674" tIns="53337" rIns="106674" bIns="53337">
              <a:spAutoFit/>
            </a:bodyPr>
            <a:lstStyle/>
            <a:p>
              <a:pPr marL="0" marR="0" lvl="0" indent="0" algn="ctr" defTabSz="10668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0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E  S T A B I L I D A D E</a:t>
              </a:r>
            </a:p>
            <a:p>
              <a:pPr marL="0" marR="0" lvl="0" indent="0" algn="ctr" defTabSz="10668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Manutenção Produtiva Total – 5S – Agente de Fluxo – Trabalho Padronizado</a:t>
              </a:r>
            </a:p>
          </p:txBody>
        </p:sp>
        <p:sp>
          <p:nvSpPr>
            <p:cNvPr id="102" name="Rectangle 10">
              <a:extLst>
                <a:ext uri="{FF2B5EF4-FFF2-40B4-BE49-F238E27FC236}">
                  <a16:creationId xmlns:a16="http://schemas.microsoft.com/office/drawing/2014/main" id="{314F6C03-C28A-1286-FBAD-6C86A4A29B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51659" y="5466700"/>
              <a:ext cx="1293812" cy="4868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lIns="106674" tIns="53337" rIns="106674" bIns="53337" anchor="ctr"/>
            <a:lstStyle>
              <a:lvl1pPr defTabSz="10668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10668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10668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10668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10668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defTabSz="1066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defTabSz="1066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defTabSz="1066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defTabSz="1066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10668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altLang="pt-BR" sz="2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Mieruka</a:t>
              </a:r>
              <a:endParaRPr kumimoji="0" lang="pt-BR" altLang="pt-B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103" name="Elipse 102">
              <a:extLst>
                <a:ext uri="{FF2B5EF4-FFF2-40B4-BE49-F238E27FC236}">
                  <a16:creationId xmlns:a16="http://schemas.microsoft.com/office/drawing/2014/main" id="{E20CEE18-AC5B-D5F0-464C-B7B82FD4B1ED}"/>
                </a:ext>
              </a:extLst>
            </p:cNvPr>
            <p:cNvSpPr/>
            <p:nvPr/>
          </p:nvSpPr>
          <p:spPr>
            <a:xfrm>
              <a:off x="6112003" y="3049821"/>
              <a:ext cx="45719" cy="10397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4" name="Elipse 103">
              <a:extLst>
                <a:ext uri="{FF2B5EF4-FFF2-40B4-BE49-F238E27FC236}">
                  <a16:creationId xmlns:a16="http://schemas.microsoft.com/office/drawing/2014/main" id="{C59738A8-6E41-211F-D88E-91E930EDED32}"/>
                </a:ext>
              </a:extLst>
            </p:cNvPr>
            <p:cNvSpPr/>
            <p:nvPr/>
          </p:nvSpPr>
          <p:spPr>
            <a:xfrm>
              <a:off x="6234523" y="3048771"/>
              <a:ext cx="45719" cy="10397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05" name="Agrupar 104">
              <a:extLst>
                <a:ext uri="{FF2B5EF4-FFF2-40B4-BE49-F238E27FC236}">
                  <a16:creationId xmlns:a16="http://schemas.microsoft.com/office/drawing/2014/main" id="{E1AC25EC-396E-33EF-0E5E-E58866B98B5B}"/>
                </a:ext>
              </a:extLst>
            </p:cNvPr>
            <p:cNvGrpSpPr/>
            <p:nvPr/>
          </p:nvGrpSpPr>
          <p:grpSpPr>
            <a:xfrm>
              <a:off x="5952101" y="2777922"/>
              <a:ext cx="506858" cy="326466"/>
              <a:chOff x="12288688" y="2885524"/>
              <a:chExt cx="506858" cy="326466"/>
            </a:xfrm>
          </p:grpSpPr>
          <p:sp>
            <p:nvSpPr>
              <p:cNvPr id="120" name="Freeform 40">
                <a:extLst>
                  <a:ext uri="{FF2B5EF4-FFF2-40B4-BE49-F238E27FC236}">
                    <a16:creationId xmlns:a16="http://schemas.microsoft.com/office/drawing/2014/main" id="{0E2D1F8B-59B0-EB25-47CF-DEFA4B0252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288688" y="2885524"/>
                <a:ext cx="506858" cy="326466"/>
              </a:xfrm>
              <a:custGeom>
                <a:avLst/>
                <a:gdLst>
                  <a:gd name="T0" fmla="*/ 132 w 319"/>
                  <a:gd name="T1" fmla="*/ 29 h 249"/>
                  <a:gd name="T2" fmla="*/ 82 w 319"/>
                  <a:gd name="T3" fmla="*/ 18 h 249"/>
                  <a:gd name="T4" fmla="*/ 55 w 319"/>
                  <a:gd name="T5" fmla="*/ 27 h 249"/>
                  <a:gd name="T6" fmla="*/ 41 w 319"/>
                  <a:gd name="T7" fmla="*/ 34 h 249"/>
                  <a:gd name="T8" fmla="*/ 25 w 319"/>
                  <a:gd name="T9" fmla="*/ 51 h 249"/>
                  <a:gd name="T10" fmla="*/ 17 w 319"/>
                  <a:gd name="T11" fmla="*/ 67 h 249"/>
                  <a:gd name="T12" fmla="*/ 7 w 319"/>
                  <a:gd name="T13" fmla="*/ 93 h 249"/>
                  <a:gd name="T14" fmla="*/ 4 w 319"/>
                  <a:gd name="T15" fmla="*/ 111 h 249"/>
                  <a:gd name="T16" fmla="*/ 1 w 319"/>
                  <a:gd name="T17" fmla="*/ 135 h 249"/>
                  <a:gd name="T18" fmla="*/ 1 w 319"/>
                  <a:gd name="T19" fmla="*/ 155 h 249"/>
                  <a:gd name="T20" fmla="*/ 3 w 319"/>
                  <a:gd name="T21" fmla="*/ 167 h 249"/>
                  <a:gd name="T22" fmla="*/ 6 w 319"/>
                  <a:gd name="T23" fmla="*/ 185 h 249"/>
                  <a:gd name="T24" fmla="*/ 23 w 319"/>
                  <a:gd name="T25" fmla="*/ 195 h 249"/>
                  <a:gd name="T26" fmla="*/ 29 w 319"/>
                  <a:gd name="T27" fmla="*/ 211 h 249"/>
                  <a:gd name="T28" fmla="*/ 44 w 319"/>
                  <a:gd name="T29" fmla="*/ 231 h 249"/>
                  <a:gd name="T30" fmla="*/ 56 w 319"/>
                  <a:gd name="T31" fmla="*/ 238 h 249"/>
                  <a:gd name="T32" fmla="*/ 76 w 319"/>
                  <a:gd name="T33" fmla="*/ 244 h 249"/>
                  <a:gd name="T34" fmla="*/ 91 w 319"/>
                  <a:gd name="T35" fmla="*/ 246 h 249"/>
                  <a:gd name="T36" fmla="*/ 121 w 319"/>
                  <a:gd name="T37" fmla="*/ 247 h 249"/>
                  <a:gd name="T38" fmla="*/ 143 w 319"/>
                  <a:gd name="T39" fmla="*/ 247 h 249"/>
                  <a:gd name="T40" fmla="*/ 180 w 319"/>
                  <a:gd name="T41" fmla="*/ 249 h 249"/>
                  <a:gd name="T42" fmla="*/ 207 w 319"/>
                  <a:gd name="T43" fmla="*/ 248 h 249"/>
                  <a:gd name="T44" fmla="*/ 235 w 319"/>
                  <a:gd name="T45" fmla="*/ 243 h 249"/>
                  <a:gd name="T46" fmla="*/ 259 w 319"/>
                  <a:gd name="T47" fmla="*/ 237 h 249"/>
                  <a:gd name="T48" fmla="*/ 292 w 319"/>
                  <a:gd name="T49" fmla="*/ 228 h 249"/>
                  <a:gd name="T50" fmla="*/ 311 w 319"/>
                  <a:gd name="T51" fmla="*/ 211 h 249"/>
                  <a:gd name="T52" fmla="*/ 319 w 319"/>
                  <a:gd name="T53" fmla="*/ 201 h 249"/>
                  <a:gd name="T54" fmla="*/ 313 w 319"/>
                  <a:gd name="T55" fmla="*/ 189 h 249"/>
                  <a:gd name="T56" fmla="*/ 293 w 319"/>
                  <a:gd name="T57" fmla="*/ 181 h 249"/>
                  <a:gd name="T58" fmla="*/ 278 w 319"/>
                  <a:gd name="T59" fmla="*/ 175 h 249"/>
                  <a:gd name="T60" fmla="*/ 251 w 319"/>
                  <a:gd name="T61" fmla="*/ 180 h 249"/>
                  <a:gd name="T62" fmla="*/ 224 w 319"/>
                  <a:gd name="T63" fmla="*/ 186 h 249"/>
                  <a:gd name="T64" fmla="*/ 202 w 319"/>
                  <a:gd name="T65" fmla="*/ 190 h 249"/>
                  <a:gd name="T66" fmla="*/ 182 w 319"/>
                  <a:gd name="T67" fmla="*/ 193 h 249"/>
                  <a:gd name="T68" fmla="*/ 139 w 319"/>
                  <a:gd name="T69" fmla="*/ 193 h 249"/>
                  <a:gd name="T70" fmla="*/ 16 w 319"/>
                  <a:gd name="T71" fmla="*/ 195 h 249"/>
                  <a:gd name="T72" fmla="*/ 76 w 319"/>
                  <a:gd name="T73" fmla="*/ 192 h 249"/>
                  <a:gd name="T74" fmla="*/ 171 w 319"/>
                  <a:gd name="T75" fmla="*/ 179 h 249"/>
                  <a:gd name="T76" fmla="*/ 132 w 319"/>
                  <a:gd name="T77" fmla="*/ 29 h 249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319"/>
                  <a:gd name="T118" fmla="*/ 0 h 249"/>
                  <a:gd name="T119" fmla="*/ 319 w 319"/>
                  <a:gd name="T120" fmla="*/ 249 h 249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319" h="249">
                    <a:moveTo>
                      <a:pt x="132" y="29"/>
                    </a:moveTo>
                    <a:cubicBezTo>
                      <a:pt x="117" y="0"/>
                      <a:pt x="95" y="18"/>
                      <a:pt x="82" y="18"/>
                    </a:cubicBezTo>
                    <a:cubicBezTo>
                      <a:pt x="69" y="18"/>
                      <a:pt x="62" y="24"/>
                      <a:pt x="55" y="27"/>
                    </a:cubicBezTo>
                    <a:cubicBezTo>
                      <a:pt x="48" y="30"/>
                      <a:pt x="46" y="30"/>
                      <a:pt x="41" y="34"/>
                    </a:cubicBezTo>
                    <a:cubicBezTo>
                      <a:pt x="36" y="38"/>
                      <a:pt x="29" y="46"/>
                      <a:pt x="25" y="51"/>
                    </a:cubicBezTo>
                    <a:cubicBezTo>
                      <a:pt x="21" y="56"/>
                      <a:pt x="20" y="60"/>
                      <a:pt x="17" y="67"/>
                    </a:cubicBezTo>
                    <a:cubicBezTo>
                      <a:pt x="14" y="74"/>
                      <a:pt x="9" y="86"/>
                      <a:pt x="7" y="93"/>
                    </a:cubicBezTo>
                    <a:cubicBezTo>
                      <a:pt x="5" y="100"/>
                      <a:pt x="5" y="104"/>
                      <a:pt x="4" y="111"/>
                    </a:cubicBezTo>
                    <a:cubicBezTo>
                      <a:pt x="3" y="118"/>
                      <a:pt x="2" y="128"/>
                      <a:pt x="1" y="135"/>
                    </a:cubicBezTo>
                    <a:cubicBezTo>
                      <a:pt x="0" y="142"/>
                      <a:pt x="1" y="150"/>
                      <a:pt x="1" y="155"/>
                    </a:cubicBezTo>
                    <a:cubicBezTo>
                      <a:pt x="1" y="160"/>
                      <a:pt x="2" y="162"/>
                      <a:pt x="3" y="167"/>
                    </a:cubicBezTo>
                    <a:cubicBezTo>
                      <a:pt x="4" y="172"/>
                      <a:pt x="3" y="180"/>
                      <a:pt x="6" y="185"/>
                    </a:cubicBezTo>
                    <a:cubicBezTo>
                      <a:pt x="9" y="190"/>
                      <a:pt x="19" y="191"/>
                      <a:pt x="23" y="195"/>
                    </a:cubicBezTo>
                    <a:cubicBezTo>
                      <a:pt x="27" y="199"/>
                      <a:pt x="26" y="205"/>
                      <a:pt x="29" y="211"/>
                    </a:cubicBezTo>
                    <a:cubicBezTo>
                      <a:pt x="32" y="217"/>
                      <a:pt x="40" y="227"/>
                      <a:pt x="44" y="231"/>
                    </a:cubicBezTo>
                    <a:cubicBezTo>
                      <a:pt x="48" y="235"/>
                      <a:pt x="51" y="236"/>
                      <a:pt x="56" y="238"/>
                    </a:cubicBezTo>
                    <a:cubicBezTo>
                      <a:pt x="61" y="240"/>
                      <a:pt x="70" y="243"/>
                      <a:pt x="76" y="244"/>
                    </a:cubicBezTo>
                    <a:cubicBezTo>
                      <a:pt x="82" y="245"/>
                      <a:pt x="84" y="246"/>
                      <a:pt x="91" y="246"/>
                    </a:cubicBezTo>
                    <a:cubicBezTo>
                      <a:pt x="98" y="246"/>
                      <a:pt x="112" y="247"/>
                      <a:pt x="121" y="247"/>
                    </a:cubicBezTo>
                    <a:cubicBezTo>
                      <a:pt x="130" y="247"/>
                      <a:pt x="133" y="247"/>
                      <a:pt x="143" y="247"/>
                    </a:cubicBezTo>
                    <a:cubicBezTo>
                      <a:pt x="153" y="247"/>
                      <a:pt x="169" y="249"/>
                      <a:pt x="180" y="249"/>
                    </a:cubicBezTo>
                    <a:cubicBezTo>
                      <a:pt x="191" y="249"/>
                      <a:pt x="198" y="249"/>
                      <a:pt x="207" y="248"/>
                    </a:cubicBezTo>
                    <a:cubicBezTo>
                      <a:pt x="216" y="247"/>
                      <a:pt x="226" y="245"/>
                      <a:pt x="235" y="243"/>
                    </a:cubicBezTo>
                    <a:cubicBezTo>
                      <a:pt x="244" y="241"/>
                      <a:pt x="250" y="239"/>
                      <a:pt x="259" y="237"/>
                    </a:cubicBezTo>
                    <a:cubicBezTo>
                      <a:pt x="268" y="235"/>
                      <a:pt x="283" y="232"/>
                      <a:pt x="292" y="228"/>
                    </a:cubicBezTo>
                    <a:cubicBezTo>
                      <a:pt x="301" y="224"/>
                      <a:pt x="307" y="215"/>
                      <a:pt x="311" y="211"/>
                    </a:cubicBezTo>
                    <a:cubicBezTo>
                      <a:pt x="315" y="207"/>
                      <a:pt x="319" y="205"/>
                      <a:pt x="319" y="201"/>
                    </a:cubicBezTo>
                    <a:cubicBezTo>
                      <a:pt x="319" y="197"/>
                      <a:pt x="317" y="192"/>
                      <a:pt x="313" y="189"/>
                    </a:cubicBezTo>
                    <a:cubicBezTo>
                      <a:pt x="309" y="186"/>
                      <a:pt x="299" y="183"/>
                      <a:pt x="293" y="181"/>
                    </a:cubicBezTo>
                    <a:cubicBezTo>
                      <a:pt x="287" y="179"/>
                      <a:pt x="285" y="175"/>
                      <a:pt x="278" y="175"/>
                    </a:cubicBezTo>
                    <a:cubicBezTo>
                      <a:pt x="271" y="175"/>
                      <a:pt x="260" y="178"/>
                      <a:pt x="251" y="180"/>
                    </a:cubicBezTo>
                    <a:cubicBezTo>
                      <a:pt x="242" y="182"/>
                      <a:pt x="232" y="184"/>
                      <a:pt x="224" y="186"/>
                    </a:cubicBezTo>
                    <a:cubicBezTo>
                      <a:pt x="216" y="188"/>
                      <a:pt x="209" y="189"/>
                      <a:pt x="202" y="190"/>
                    </a:cubicBezTo>
                    <a:cubicBezTo>
                      <a:pt x="195" y="191"/>
                      <a:pt x="192" y="193"/>
                      <a:pt x="182" y="193"/>
                    </a:cubicBezTo>
                    <a:cubicBezTo>
                      <a:pt x="172" y="193"/>
                      <a:pt x="167" y="193"/>
                      <a:pt x="139" y="193"/>
                    </a:cubicBezTo>
                    <a:cubicBezTo>
                      <a:pt x="111" y="193"/>
                      <a:pt x="26" y="195"/>
                      <a:pt x="16" y="195"/>
                    </a:cubicBezTo>
                    <a:cubicBezTo>
                      <a:pt x="6" y="195"/>
                      <a:pt x="50" y="195"/>
                      <a:pt x="76" y="192"/>
                    </a:cubicBezTo>
                    <a:cubicBezTo>
                      <a:pt x="102" y="189"/>
                      <a:pt x="162" y="206"/>
                      <a:pt x="171" y="179"/>
                    </a:cubicBezTo>
                    <a:cubicBezTo>
                      <a:pt x="180" y="152"/>
                      <a:pt x="140" y="60"/>
                      <a:pt x="132" y="29"/>
                    </a:cubicBez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 w="19050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21" name="Freeform 41">
                <a:extLst>
                  <a:ext uri="{FF2B5EF4-FFF2-40B4-BE49-F238E27FC236}">
                    <a16:creationId xmlns:a16="http://schemas.microsoft.com/office/drawing/2014/main" id="{2D24855B-272F-C20C-4BFC-68EBF75E61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469822" y="2901257"/>
                <a:ext cx="257401" cy="245177"/>
              </a:xfrm>
              <a:custGeom>
                <a:avLst/>
                <a:gdLst>
                  <a:gd name="T0" fmla="*/ 7 w 162"/>
                  <a:gd name="T1" fmla="*/ 2 h 187"/>
                  <a:gd name="T2" fmla="*/ 54 w 162"/>
                  <a:gd name="T3" fmla="*/ 2 h 187"/>
                  <a:gd name="T4" fmla="*/ 88 w 162"/>
                  <a:gd name="T5" fmla="*/ 8 h 187"/>
                  <a:gd name="T6" fmla="*/ 111 w 162"/>
                  <a:gd name="T7" fmla="*/ 16 h 187"/>
                  <a:gd name="T8" fmla="*/ 122 w 162"/>
                  <a:gd name="T9" fmla="*/ 30 h 187"/>
                  <a:gd name="T10" fmla="*/ 131 w 162"/>
                  <a:gd name="T11" fmla="*/ 45 h 187"/>
                  <a:gd name="T12" fmla="*/ 137 w 162"/>
                  <a:gd name="T13" fmla="*/ 57 h 187"/>
                  <a:gd name="T14" fmla="*/ 145 w 162"/>
                  <a:gd name="T15" fmla="*/ 80 h 187"/>
                  <a:gd name="T16" fmla="*/ 151 w 162"/>
                  <a:gd name="T17" fmla="*/ 94 h 187"/>
                  <a:gd name="T18" fmla="*/ 156 w 162"/>
                  <a:gd name="T19" fmla="*/ 104 h 187"/>
                  <a:gd name="T20" fmla="*/ 160 w 162"/>
                  <a:gd name="T21" fmla="*/ 137 h 187"/>
                  <a:gd name="T22" fmla="*/ 160 w 162"/>
                  <a:gd name="T23" fmla="*/ 155 h 187"/>
                  <a:gd name="T24" fmla="*/ 154 w 162"/>
                  <a:gd name="T25" fmla="*/ 167 h 187"/>
                  <a:gd name="T26" fmla="*/ 112 w 162"/>
                  <a:gd name="T27" fmla="*/ 178 h 187"/>
                  <a:gd name="T28" fmla="*/ 62 w 162"/>
                  <a:gd name="T29" fmla="*/ 183 h 187"/>
                  <a:gd name="T30" fmla="*/ 58 w 162"/>
                  <a:gd name="T31" fmla="*/ 153 h 187"/>
                  <a:gd name="T32" fmla="*/ 52 w 162"/>
                  <a:gd name="T33" fmla="*/ 123 h 187"/>
                  <a:gd name="T34" fmla="*/ 44 w 162"/>
                  <a:gd name="T35" fmla="*/ 96 h 187"/>
                  <a:gd name="T36" fmla="*/ 38 w 162"/>
                  <a:gd name="T37" fmla="*/ 62 h 187"/>
                  <a:gd name="T38" fmla="*/ 25 w 162"/>
                  <a:gd name="T39" fmla="*/ 39 h 187"/>
                  <a:gd name="T40" fmla="*/ 13 w 162"/>
                  <a:gd name="T41" fmla="*/ 15 h 187"/>
                  <a:gd name="T42" fmla="*/ 7 w 162"/>
                  <a:gd name="T43" fmla="*/ 2 h 187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162"/>
                  <a:gd name="T67" fmla="*/ 0 h 187"/>
                  <a:gd name="T68" fmla="*/ 162 w 162"/>
                  <a:gd name="T69" fmla="*/ 187 h 187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162" h="187">
                    <a:moveTo>
                      <a:pt x="7" y="2"/>
                    </a:moveTo>
                    <a:cubicBezTo>
                      <a:pt x="14" y="0"/>
                      <a:pt x="41" y="1"/>
                      <a:pt x="54" y="2"/>
                    </a:cubicBezTo>
                    <a:cubicBezTo>
                      <a:pt x="67" y="3"/>
                      <a:pt x="79" y="6"/>
                      <a:pt x="88" y="8"/>
                    </a:cubicBezTo>
                    <a:cubicBezTo>
                      <a:pt x="97" y="10"/>
                      <a:pt x="105" y="12"/>
                      <a:pt x="111" y="16"/>
                    </a:cubicBezTo>
                    <a:cubicBezTo>
                      <a:pt x="117" y="20"/>
                      <a:pt x="119" y="25"/>
                      <a:pt x="122" y="30"/>
                    </a:cubicBezTo>
                    <a:cubicBezTo>
                      <a:pt x="125" y="35"/>
                      <a:pt x="129" y="41"/>
                      <a:pt x="131" y="45"/>
                    </a:cubicBezTo>
                    <a:cubicBezTo>
                      <a:pt x="133" y="49"/>
                      <a:pt x="135" y="51"/>
                      <a:pt x="137" y="57"/>
                    </a:cubicBezTo>
                    <a:cubicBezTo>
                      <a:pt x="139" y="63"/>
                      <a:pt x="143" y="74"/>
                      <a:pt x="145" y="80"/>
                    </a:cubicBezTo>
                    <a:cubicBezTo>
                      <a:pt x="147" y="86"/>
                      <a:pt x="149" y="90"/>
                      <a:pt x="151" y="94"/>
                    </a:cubicBezTo>
                    <a:cubicBezTo>
                      <a:pt x="153" y="98"/>
                      <a:pt x="155" y="97"/>
                      <a:pt x="156" y="104"/>
                    </a:cubicBezTo>
                    <a:cubicBezTo>
                      <a:pt x="157" y="111"/>
                      <a:pt x="159" y="129"/>
                      <a:pt x="160" y="137"/>
                    </a:cubicBezTo>
                    <a:cubicBezTo>
                      <a:pt x="161" y="145"/>
                      <a:pt x="161" y="150"/>
                      <a:pt x="160" y="155"/>
                    </a:cubicBezTo>
                    <a:cubicBezTo>
                      <a:pt x="159" y="160"/>
                      <a:pt x="162" y="163"/>
                      <a:pt x="154" y="167"/>
                    </a:cubicBezTo>
                    <a:cubicBezTo>
                      <a:pt x="146" y="171"/>
                      <a:pt x="127" y="175"/>
                      <a:pt x="112" y="178"/>
                    </a:cubicBezTo>
                    <a:cubicBezTo>
                      <a:pt x="97" y="181"/>
                      <a:pt x="71" y="187"/>
                      <a:pt x="62" y="183"/>
                    </a:cubicBezTo>
                    <a:cubicBezTo>
                      <a:pt x="53" y="179"/>
                      <a:pt x="60" y="163"/>
                      <a:pt x="58" y="153"/>
                    </a:cubicBezTo>
                    <a:cubicBezTo>
                      <a:pt x="56" y="143"/>
                      <a:pt x="54" y="132"/>
                      <a:pt x="52" y="123"/>
                    </a:cubicBezTo>
                    <a:cubicBezTo>
                      <a:pt x="50" y="114"/>
                      <a:pt x="46" y="106"/>
                      <a:pt x="44" y="96"/>
                    </a:cubicBezTo>
                    <a:cubicBezTo>
                      <a:pt x="42" y="86"/>
                      <a:pt x="41" y="71"/>
                      <a:pt x="38" y="62"/>
                    </a:cubicBezTo>
                    <a:cubicBezTo>
                      <a:pt x="35" y="53"/>
                      <a:pt x="29" y="47"/>
                      <a:pt x="25" y="39"/>
                    </a:cubicBezTo>
                    <a:cubicBezTo>
                      <a:pt x="21" y="31"/>
                      <a:pt x="16" y="21"/>
                      <a:pt x="13" y="15"/>
                    </a:cubicBezTo>
                    <a:cubicBezTo>
                      <a:pt x="10" y="9"/>
                      <a:pt x="0" y="4"/>
                      <a:pt x="7" y="2"/>
                    </a:cubicBez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 w="19050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106" name="Rectangle 2">
              <a:extLst>
                <a:ext uri="{FF2B5EF4-FFF2-40B4-BE49-F238E27FC236}">
                  <a16:creationId xmlns:a16="http://schemas.microsoft.com/office/drawing/2014/main" id="{F15B20D2-A0E7-ED69-4377-826BAFF9CE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51324" y="4448213"/>
              <a:ext cx="1950364" cy="642394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altLang="pt-BR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107" name="AutoShape 5">
              <a:extLst>
                <a:ext uri="{FF2B5EF4-FFF2-40B4-BE49-F238E27FC236}">
                  <a16:creationId xmlns:a16="http://schemas.microsoft.com/office/drawing/2014/main" id="{438B1D25-0C16-9FBB-6C16-602E697585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25911" y="5087639"/>
              <a:ext cx="2187575" cy="405723"/>
            </a:xfrm>
            <a:prstGeom prst="roundRect">
              <a:avLst>
                <a:gd name="adj" fmla="val 50000"/>
              </a:avLst>
            </a:prstGeom>
            <a:solidFill>
              <a:schemeClr val="accent4">
                <a:lumMod val="60000"/>
                <a:lumOff val="40000"/>
              </a:schemeClr>
            </a:solidFill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altLang="pt-BR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108" name="AutoShape 6">
              <a:extLst>
                <a:ext uri="{FF2B5EF4-FFF2-40B4-BE49-F238E27FC236}">
                  <a16:creationId xmlns:a16="http://schemas.microsoft.com/office/drawing/2014/main" id="{59AD0D56-7911-2889-CB63-F360C8B46D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90507" y="2742410"/>
              <a:ext cx="2233612" cy="387128"/>
            </a:xfrm>
            <a:prstGeom prst="roundRect">
              <a:avLst>
                <a:gd name="adj" fmla="val 50000"/>
              </a:avLst>
            </a:prstGeom>
            <a:solidFill>
              <a:schemeClr val="accent4">
                <a:lumMod val="60000"/>
                <a:lumOff val="40000"/>
              </a:schemeClr>
            </a:solidFill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lIns="106674" tIns="53337" rIns="106674" bIns="53337" anchor="ctr"/>
            <a:lstStyle/>
            <a:p>
              <a:pPr marL="0" marR="0" lvl="0" indent="0" algn="ctr" defTabSz="10668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Just-In-Time</a:t>
              </a:r>
              <a:endPara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109" name="Rectangle 19">
              <a:extLst>
                <a:ext uri="{FF2B5EF4-FFF2-40B4-BE49-F238E27FC236}">
                  <a16:creationId xmlns:a16="http://schemas.microsoft.com/office/drawing/2014/main" id="{95F65E0C-E994-13BE-BE06-029DACB060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49747" y="3802898"/>
              <a:ext cx="1951027" cy="642394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altLang="pt-BR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110" name="Text Box 20">
              <a:extLst>
                <a:ext uri="{FF2B5EF4-FFF2-40B4-BE49-F238E27FC236}">
                  <a16:creationId xmlns:a16="http://schemas.microsoft.com/office/drawing/2014/main" id="{EF479CDA-DE70-01FA-AA32-F1BA02D4CF2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51324" y="3066721"/>
              <a:ext cx="1939822" cy="810472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106674" tIns="53337" rIns="106674" bIns="53337">
              <a:spAutoFit/>
            </a:bodyPr>
            <a:lstStyle>
              <a:lvl1pPr defTabSz="10668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10668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10668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10668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10668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defTabSz="1066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defTabSz="1066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defTabSz="1066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defTabSz="1066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10668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altLang="pt-BR" sz="19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Fluxo</a:t>
              </a:r>
            </a:p>
            <a:p>
              <a:pPr marL="0" marR="0" lvl="0" indent="0" algn="ctr" defTabSz="1066800" rtl="0" eaLnBrk="0" fontAlgn="base" latinLnBrk="0" hangingPunct="0">
                <a:lnSpc>
                  <a:spcPts val="16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altLang="pt-BR" sz="19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Contínuo</a:t>
              </a:r>
            </a:p>
            <a:p>
              <a:pPr marL="0" marR="0" lvl="0" indent="0" algn="ctr" defTabSz="1066800" rtl="0" eaLnBrk="0" fontAlgn="base" latinLnBrk="0" hangingPunct="0">
                <a:lnSpc>
                  <a:spcPts val="16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altLang="pt-BR" sz="1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Ikko</a:t>
              </a:r>
              <a:r>
                <a:rPr kumimoji="0" lang="pt-BR" alt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 Nagashi</a:t>
              </a:r>
              <a:endParaRPr kumimoji="0" lang="pt-BR" alt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111" name="Text Box 21">
              <a:extLst>
                <a:ext uri="{FF2B5EF4-FFF2-40B4-BE49-F238E27FC236}">
                  <a16:creationId xmlns:a16="http://schemas.microsoft.com/office/drawing/2014/main" id="{D2B0822F-FA2B-3743-48EF-E2B1212CC1F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17768" y="3941963"/>
              <a:ext cx="1820862" cy="400103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06674" tIns="53337" rIns="106674" bIns="53337">
              <a:spAutoFit/>
            </a:bodyPr>
            <a:lstStyle>
              <a:lvl1pPr defTabSz="10668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10668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10668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10668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10668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defTabSz="1066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defTabSz="1066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defTabSz="1066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defTabSz="1066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10668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altLang="pt-BR" sz="19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Takt</a:t>
              </a:r>
              <a:r>
                <a:rPr kumimoji="0" lang="pt-BR" altLang="pt-BR" sz="19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 Time</a:t>
              </a:r>
              <a:endParaRPr kumimoji="0" lang="pt-BR" altLang="pt-BR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113" name="Rectangle 50">
              <a:extLst>
                <a:ext uri="{FF2B5EF4-FFF2-40B4-BE49-F238E27FC236}">
                  <a16:creationId xmlns:a16="http://schemas.microsoft.com/office/drawing/2014/main" id="{260A0BC6-05B6-062D-8B61-7134578AB4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49747" y="4480377"/>
              <a:ext cx="1954973" cy="58477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altLang="pt-BR" sz="19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Produção Puxada</a:t>
              </a:r>
            </a:p>
          </p:txBody>
        </p:sp>
        <p:sp>
          <p:nvSpPr>
            <p:cNvPr id="114" name="Rectangle 2">
              <a:extLst>
                <a:ext uri="{FF2B5EF4-FFF2-40B4-BE49-F238E27FC236}">
                  <a16:creationId xmlns:a16="http://schemas.microsoft.com/office/drawing/2014/main" id="{A05603BD-DEBC-670B-5372-1B45ECA6BC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79955" y="4119146"/>
              <a:ext cx="1959880" cy="97619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altLang="pt-BR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115" name="AutoShape 5">
              <a:extLst>
                <a:ext uri="{FF2B5EF4-FFF2-40B4-BE49-F238E27FC236}">
                  <a16:creationId xmlns:a16="http://schemas.microsoft.com/office/drawing/2014/main" id="{647109DC-42C6-E246-440F-AD323A8672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65655" y="5092367"/>
              <a:ext cx="2187575" cy="405723"/>
            </a:xfrm>
            <a:prstGeom prst="roundRect">
              <a:avLst>
                <a:gd name="adj" fmla="val 50000"/>
              </a:avLst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altLang="pt-BR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116" name="AutoShape 6">
              <a:extLst>
                <a:ext uri="{FF2B5EF4-FFF2-40B4-BE49-F238E27FC236}">
                  <a16:creationId xmlns:a16="http://schemas.microsoft.com/office/drawing/2014/main" id="{19E56D4E-DB1C-4646-A540-E82E8B0A4B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30251" y="2747138"/>
              <a:ext cx="2233612" cy="387128"/>
            </a:xfrm>
            <a:prstGeom prst="roundRect">
              <a:avLst>
                <a:gd name="adj" fmla="val 50000"/>
              </a:avLst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lIns="106674" tIns="53337" rIns="106674" bIns="53337" anchor="ctr"/>
            <a:lstStyle/>
            <a:p>
              <a:pPr marL="0" marR="0" lvl="0" indent="0" algn="ctr" defTabSz="10668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Jidōka</a:t>
              </a:r>
              <a:endPara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117" name="Text Box 20">
              <a:extLst>
                <a:ext uri="{FF2B5EF4-FFF2-40B4-BE49-F238E27FC236}">
                  <a16:creationId xmlns:a16="http://schemas.microsoft.com/office/drawing/2014/main" id="{9E8660FF-858B-67DB-FC4E-B2165A2634C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91068" y="3135247"/>
              <a:ext cx="1939822" cy="984879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106674" tIns="53337" rIns="106674" bIns="53337">
              <a:spAutoFit/>
            </a:bodyPr>
            <a:lstStyle>
              <a:lvl1pPr defTabSz="10668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10668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10668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10668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10668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defTabSz="1066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defTabSz="1066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defTabSz="1066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defTabSz="1066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10668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altLang="pt-BR" sz="19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Separação Homem-Máquina</a:t>
              </a:r>
              <a:endParaRPr kumimoji="0" lang="pt-BR" altLang="pt-BR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118" name="Rectangle 25">
              <a:extLst>
                <a:ext uri="{FF2B5EF4-FFF2-40B4-BE49-F238E27FC236}">
                  <a16:creationId xmlns:a16="http://schemas.microsoft.com/office/drawing/2014/main" id="{AF9C39B8-1844-8E85-3FB7-9E4B57B809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79955" y="3134266"/>
              <a:ext cx="1960563" cy="984879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altLang="pt-BR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119" name="Rectangle 50">
              <a:extLst>
                <a:ext uri="{FF2B5EF4-FFF2-40B4-BE49-F238E27FC236}">
                  <a16:creationId xmlns:a16="http://schemas.microsoft.com/office/drawing/2014/main" id="{82D62FF2-E571-03E1-E342-EED9871BBD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95147" y="4122604"/>
              <a:ext cx="1944688" cy="9848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altLang="pt-BR" sz="16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Poka-Yoke</a:t>
              </a:r>
              <a:endParaRPr kumimoji="0" lang="pt-BR" altLang="pt-B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alt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Inspeção na Fonte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altLang="pt-BR" sz="16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Andon</a:t>
              </a:r>
              <a:endParaRPr kumimoji="0" lang="pt-BR" altLang="pt-B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alt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Ação Imediata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11272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F0173632-7FED-4C0E-9CEF-263B976B95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92696"/>
            <a:ext cx="12192000" cy="1048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JIT: Cada processo é suprido com os </a:t>
            </a: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itens certos</a:t>
            </a: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</a:t>
            </a: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no </a:t>
            </a: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momento certo</a:t>
            </a: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</a:t>
            </a: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na </a:t>
            </a: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quantidade certa </a:t>
            </a: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 no </a:t>
            </a: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local certo</a:t>
            </a: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3" name="Imagem 22">
            <a:extLst>
              <a:ext uri="{FF2B5EF4-FFF2-40B4-BE49-F238E27FC236}">
                <a16:creationId xmlns:a16="http://schemas.microsoft.com/office/drawing/2014/main" id="{E5A6389D-7BF1-4943-95E8-F9FD62FEC2C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90338" y="4376131"/>
            <a:ext cx="2956235" cy="2217176"/>
          </a:xfrm>
          <a:prstGeom prst="rect">
            <a:avLst/>
          </a:prstGeom>
          <a:effectLst/>
        </p:spPr>
      </p:pic>
      <p:sp>
        <p:nvSpPr>
          <p:cNvPr id="13" name="Text Box 2">
            <a:extLst>
              <a:ext uri="{FF2B5EF4-FFF2-40B4-BE49-F238E27FC236}">
                <a16:creationId xmlns:a16="http://schemas.microsoft.com/office/drawing/2014/main" id="{C0250D43-EF0E-482E-B530-B4AE880088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968"/>
            <a:ext cx="12192000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pt-BR"/>
            </a:defPPr>
            <a:lvl1pPr eaLnBrk="0" hangingPunct="0">
              <a:defRPr sz="3600" b="1">
                <a:solidFill>
                  <a:srgbClr val="0070C0"/>
                </a:solidFill>
                <a:latin typeface="Calibri" panose="020F0502020204030204" pitchFamily="34" charset="0"/>
                <a:ea typeface="‚l‚r –¾’©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Just-In-Time</a:t>
            </a:r>
          </a:p>
        </p:txBody>
      </p:sp>
      <p:sp>
        <p:nvSpPr>
          <p:cNvPr id="14" name="Rectangle 2">
            <a:extLst>
              <a:ext uri="{FF2B5EF4-FFF2-40B4-BE49-F238E27FC236}">
                <a16:creationId xmlns:a16="http://schemas.microsoft.com/office/drawing/2014/main" id="{BBFED494-7519-864F-AAA5-9C030440B3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3783" y="3700762"/>
            <a:ext cx="1960563" cy="64239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28575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pt-BR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5" name="AutoShape 5">
            <a:extLst>
              <a:ext uri="{FF2B5EF4-FFF2-40B4-BE49-F238E27FC236}">
                <a16:creationId xmlns:a16="http://schemas.microsoft.com/office/drawing/2014/main" id="{92F0403D-0F6D-DDF3-D907-659235EA20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8569" y="4340188"/>
            <a:ext cx="2187575" cy="405723"/>
          </a:xfrm>
          <a:prstGeom prst="roundRect">
            <a:avLst>
              <a:gd name="adj" fmla="val 50000"/>
            </a:avLst>
          </a:prstGeom>
          <a:solidFill>
            <a:schemeClr val="accent4">
              <a:lumMod val="60000"/>
              <a:lumOff val="40000"/>
            </a:schemeClr>
          </a:solidFill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pt-BR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6" name="AutoShape 6">
            <a:extLst>
              <a:ext uri="{FF2B5EF4-FFF2-40B4-BE49-F238E27FC236}">
                <a16:creationId xmlns:a16="http://schemas.microsoft.com/office/drawing/2014/main" id="{89B50768-52DA-0C21-16A3-DF24736A06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165" y="1994959"/>
            <a:ext cx="2233612" cy="387128"/>
          </a:xfrm>
          <a:prstGeom prst="roundRect">
            <a:avLst>
              <a:gd name="adj" fmla="val 50000"/>
            </a:avLst>
          </a:prstGeom>
          <a:solidFill>
            <a:schemeClr val="accent4">
              <a:lumMod val="60000"/>
              <a:lumOff val="40000"/>
            </a:schemeClr>
          </a:solidFill>
          <a:ln w="28575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lIns="106674" tIns="53337" rIns="106674" bIns="53337" anchor="ctr"/>
          <a:lstStyle/>
          <a:p>
            <a:pPr marL="0" marR="0" lvl="0" indent="0" algn="ctr" defTabSz="1066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Just-In-Time</a:t>
            </a:r>
          </a:p>
        </p:txBody>
      </p:sp>
      <p:sp>
        <p:nvSpPr>
          <p:cNvPr id="17" name="Rectangle 19">
            <a:extLst>
              <a:ext uri="{FF2B5EF4-FFF2-40B4-BE49-F238E27FC236}">
                <a16:creationId xmlns:a16="http://schemas.microsoft.com/office/drawing/2014/main" id="{FDE65D1F-84AC-B350-6FA5-CE84ED9328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869" y="3055447"/>
            <a:ext cx="1960563" cy="64239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28575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pt-BR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8" name="Rectangle 25">
            <a:extLst>
              <a:ext uri="{FF2B5EF4-FFF2-40B4-BE49-F238E27FC236}">
                <a16:creationId xmlns:a16="http://schemas.microsoft.com/office/drawing/2014/main" id="{B9E650DC-24EC-2772-58F7-E1739AC0F1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869" y="2382087"/>
            <a:ext cx="1960563" cy="66944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28575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pt-BR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9" name="Text Box 20">
            <a:extLst>
              <a:ext uri="{FF2B5EF4-FFF2-40B4-BE49-F238E27FC236}">
                <a16:creationId xmlns:a16="http://schemas.microsoft.com/office/drawing/2014/main" id="{8E665CD5-0100-6CB5-4451-DDA900554E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257" y="2313581"/>
            <a:ext cx="1939822" cy="78719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106674" tIns="53337" rIns="106674" bIns="53337">
            <a:spAutoFit/>
          </a:bodyPr>
          <a:lstStyle>
            <a:lvl1pPr defTabSz="10668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668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668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668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668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1066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1066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1066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1066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1066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1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Fluxo</a:t>
            </a:r>
          </a:p>
          <a:p>
            <a:pPr marL="0" marR="0" lvl="0" indent="0" algn="ctr" defTabSz="1066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1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Contínuo</a:t>
            </a:r>
          </a:p>
          <a:p>
            <a:pPr marL="0" marR="0" lvl="0" indent="0" algn="ctr" defTabSz="1066800" rtl="0" eaLnBrk="0" fontAlgn="base" latinLnBrk="0" hangingPunct="0">
              <a:lnSpc>
                <a:spcPts val="12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Ikko</a:t>
            </a:r>
            <a:r>
              <a:rPr kumimoji="0" lang="pt-BR" altLang="pt-B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Nagashi</a:t>
            </a:r>
            <a:endParaRPr kumimoji="0" lang="pt-BR" altLang="pt-B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0" name="Text Box 21">
            <a:extLst>
              <a:ext uri="{FF2B5EF4-FFF2-40B4-BE49-F238E27FC236}">
                <a16:creationId xmlns:a16="http://schemas.microsoft.com/office/drawing/2014/main" id="{AD131108-BEA5-F0A3-2616-C1BF29D6F6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701" y="3184080"/>
            <a:ext cx="1820862" cy="40010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06674" tIns="53337" rIns="106674" bIns="53337">
            <a:spAutoFit/>
          </a:bodyPr>
          <a:lstStyle>
            <a:lvl1pPr defTabSz="10668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668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668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668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668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1066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1066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1066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1066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1066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19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Takt</a:t>
            </a:r>
            <a:r>
              <a:rPr kumimoji="0" lang="pt-BR" altLang="pt-BR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Time</a:t>
            </a:r>
            <a:endParaRPr kumimoji="0" lang="pt-BR" altLang="pt-BR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1" name="Rectangle 50">
            <a:extLst>
              <a:ext uri="{FF2B5EF4-FFF2-40B4-BE49-F238E27FC236}">
                <a16:creationId xmlns:a16="http://schemas.microsoft.com/office/drawing/2014/main" id="{B9BCF10A-25CC-4467-7AD1-5182E5BA4D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1024" y="3722494"/>
            <a:ext cx="194468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Produção Puxada</a:t>
            </a:r>
          </a:p>
        </p:txBody>
      </p:sp>
    </p:spTree>
    <p:extLst>
      <p:ext uri="{BB962C8B-B14F-4D97-AF65-F5344CB8AC3E}">
        <p14:creationId xmlns:p14="http://schemas.microsoft.com/office/powerpoint/2010/main" val="4263824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2">
            <a:extLst>
              <a:ext uri="{FF2B5EF4-FFF2-40B4-BE49-F238E27FC236}">
                <a16:creationId xmlns:a16="http://schemas.microsoft.com/office/drawing/2014/main" id="{C0250D43-EF0E-482E-B530-B4AE880088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968"/>
            <a:ext cx="12192000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pt-BR"/>
            </a:defPPr>
            <a:lvl1pPr eaLnBrk="0" hangingPunct="0">
              <a:defRPr sz="3600" b="1">
                <a:solidFill>
                  <a:srgbClr val="0070C0"/>
                </a:solidFill>
                <a:latin typeface="Calibri" panose="020F0502020204030204" pitchFamily="34" charset="0"/>
                <a:ea typeface="‚l‚r –¾’©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Fluxo Contínuo Unitário (</a:t>
            </a:r>
            <a:r>
              <a:rPr kumimoji="0" lang="pt-BR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Ikko</a:t>
            </a: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Nagashi)</a:t>
            </a:r>
          </a:p>
        </p:txBody>
      </p:sp>
      <p:sp>
        <p:nvSpPr>
          <p:cNvPr id="14" name="Rectangle 2">
            <a:extLst>
              <a:ext uri="{FF2B5EF4-FFF2-40B4-BE49-F238E27FC236}">
                <a16:creationId xmlns:a16="http://schemas.microsoft.com/office/drawing/2014/main" id="{BBFED494-7519-864F-AAA5-9C030440B3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962" y="3190587"/>
            <a:ext cx="1960563" cy="642394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pt-BR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5" name="AutoShape 5">
            <a:extLst>
              <a:ext uri="{FF2B5EF4-FFF2-40B4-BE49-F238E27FC236}">
                <a16:creationId xmlns:a16="http://schemas.microsoft.com/office/drawing/2014/main" id="{92F0403D-0F6D-DDF3-D907-659235EA20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748" y="3830013"/>
            <a:ext cx="2187575" cy="405723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pt-BR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6" name="AutoShape 6">
            <a:extLst>
              <a:ext uri="{FF2B5EF4-FFF2-40B4-BE49-F238E27FC236}">
                <a16:creationId xmlns:a16="http://schemas.microsoft.com/office/drawing/2014/main" id="{89B50768-52DA-0C21-16A3-DF24736A06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344" y="1484784"/>
            <a:ext cx="2233612" cy="387128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lIns="106674" tIns="53337" rIns="106674" bIns="53337" anchor="ctr"/>
          <a:lstStyle/>
          <a:p>
            <a:pPr marL="0" marR="0" lvl="0" indent="0" algn="ctr" defTabSz="1066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Just-In-Time</a:t>
            </a:r>
          </a:p>
        </p:txBody>
      </p:sp>
      <p:sp>
        <p:nvSpPr>
          <p:cNvPr id="17" name="Rectangle 19">
            <a:extLst>
              <a:ext uri="{FF2B5EF4-FFF2-40B4-BE49-F238E27FC236}">
                <a16:creationId xmlns:a16="http://schemas.microsoft.com/office/drawing/2014/main" id="{FDE65D1F-84AC-B350-6FA5-CE84ED9328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048" y="2545272"/>
            <a:ext cx="1960563" cy="642394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pt-BR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8" name="Rectangle 25">
            <a:extLst>
              <a:ext uri="{FF2B5EF4-FFF2-40B4-BE49-F238E27FC236}">
                <a16:creationId xmlns:a16="http://schemas.microsoft.com/office/drawing/2014/main" id="{B9E650DC-24EC-2772-58F7-E1739AC0F1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048" y="1871912"/>
            <a:ext cx="1960563" cy="66944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28575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pt-BR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9" name="Text Box 20">
            <a:extLst>
              <a:ext uri="{FF2B5EF4-FFF2-40B4-BE49-F238E27FC236}">
                <a16:creationId xmlns:a16="http://schemas.microsoft.com/office/drawing/2014/main" id="{8E665CD5-0100-6CB5-4451-DDA900554E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3436" y="1798453"/>
            <a:ext cx="1948175" cy="78719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 lIns="106674" tIns="53337" rIns="106674" bIns="53337">
            <a:spAutoFit/>
          </a:bodyPr>
          <a:lstStyle>
            <a:lvl1pPr defTabSz="10668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668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668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668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668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1066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1066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1066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1066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1066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1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Fluxo</a:t>
            </a:r>
          </a:p>
          <a:p>
            <a:pPr marL="0" marR="0" lvl="0" indent="0" algn="ctr" defTabSz="1066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1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Contínuo</a:t>
            </a:r>
          </a:p>
          <a:p>
            <a:pPr marL="0" marR="0" lvl="0" indent="0" algn="ctr" defTabSz="1066800" rtl="0" eaLnBrk="0" fontAlgn="base" latinLnBrk="0" hangingPunct="0">
              <a:lnSpc>
                <a:spcPts val="12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Ikko</a:t>
            </a:r>
            <a:r>
              <a:rPr kumimoji="0" lang="pt-BR" altLang="pt-B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Nagashi</a:t>
            </a:r>
            <a:endParaRPr kumimoji="0" lang="pt-BR" altLang="pt-B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0" name="Text Box 21">
            <a:extLst>
              <a:ext uri="{FF2B5EF4-FFF2-40B4-BE49-F238E27FC236}">
                <a16:creationId xmlns:a16="http://schemas.microsoft.com/office/drawing/2014/main" id="{AD131108-BEA5-F0A3-2616-C1BF29D6F6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880" y="2673905"/>
            <a:ext cx="1820862" cy="40010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lIns="106674" tIns="53337" rIns="106674" bIns="53337">
            <a:spAutoFit/>
          </a:bodyPr>
          <a:lstStyle>
            <a:lvl1pPr defTabSz="10668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668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668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668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668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1066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1066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1066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1066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1066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19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Takt</a:t>
            </a:r>
            <a:r>
              <a:rPr kumimoji="0" lang="pt-BR" altLang="pt-BR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Time</a:t>
            </a:r>
            <a:endParaRPr kumimoji="0" lang="pt-BR" altLang="pt-BR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1" name="Rectangle 50">
            <a:extLst>
              <a:ext uri="{FF2B5EF4-FFF2-40B4-BE49-F238E27FC236}">
                <a16:creationId xmlns:a16="http://schemas.microsoft.com/office/drawing/2014/main" id="{B9BCF10A-25CC-4467-7AD1-5182E5BA4D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9203" y="3212319"/>
            <a:ext cx="1944688" cy="584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Produção Puxada</a:t>
            </a:r>
          </a:p>
        </p:txBody>
      </p:sp>
      <p:sp>
        <p:nvSpPr>
          <p:cNvPr id="2" name="Text Box 3">
            <a:extLst>
              <a:ext uri="{FF2B5EF4-FFF2-40B4-BE49-F238E27FC236}">
                <a16:creationId xmlns:a16="http://schemas.microsoft.com/office/drawing/2014/main" id="{50155CE6-A18F-E714-0AAA-703BA142AF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8714" y="1798270"/>
            <a:ext cx="9833286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180975" lvl="0" indent="-180975" algn="l">
              <a:buFont typeface="Arial" panose="020B0604020202020204" pitchFamily="34" charset="0"/>
              <a:buChar char="•"/>
            </a:pPr>
            <a:r>
              <a:rPr lang="pt-BR" sz="2400" b="1" dirty="0">
                <a:cs typeface="Arial" panose="020B0604020202020204" pitchFamily="34" charset="0"/>
              </a:rPr>
              <a:t>Fluxo Unitário (</a:t>
            </a:r>
            <a:r>
              <a:rPr lang="pt-BR" sz="2400" b="1" dirty="0" err="1">
                <a:cs typeface="Arial" panose="020B0604020202020204" pitchFamily="34" charset="0"/>
              </a:rPr>
              <a:t>One</a:t>
            </a:r>
            <a:r>
              <a:rPr lang="pt-BR" sz="2400" b="1" dirty="0">
                <a:cs typeface="Arial" panose="020B0604020202020204" pitchFamily="34" charset="0"/>
              </a:rPr>
              <a:t>-Piece-Flow; </a:t>
            </a:r>
            <a:r>
              <a:rPr lang="pt-BR" sz="2400" b="1" dirty="0" err="1">
                <a:cs typeface="Arial" panose="020B0604020202020204" pitchFamily="34" charset="0"/>
              </a:rPr>
              <a:t>Ikko</a:t>
            </a:r>
            <a:r>
              <a:rPr lang="pt-BR" sz="2400" b="1" dirty="0">
                <a:cs typeface="Arial" panose="020B0604020202020204" pitchFamily="34" charset="0"/>
              </a:rPr>
              <a:t> Nagashi)</a:t>
            </a:r>
            <a:r>
              <a:rPr lang="pt-BR" sz="2400" dirty="0">
                <a:cs typeface="Arial" panose="020B0604020202020204" pitchFamily="34" charset="0"/>
              </a:rPr>
              <a:t> do ente que flui, onde, no limite, não há estoques entre as Etapas. Apenas uma única unidade em cada processo.</a:t>
            </a:r>
          </a:p>
          <a:p>
            <a:pPr lvl="0" algn="l"/>
            <a:endParaRPr lang="pt-BR" sz="2400" dirty="0">
              <a:cs typeface="Arial" panose="020B0604020202020204" pitchFamily="34" charset="0"/>
            </a:endParaRPr>
          </a:p>
          <a:p>
            <a:pPr marL="180975" lvl="0" indent="-180975" algn="l">
              <a:buFont typeface="Arial" panose="020B0604020202020204" pitchFamily="34" charset="0"/>
              <a:buChar char="•"/>
            </a:pPr>
            <a:r>
              <a:rPr lang="pt-BR" sz="2400" dirty="0">
                <a:cs typeface="Arial" panose="020B0604020202020204" pitchFamily="34" charset="0"/>
              </a:rPr>
              <a:t>O </a:t>
            </a:r>
            <a:r>
              <a:rPr lang="pt-BR" sz="2400" b="1" dirty="0">
                <a:cs typeface="Arial" panose="020B0604020202020204" pitchFamily="34" charset="0"/>
              </a:rPr>
              <a:t>Fluxo Contínuo</a:t>
            </a:r>
            <a:r>
              <a:rPr lang="pt-BR" sz="2400" dirty="0">
                <a:cs typeface="Arial" panose="020B0604020202020204" pitchFamily="34" charset="0"/>
              </a:rPr>
              <a:t> é obtido quando as “</a:t>
            </a:r>
            <a:r>
              <a:rPr lang="pt-BR" sz="2400" b="1" dirty="0">
                <a:cs typeface="Arial" panose="020B0604020202020204" pitchFamily="34" charset="0"/>
              </a:rPr>
              <a:t>estagnações</a:t>
            </a:r>
            <a:r>
              <a:rPr lang="pt-BR" sz="2400" dirty="0">
                <a:cs typeface="Arial" panose="020B0604020202020204" pitchFamily="34" charset="0"/>
              </a:rPr>
              <a:t>” no fluxo </a:t>
            </a:r>
            <a:r>
              <a:rPr lang="pt-BR" sz="2400" b="1" dirty="0">
                <a:cs typeface="Arial" panose="020B0604020202020204" pitchFamily="34" charset="0"/>
              </a:rPr>
              <a:t>são eliminadas</a:t>
            </a:r>
            <a:r>
              <a:rPr lang="pt-BR" sz="2400" dirty="0">
                <a:cs typeface="Arial" panose="020B0604020202020204" pitchFamily="34" charset="0"/>
              </a:rPr>
              <a:t>.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F3C4CB49-A97A-A944-20DA-C6C990D0D7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9972" y="4235736"/>
            <a:ext cx="9132908" cy="261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6326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>
            <a:extLst>
              <a:ext uri="{FF2B5EF4-FFF2-40B4-BE49-F238E27FC236}">
                <a16:creationId xmlns:a16="http://schemas.microsoft.com/office/drawing/2014/main" id="{5FD17F80-7557-4693-BE45-820D4149FD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09165" y="2243851"/>
            <a:ext cx="4039285" cy="1413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Ritmo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de produção necessário para atender a uma determinada demanda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C60E6204-97E8-445A-A294-7128E0EA57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646976"/>
            <a:ext cx="12191999" cy="831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65" tIns="46033" rIns="92065" bIns="46033">
            <a:spAutoFit/>
          </a:bodyPr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 </a:t>
            </a:r>
            <a:r>
              <a:rPr kumimoji="0" lang="pt-BR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takt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time condiciona o ritmo de produção ao ritmo das vendas. Todos os recursos produtivos devem ser dimensionados para atender este ritmo</a:t>
            </a:r>
            <a:endParaRPr kumimoji="0" lang="pt-BR" sz="2400" b="1" i="1" u="none" strike="noStrike" kern="1200" cap="none" spc="0" normalizeH="0" baseline="0" noProof="0" dirty="0">
              <a:ln>
                <a:noFill/>
              </a:ln>
              <a:solidFill>
                <a:srgbClr val="000066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Text Box 2">
            <a:extLst>
              <a:ext uri="{FF2B5EF4-FFF2-40B4-BE49-F238E27FC236}">
                <a16:creationId xmlns:a16="http://schemas.microsoft.com/office/drawing/2014/main" id="{A876767A-32AD-4F64-80C2-FEEED3889B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24650" y="1849438"/>
            <a:ext cx="5467350" cy="2308324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Demanda do Cliente = 800 unidades/turno</a:t>
            </a:r>
          </a:p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Tempo Total Disponível por turno = 8 h = 28.800”</a:t>
            </a:r>
            <a:endParaRPr kumimoji="0" lang="pt-B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Takt</a:t>
            </a: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Time = </a:t>
            </a:r>
            <a:r>
              <a:rPr kumimoji="0" lang="pt-BR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Tempo Total Disponível no Período</a:t>
            </a:r>
            <a:endParaRPr kumimoji="0" lang="pt-B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                   Demanda do Cliente no Período</a:t>
            </a:r>
          </a:p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Takt</a:t>
            </a: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Time =  </a:t>
            </a:r>
            <a:r>
              <a:rPr kumimoji="0" lang="pt-BR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28.800”  </a:t>
            </a: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=   </a:t>
            </a: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36”/unidade</a:t>
            </a:r>
          </a:p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                  800 unid.</a:t>
            </a:r>
          </a:p>
        </p:txBody>
      </p:sp>
      <p:sp>
        <p:nvSpPr>
          <p:cNvPr id="15" name="Text Box 2">
            <a:extLst>
              <a:ext uri="{FF2B5EF4-FFF2-40B4-BE49-F238E27FC236}">
                <a16:creationId xmlns:a16="http://schemas.microsoft.com/office/drawing/2014/main" id="{04BEB370-F093-4D0B-B411-E0E1427649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968"/>
            <a:ext cx="12192000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pt-BR"/>
            </a:defPPr>
            <a:lvl1pPr eaLnBrk="0" hangingPunct="0">
              <a:defRPr sz="3600" b="1">
                <a:solidFill>
                  <a:srgbClr val="0070C0"/>
                </a:solidFill>
                <a:latin typeface="Calibri" panose="020F0502020204030204" pitchFamily="34" charset="0"/>
                <a:ea typeface="‚l‚r –¾’©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Takt</a:t>
            </a: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Time</a:t>
            </a:r>
          </a:p>
        </p:txBody>
      </p:sp>
      <p:sp>
        <p:nvSpPr>
          <p:cNvPr id="16" name="Rectangle 2">
            <a:extLst>
              <a:ext uri="{FF2B5EF4-FFF2-40B4-BE49-F238E27FC236}">
                <a16:creationId xmlns:a16="http://schemas.microsoft.com/office/drawing/2014/main" id="{42933D5F-3650-8830-26E2-EA6558DC5B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3783" y="3851821"/>
            <a:ext cx="1960563" cy="642394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pt-BR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7" name="AutoShape 5">
            <a:extLst>
              <a:ext uri="{FF2B5EF4-FFF2-40B4-BE49-F238E27FC236}">
                <a16:creationId xmlns:a16="http://schemas.microsoft.com/office/drawing/2014/main" id="{B2C53DB7-609E-BEFF-DA9D-7F1F089862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8569" y="4491247"/>
            <a:ext cx="2187575" cy="405723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pt-BR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8" name="AutoShape 6">
            <a:extLst>
              <a:ext uri="{FF2B5EF4-FFF2-40B4-BE49-F238E27FC236}">
                <a16:creationId xmlns:a16="http://schemas.microsoft.com/office/drawing/2014/main" id="{52F66327-1E19-1A37-E360-FA19FE0396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165" y="2146018"/>
            <a:ext cx="2233612" cy="387128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lIns="106674" tIns="53337" rIns="106674" bIns="53337" anchor="ctr"/>
          <a:lstStyle/>
          <a:p>
            <a:pPr marL="0" marR="0" lvl="0" indent="0" algn="ctr" defTabSz="1066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Just-In-Time</a:t>
            </a:r>
          </a:p>
        </p:txBody>
      </p:sp>
      <p:sp>
        <p:nvSpPr>
          <p:cNvPr id="19" name="Rectangle 19">
            <a:extLst>
              <a:ext uri="{FF2B5EF4-FFF2-40B4-BE49-F238E27FC236}">
                <a16:creationId xmlns:a16="http://schemas.microsoft.com/office/drawing/2014/main" id="{1DB71595-9DE6-F353-529F-9A3E86D189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869" y="3206506"/>
            <a:ext cx="1960563" cy="64239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28575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pt-BR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0" name="Rectangle 25">
            <a:extLst>
              <a:ext uri="{FF2B5EF4-FFF2-40B4-BE49-F238E27FC236}">
                <a16:creationId xmlns:a16="http://schemas.microsoft.com/office/drawing/2014/main" id="{E213EFDB-4DD2-D175-0CA3-EE422E5D43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869" y="2533146"/>
            <a:ext cx="1960563" cy="669442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pt-BR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1" name="Text Box 20">
            <a:extLst>
              <a:ext uri="{FF2B5EF4-FFF2-40B4-BE49-F238E27FC236}">
                <a16:creationId xmlns:a16="http://schemas.microsoft.com/office/drawing/2014/main" id="{D68E874B-7D8C-5F06-E673-E78B467B7C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257" y="2455115"/>
            <a:ext cx="1939822" cy="78719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 lIns="106674" tIns="53337" rIns="106674" bIns="53337">
            <a:spAutoFit/>
          </a:bodyPr>
          <a:lstStyle>
            <a:lvl1pPr defTabSz="10668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668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668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668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668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1066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1066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1066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1066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1066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1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Fluxo</a:t>
            </a:r>
          </a:p>
          <a:p>
            <a:pPr marL="0" marR="0" lvl="0" indent="0" algn="ctr" defTabSz="1066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1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Contínuo</a:t>
            </a:r>
          </a:p>
          <a:p>
            <a:pPr marL="0" marR="0" lvl="0" indent="0" algn="ctr" defTabSz="1066800" rtl="0" eaLnBrk="0" fontAlgn="base" latinLnBrk="0" hangingPunct="0">
              <a:lnSpc>
                <a:spcPts val="12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Ikko</a:t>
            </a:r>
            <a:r>
              <a:rPr kumimoji="0" lang="pt-BR" altLang="pt-B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Nagashi</a:t>
            </a:r>
            <a:endParaRPr kumimoji="0" lang="pt-BR" altLang="pt-B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2" name="Text Box 21">
            <a:extLst>
              <a:ext uri="{FF2B5EF4-FFF2-40B4-BE49-F238E27FC236}">
                <a16:creationId xmlns:a16="http://schemas.microsoft.com/office/drawing/2014/main" id="{811B974D-99C2-F4C6-FEDE-F804ED589E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701" y="3335139"/>
            <a:ext cx="1820862" cy="40010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06674" tIns="53337" rIns="106674" bIns="53337">
            <a:spAutoFit/>
          </a:bodyPr>
          <a:lstStyle>
            <a:lvl1pPr defTabSz="10668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668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668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668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668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1066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1066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1066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1066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1066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19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Takt</a:t>
            </a:r>
            <a:r>
              <a:rPr kumimoji="0" lang="pt-BR" altLang="pt-BR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Time</a:t>
            </a:r>
            <a:endParaRPr kumimoji="0" lang="pt-BR" altLang="pt-BR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3" name="Rectangle 50">
            <a:extLst>
              <a:ext uri="{FF2B5EF4-FFF2-40B4-BE49-F238E27FC236}">
                <a16:creationId xmlns:a16="http://schemas.microsoft.com/office/drawing/2014/main" id="{602249A2-5547-28DC-B6E0-0AC033CEC1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1024" y="3873553"/>
            <a:ext cx="1944688" cy="584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Produção Puxada</a:t>
            </a:r>
          </a:p>
        </p:txBody>
      </p:sp>
    </p:spTree>
    <p:extLst>
      <p:ext uri="{BB962C8B-B14F-4D97-AF65-F5344CB8AC3E}">
        <p14:creationId xmlns:p14="http://schemas.microsoft.com/office/powerpoint/2010/main" val="1777336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 Box 2">
            <a:extLst>
              <a:ext uri="{FF2B5EF4-FFF2-40B4-BE49-F238E27FC236}">
                <a16:creationId xmlns:a16="http://schemas.microsoft.com/office/drawing/2014/main" id="{993C63CB-129A-444E-9F66-DA93341B3B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968"/>
            <a:ext cx="12192000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pt-BR"/>
            </a:defPPr>
            <a:lvl1pPr eaLnBrk="0" hangingPunct="0">
              <a:defRPr sz="3600" b="1">
                <a:solidFill>
                  <a:srgbClr val="0070C0"/>
                </a:solidFill>
                <a:latin typeface="Calibri" panose="020F0502020204030204" pitchFamily="34" charset="0"/>
                <a:ea typeface="‚l‚r –¾’©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Produção Puxada (</a:t>
            </a:r>
            <a:r>
              <a:rPr kumimoji="0" lang="pt-BR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Pull</a:t>
            </a: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System)</a:t>
            </a:r>
          </a:p>
        </p:txBody>
      </p:sp>
      <p:sp>
        <p:nvSpPr>
          <p:cNvPr id="75" name="Rectangle 2">
            <a:extLst>
              <a:ext uri="{FF2B5EF4-FFF2-40B4-BE49-F238E27FC236}">
                <a16:creationId xmlns:a16="http://schemas.microsoft.com/office/drawing/2014/main" id="{78EBE8E3-EBC4-FCBE-5CAB-D9F15EB825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3783" y="3851821"/>
            <a:ext cx="1960563" cy="64239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28575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pt-BR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76" name="AutoShape 5">
            <a:extLst>
              <a:ext uri="{FF2B5EF4-FFF2-40B4-BE49-F238E27FC236}">
                <a16:creationId xmlns:a16="http://schemas.microsoft.com/office/drawing/2014/main" id="{919E3E80-05AF-DC08-75DC-7D07CB8ADC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8569" y="4491247"/>
            <a:ext cx="2187575" cy="405723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pt-BR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77" name="AutoShape 6">
            <a:extLst>
              <a:ext uri="{FF2B5EF4-FFF2-40B4-BE49-F238E27FC236}">
                <a16:creationId xmlns:a16="http://schemas.microsoft.com/office/drawing/2014/main" id="{F878C5CC-0A13-2325-8FFB-EE863867BC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165" y="2146018"/>
            <a:ext cx="2233612" cy="387128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lIns="106674" tIns="53337" rIns="106674" bIns="53337" anchor="ctr"/>
          <a:lstStyle/>
          <a:p>
            <a:pPr marL="0" marR="0" lvl="0" indent="0" algn="ctr" defTabSz="1066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Just-In-Time</a:t>
            </a:r>
          </a:p>
        </p:txBody>
      </p:sp>
      <p:sp>
        <p:nvSpPr>
          <p:cNvPr id="78" name="Rectangle 19">
            <a:extLst>
              <a:ext uri="{FF2B5EF4-FFF2-40B4-BE49-F238E27FC236}">
                <a16:creationId xmlns:a16="http://schemas.microsoft.com/office/drawing/2014/main" id="{A0B5552D-7B24-33BB-FB26-C0D6A0A37B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869" y="3206506"/>
            <a:ext cx="1960563" cy="642394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pt-BR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79" name="Rectangle 25">
            <a:extLst>
              <a:ext uri="{FF2B5EF4-FFF2-40B4-BE49-F238E27FC236}">
                <a16:creationId xmlns:a16="http://schemas.microsoft.com/office/drawing/2014/main" id="{A320FB30-729E-9C35-B5EE-1DB927A73C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869" y="2533146"/>
            <a:ext cx="1960563" cy="669442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pt-BR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80" name="Text Box 20">
            <a:extLst>
              <a:ext uri="{FF2B5EF4-FFF2-40B4-BE49-F238E27FC236}">
                <a16:creationId xmlns:a16="http://schemas.microsoft.com/office/drawing/2014/main" id="{80C4918B-E058-BB52-25CA-9D424B3ACD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257" y="2455115"/>
            <a:ext cx="1939822" cy="78719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 lIns="106674" tIns="53337" rIns="106674" bIns="53337">
            <a:spAutoFit/>
          </a:bodyPr>
          <a:lstStyle>
            <a:lvl1pPr defTabSz="10668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668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668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668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668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1066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1066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1066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1066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1066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1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Fluxo</a:t>
            </a:r>
          </a:p>
          <a:p>
            <a:pPr marL="0" marR="0" lvl="0" indent="0" algn="ctr" defTabSz="1066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1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Contínuo</a:t>
            </a:r>
          </a:p>
          <a:p>
            <a:pPr marL="0" marR="0" lvl="0" indent="0" algn="ctr" defTabSz="1066800" rtl="0" eaLnBrk="0" fontAlgn="base" latinLnBrk="0" hangingPunct="0">
              <a:lnSpc>
                <a:spcPts val="12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Ikko</a:t>
            </a:r>
            <a:r>
              <a:rPr kumimoji="0" lang="pt-BR" altLang="pt-B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Nagashi</a:t>
            </a:r>
            <a:endParaRPr kumimoji="0" lang="pt-BR" altLang="pt-B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81" name="Text Box 21">
            <a:extLst>
              <a:ext uri="{FF2B5EF4-FFF2-40B4-BE49-F238E27FC236}">
                <a16:creationId xmlns:a16="http://schemas.microsoft.com/office/drawing/2014/main" id="{5BA9F8C1-E78E-4701-6850-B249B8A028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701" y="3335139"/>
            <a:ext cx="1820862" cy="40010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06674" tIns="53337" rIns="106674" bIns="53337">
            <a:spAutoFit/>
          </a:bodyPr>
          <a:lstStyle>
            <a:lvl1pPr defTabSz="10668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668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668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668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668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1066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1066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1066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1066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1066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19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Takt</a:t>
            </a:r>
            <a:r>
              <a:rPr kumimoji="0" lang="pt-BR" altLang="pt-BR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Time</a:t>
            </a:r>
            <a:endParaRPr kumimoji="0" lang="pt-BR" altLang="pt-BR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82" name="Rectangle 50">
            <a:extLst>
              <a:ext uri="{FF2B5EF4-FFF2-40B4-BE49-F238E27FC236}">
                <a16:creationId xmlns:a16="http://schemas.microsoft.com/office/drawing/2014/main" id="{3D8B8CA8-28C4-3E62-3BD4-DC8ED93753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1024" y="3873553"/>
            <a:ext cx="1942408" cy="5847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Produção Puxada</a:t>
            </a:r>
          </a:p>
        </p:txBody>
      </p:sp>
      <p:sp>
        <p:nvSpPr>
          <p:cNvPr id="92" name="Rectangle 3">
            <a:extLst>
              <a:ext uri="{FF2B5EF4-FFF2-40B4-BE49-F238E27FC236}">
                <a16:creationId xmlns:a16="http://schemas.microsoft.com/office/drawing/2014/main" id="{F4664F09-533B-779D-3AB8-D48CA85B6C9C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4704"/>
            <a:ext cx="12192000" cy="1224235"/>
          </a:xfrm>
          <a:prstGeom prst="rect">
            <a:avLst/>
          </a:prstGeom>
        </p:spPr>
        <p:txBody>
          <a:bodyPr/>
          <a:lstStyle/>
          <a:p>
            <a:pPr marL="177800" marR="0" lvl="0" indent="-1778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4546A">
                  <a:lumMod val="75000"/>
                </a:srgb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Lógica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de “Gestão do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Fluxo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”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qual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cada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“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elo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da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cadeia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” (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processo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produz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somente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a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partir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da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demanda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(o que,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quanto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e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quando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 de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processo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cliente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do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cliente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final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3" name="Rectangle 3">
            <a:extLst>
              <a:ext uri="{FF2B5EF4-FFF2-40B4-BE49-F238E27FC236}">
                <a16:creationId xmlns:a16="http://schemas.microsoft.com/office/drawing/2014/main" id="{55BEB57B-4656-1877-AEC6-A1E1057784DF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01208"/>
            <a:ext cx="12192000" cy="918380"/>
          </a:xfrm>
          <a:prstGeom prst="rect">
            <a:avLst/>
          </a:prstGeom>
        </p:spPr>
        <p:txBody>
          <a:bodyPr/>
          <a:lstStyle/>
          <a:p>
            <a:pPr marL="177800" marR="0" lvl="0" indent="-1778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4546A">
                  <a:lumMod val="75000"/>
                </a:srgb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Esta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solicitação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se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dá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através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do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consumo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de um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estoque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controlado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de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peças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chamado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supermercado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localizado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entre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processos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94" name="Picture 21">
            <a:extLst>
              <a:ext uri="{FF2B5EF4-FFF2-40B4-BE49-F238E27FC236}">
                <a16:creationId xmlns:a16="http://schemas.microsoft.com/office/drawing/2014/main" id="{F14466DD-9615-4FEE-8185-2149B29DA1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39816" y="1985882"/>
            <a:ext cx="6389452" cy="27142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99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144518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 1">
            <a:extLst>
              <a:ext uri="{FF2B5EF4-FFF2-40B4-BE49-F238E27FC236}">
                <a16:creationId xmlns:a16="http://schemas.microsoft.com/office/drawing/2014/main" id="{CB9796AB-7E3F-4B69-B054-023F7E12E89A}"/>
              </a:ext>
            </a:extLst>
          </p:cNvPr>
          <p:cNvGrpSpPr/>
          <p:nvPr/>
        </p:nvGrpSpPr>
        <p:grpSpPr>
          <a:xfrm>
            <a:off x="3658651" y="2818342"/>
            <a:ext cx="8022806" cy="3535491"/>
            <a:chOff x="404813" y="2704634"/>
            <a:chExt cx="8300600" cy="3514809"/>
          </a:xfrm>
        </p:grpSpPr>
        <p:sp>
          <p:nvSpPr>
            <p:cNvPr id="3" name="Rectangle 3">
              <a:extLst>
                <a:ext uri="{FF2B5EF4-FFF2-40B4-BE49-F238E27FC236}">
                  <a16:creationId xmlns:a16="http://schemas.microsoft.com/office/drawing/2014/main" id="{029E8364-0529-4765-90D4-A44AF9AC9B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4813" y="5614722"/>
              <a:ext cx="228601" cy="214313"/>
            </a:xfrm>
            <a:prstGeom prst="rect">
              <a:avLst/>
            </a:prstGeom>
            <a:solidFill>
              <a:srgbClr val="FF9C04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 sz="3200" dirty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" name="Rectangle 4">
              <a:extLst>
                <a:ext uri="{FF2B5EF4-FFF2-40B4-BE49-F238E27FC236}">
                  <a16:creationId xmlns:a16="http://schemas.microsoft.com/office/drawing/2014/main" id="{280A11E4-CF83-45CF-8058-BD10A26464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0688" y="5931620"/>
              <a:ext cx="212725" cy="182562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 sz="32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" name="Text Box 5">
              <a:extLst>
                <a:ext uri="{FF2B5EF4-FFF2-40B4-BE49-F238E27FC236}">
                  <a16:creationId xmlns:a16="http://schemas.microsoft.com/office/drawing/2014/main" id="{1626DFD6-6A3F-4896-B872-C3AC4845A1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7196" y="5515697"/>
              <a:ext cx="6883400" cy="7037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pt-BR" sz="20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Atividades que agregam valor (AV)</a:t>
              </a:r>
            </a:p>
            <a:p>
              <a:pPr algn="l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pt-BR" sz="20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Atividades que não agregam valor (NAV)</a:t>
              </a:r>
            </a:p>
          </p:txBody>
        </p:sp>
        <p:sp>
          <p:nvSpPr>
            <p:cNvPr id="6" name="Text Box 13">
              <a:extLst>
                <a:ext uri="{FF2B5EF4-FFF2-40B4-BE49-F238E27FC236}">
                  <a16:creationId xmlns:a16="http://schemas.microsoft.com/office/drawing/2014/main" id="{43329B6B-B37E-4CC4-A1BA-40281549DB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85395" y="3720634"/>
              <a:ext cx="544455" cy="2753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pt-BR" sz="12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Pesar</a:t>
              </a:r>
            </a:p>
          </p:txBody>
        </p:sp>
        <p:sp>
          <p:nvSpPr>
            <p:cNvPr id="7" name="Text Box 15">
              <a:extLst>
                <a:ext uri="{FF2B5EF4-FFF2-40B4-BE49-F238E27FC236}">
                  <a16:creationId xmlns:a16="http://schemas.microsoft.com/office/drawing/2014/main" id="{7484F871-9B10-43C0-985E-EE9F6CD7ABC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67874" y="3720634"/>
              <a:ext cx="747920" cy="2753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pt-BR" sz="12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Preparar</a:t>
              </a:r>
            </a:p>
          </p:txBody>
        </p:sp>
        <p:sp>
          <p:nvSpPr>
            <p:cNvPr id="8" name="Text Box 20">
              <a:extLst>
                <a:ext uri="{FF2B5EF4-FFF2-40B4-BE49-F238E27FC236}">
                  <a16:creationId xmlns:a16="http://schemas.microsoft.com/office/drawing/2014/main" id="{1AE35847-A370-4D67-B346-64774FEB1F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62821" y="3720634"/>
              <a:ext cx="743277" cy="2753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pt-BR" sz="12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Misturar</a:t>
              </a:r>
            </a:p>
          </p:txBody>
        </p:sp>
        <p:sp>
          <p:nvSpPr>
            <p:cNvPr id="9" name="Text Box 22">
              <a:extLst>
                <a:ext uri="{FF2B5EF4-FFF2-40B4-BE49-F238E27FC236}">
                  <a16:creationId xmlns:a16="http://schemas.microsoft.com/office/drawing/2014/main" id="{D60BB26D-6AD6-49FF-80FB-C8BA7A76DF6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27769" y="4854109"/>
              <a:ext cx="886041" cy="2753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pt-BR" sz="12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Transporte</a:t>
              </a:r>
            </a:p>
          </p:txBody>
        </p:sp>
        <p:sp>
          <p:nvSpPr>
            <p:cNvPr id="10" name="Rectangle 25">
              <a:extLst>
                <a:ext uri="{FF2B5EF4-FFF2-40B4-BE49-F238E27FC236}">
                  <a16:creationId xmlns:a16="http://schemas.microsoft.com/office/drawing/2014/main" id="{E8430B2C-8F78-499D-B75C-4C4CF873E2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84116" y="4254034"/>
              <a:ext cx="5924550" cy="4572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 sz="32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" name="Rectangle 27">
              <a:extLst>
                <a:ext uri="{FF2B5EF4-FFF2-40B4-BE49-F238E27FC236}">
                  <a16:creationId xmlns:a16="http://schemas.microsoft.com/office/drawing/2014/main" id="{2D01AC8D-FCFC-418D-B013-AE19331798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15916" y="4254034"/>
              <a:ext cx="36513" cy="457200"/>
            </a:xfrm>
            <a:prstGeom prst="rect">
              <a:avLst/>
            </a:prstGeom>
            <a:solidFill>
              <a:srgbClr val="FF9C04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 sz="32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2" name="Rectangle 28">
              <a:extLst>
                <a:ext uri="{FF2B5EF4-FFF2-40B4-BE49-F238E27FC236}">
                  <a16:creationId xmlns:a16="http://schemas.microsoft.com/office/drawing/2014/main" id="{4E2248E2-A740-42A6-B49F-270838A318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6829" y="4254034"/>
              <a:ext cx="136525" cy="457200"/>
            </a:xfrm>
            <a:prstGeom prst="rect">
              <a:avLst/>
            </a:prstGeom>
            <a:solidFill>
              <a:srgbClr val="FF9C04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 sz="32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3" name="Rectangle 29">
              <a:extLst>
                <a:ext uri="{FF2B5EF4-FFF2-40B4-BE49-F238E27FC236}">
                  <a16:creationId xmlns:a16="http://schemas.microsoft.com/office/drawing/2014/main" id="{10F574A6-91AF-4134-B83B-997402D11A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07410" y="4254034"/>
              <a:ext cx="71438" cy="457200"/>
            </a:xfrm>
            <a:prstGeom prst="rect">
              <a:avLst/>
            </a:prstGeom>
            <a:solidFill>
              <a:srgbClr val="FF9C04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 sz="32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4" name="Rectangle 30">
              <a:extLst>
                <a:ext uri="{FF2B5EF4-FFF2-40B4-BE49-F238E27FC236}">
                  <a16:creationId xmlns:a16="http://schemas.microsoft.com/office/drawing/2014/main" id="{A30DCC04-86A5-4277-A3FD-BB6035483548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4631372" y="4254034"/>
              <a:ext cx="73302" cy="457200"/>
            </a:xfrm>
            <a:prstGeom prst="rect">
              <a:avLst/>
            </a:prstGeom>
            <a:solidFill>
              <a:srgbClr val="FF9C04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 sz="32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5" name="Line 34">
              <a:extLst>
                <a:ext uri="{FF2B5EF4-FFF2-40B4-BE49-F238E27FC236}">
                  <a16:creationId xmlns:a16="http://schemas.microsoft.com/office/drawing/2014/main" id="{7A4277D8-517E-4B68-900F-7248D70B8F8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25466" y="4719171"/>
              <a:ext cx="0" cy="1619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 sz="32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6" name="Line 46">
              <a:extLst>
                <a:ext uri="{FF2B5EF4-FFF2-40B4-BE49-F238E27FC236}">
                  <a16:creationId xmlns:a16="http://schemas.microsoft.com/office/drawing/2014/main" id="{1B11AA9E-387E-449D-83D0-6530D64459E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14329" y="4085759"/>
              <a:ext cx="0" cy="161925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 sz="32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7" name="Line 48">
              <a:extLst>
                <a:ext uri="{FF2B5EF4-FFF2-40B4-BE49-F238E27FC236}">
                  <a16:creationId xmlns:a16="http://schemas.microsoft.com/office/drawing/2014/main" id="{4E4AB45C-36BE-4157-97F1-1A357462ECD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47791" y="3987334"/>
              <a:ext cx="0" cy="2603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 sz="32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8" name="Line 49">
              <a:extLst>
                <a:ext uri="{FF2B5EF4-FFF2-40B4-BE49-F238E27FC236}">
                  <a16:creationId xmlns:a16="http://schemas.microsoft.com/office/drawing/2014/main" id="{F020578A-9DBC-46D7-B4A9-B531FC07CF6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46304" y="3987334"/>
              <a:ext cx="0" cy="2603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 sz="32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9" name="Line 50">
              <a:extLst>
                <a:ext uri="{FF2B5EF4-FFF2-40B4-BE49-F238E27FC236}">
                  <a16:creationId xmlns:a16="http://schemas.microsoft.com/office/drawing/2014/main" id="{8584A3CA-44BB-4210-A9A6-1F7D203D159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63841" y="3987334"/>
              <a:ext cx="0" cy="2603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 sz="32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0" name="Oval 52">
              <a:extLst>
                <a:ext uri="{FF2B5EF4-FFF2-40B4-BE49-F238E27FC236}">
                  <a16:creationId xmlns:a16="http://schemas.microsoft.com/office/drawing/2014/main" id="{D2466903-28A3-421C-8F0C-EE2D311FAC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17012" y="5545861"/>
              <a:ext cx="2548211" cy="575846"/>
            </a:xfrm>
            <a:prstGeom prst="ellipse">
              <a:avLst/>
            </a:prstGeom>
            <a:solidFill>
              <a:srgbClr val="FF9C04"/>
            </a:solidFill>
            <a:ln>
              <a:noFill/>
            </a:ln>
            <a:effectLst>
              <a:outerShdw blurRad="63500" dist="85194" dir="3806097" algn="ctr" rotWithShape="0">
                <a:srgbClr val="CCCCCC">
                  <a:alpha val="74998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125412" tIns="46038" rIns="125412" bIns="46038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pt-BR" sz="1800" dirty="0">
                  <a:solidFill>
                    <a:srgbClr val="000000"/>
                  </a:solidFill>
                  <a:latin typeface="Arial" panose="020B0604020202020204" pitchFamily="34" charset="0"/>
                </a:rPr>
                <a:t>Valor </a:t>
              </a:r>
              <a:r>
                <a:rPr lang="pt-BR" sz="18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Agregado</a:t>
              </a:r>
              <a:r>
                <a:rPr lang="pt-BR" sz="1800" dirty="0">
                  <a:solidFill>
                    <a:srgbClr val="000000"/>
                  </a:solidFill>
                  <a:latin typeface="Arial" panose="020B0604020202020204" pitchFamily="34" charset="0"/>
                </a:rPr>
                <a:t> &lt; 1%</a:t>
              </a:r>
            </a:p>
          </p:txBody>
        </p:sp>
        <p:sp>
          <p:nvSpPr>
            <p:cNvPr id="21" name="Line 53">
              <a:extLst>
                <a:ext uri="{FF2B5EF4-FFF2-40B4-BE49-F238E27FC236}">
                  <a16:creationId xmlns:a16="http://schemas.microsoft.com/office/drawing/2014/main" id="{68397CA2-D766-4B1F-A368-1BD935B2C94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1396" y="3360271"/>
              <a:ext cx="701516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lg" len="lg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 sz="32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2" name="Text Box 54">
              <a:extLst>
                <a:ext uri="{FF2B5EF4-FFF2-40B4-BE49-F238E27FC236}">
                  <a16:creationId xmlns:a16="http://schemas.microsoft.com/office/drawing/2014/main" id="{54A9EAC4-1D0A-496A-B6C4-FD1010790B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89759" y="2718921"/>
              <a:ext cx="953940" cy="4221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pt-BR" sz="20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Pedido</a:t>
              </a:r>
            </a:p>
          </p:txBody>
        </p:sp>
        <p:sp>
          <p:nvSpPr>
            <p:cNvPr id="23" name="Text Box 55">
              <a:extLst>
                <a:ext uri="{FF2B5EF4-FFF2-40B4-BE49-F238E27FC236}">
                  <a16:creationId xmlns:a16="http://schemas.microsoft.com/office/drawing/2014/main" id="{9948B602-BE8E-489D-B5E5-E94C69B17C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1909" y="2704634"/>
              <a:ext cx="773504" cy="4221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pt-BR" sz="200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Caixa</a:t>
              </a:r>
            </a:p>
          </p:txBody>
        </p:sp>
        <p:sp>
          <p:nvSpPr>
            <p:cNvPr id="24" name="Line 56">
              <a:extLst>
                <a:ext uri="{FF2B5EF4-FFF2-40B4-BE49-F238E27FC236}">
                  <a16:creationId xmlns:a16="http://schemas.microsoft.com/office/drawing/2014/main" id="{B9A2CA0F-EC22-444E-98DC-89BB7F008A2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1396" y="3145959"/>
              <a:ext cx="0" cy="431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125412" tIns="46038" rIns="125412" bIns="46038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 sz="32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5" name="Line 57">
              <a:extLst>
                <a:ext uri="{FF2B5EF4-FFF2-40B4-BE49-F238E27FC236}">
                  <a16:creationId xmlns:a16="http://schemas.microsoft.com/office/drawing/2014/main" id="{23C63D84-5DF5-46D7-A839-43C12AC25AD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320846" y="3145959"/>
              <a:ext cx="0" cy="431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125412" tIns="46038" rIns="125412" bIns="46038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 sz="32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6" name="Text Box 58">
              <a:extLst>
                <a:ext uri="{FF2B5EF4-FFF2-40B4-BE49-F238E27FC236}">
                  <a16:creationId xmlns:a16="http://schemas.microsoft.com/office/drawing/2014/main" id="{664FE387-98A0-4DB6-B9A5-D184833A2A3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13946" y="3136434"/>
              <a:ext cx="1511300" cy="4221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pt-BR" sz="20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Lead Time</a:t>
              </a:r>
            </a:p>
          </p:txBody>
        </p:sp>
        <p:sp>
          <p:nvSpPr>
            <p:cNvPr id="27" name="Line 59">
              <a:extLst>
                <a:ext uri="{FF2B5EF4-FFF2-40B4-BE49-F238E27FC236}">
                  <a16:creationId xmlns:a16="http://schemas.microsoft.com/office/drawing/2014/main" id="{0C58E51A-D265-4B4B-9C5F-15B4C3B79C7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23854" y="4007971"/>
              <a:ext cx="0" cy="2603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 sz="32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8" name="Text Box 9">
              <a:extLst>
                <a:ext uri="{FF2B5EF4-FFF2-40B4-BE49-F238E27FC236}">
                  <a16:creationId xmlns:a16="http://schemas.microsoft.com/office/drawing/2014/main" id="{761ED70A-9222-4D75-995B-93F538B0A3B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48040" y="5063660"/>
              <a:ext cx="711832" cy="2753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pt-BR" sz="120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Estoque</a:t>
              </a:r>
            </a:p>
          </p:txBody>
        </p:sp>
        <p:sp>
          <p:nvSpPr>
            <p:cNvPr id="29" name="Line 38">
              <a:extLst>
                <a:ext uri="{FF2B5EF4-FFF2-40B4-BE49-F238E27FC236}">
                  <a16:creationId xmlns:a16="http://schemas.microsoft.com/office/drawing/2014/main" id="{B53070DB-22F8-4173-B4A7-B1B2708219D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000016" y="4703296"/>
              <a:ext cx="0" cy="3619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 sz="32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0" name="Text Box 8">
              <a:extLst>
                <a:ext uri="{FF2B5EF4-FFF2-40B4-BE49-F238E27FC236}">
                  <a16:creationId xmlns:a16="http://schemas.microsoft.com/office/drawing/2014/main" id="{4DB75CC0-1B19-4A2D-84AE-8EC96BBD5C3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67028" y="3738096"/>
              <a:ext cx="685362" cy="2753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pt-BR" sz="12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Separar</a:t>
              </a:r>
            </a:p>
          </p:txBody>
        </p:sp>
        <p:sp>
          <p:nvSpPr>
            <p:cNvPr id="31" name="Text Box 22">
              <a:extLst>
                <a:ext uri="{FF2B5EF4-FFF2-40B4-BE49-F238E27FC236}">
                  <a16:creationId xmlns:a16="http://schemas.microsoft.com/office/drawing/2014/main" id="{050C14EC-0CA2-4C5C-85F9-453113272C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73870" y="5279559"/>
              <a:ext cx="622339" cy="2753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pt-BR" sz="12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Espera</a:t>
              </a:r>
            </a:p>
          </p:txBody>
        </p:sp>
        <p:sp>
          <p:nvSpPr>
            <p:cNvPr id="32" name="Line 38">
              <a:extLst>
                <a:ext uri="{FF2B5EF4-FFF2-40B4-BE49-F238E27FC236}">
                  <a16:creationId xmlns:a16="http://schemas.microsoft.com/office/drawing/2014/main" id="{3648AE1E-7B0B-48B0-BF58-58580A2766F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92179" y="4703296"/>
              <a:ext cx="0" cy="5762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 sz="32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3" name="Text Box 9">
              <a:extLst>
                <a:ext uri="{FF2B5EF4-FFF2-40B4-BE49-F238E27FC236}">
                  <a16:creationId xmlns:a16="http://schemas.microsoft.com/office/drawing/2014/main" id="{09CFA6F8-6CFA-4547-A94F-E01D54C38A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25941" y="5063660"/>
              <a:ext cx="711832" cy="2753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pt-BR" sz="120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Estoque</a:t>
              </a:r>
            </a:p>
          </p:txBody>
        </p:sp>
        <p:sp>
          <p:nvSpPr>
            <p:cNvPr id="34" name="Line 38">
              <a:extLst>
                <a:ext uri="{FF2B5EF4-FFF2-40B4-BE49-F238E27FC236}">
                  <a16:creationId xmlns:a16="http://schemas.microsoft.com/office/drawing/2014/main" id="{8AF3A62E-8E93-4B68-81D0-C7490BC1F39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977916" y="4703296"/>
              <a:ext cx="0" cy="3619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 sz="32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5" name="Text Box 9">
              <a:extLst>
                <a:ext uri="{FF2B5EF4-FFF2-40B4-BE49-F238E27FC236}">
                  <a16:creationId xmlns:a16="http://schemas.microsoft.com/office/drawing/2014/main" id="{DCF033C4-C0D7-4B3E-9998-506417555B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89539" y="5063660"/>
              <a:ext cx="711832" cy="2753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pt-BR" sz="120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Estoque</a:t>
              </a:r>
            </a:p>
          </p:txBody>
        </p:sp>
        <p:sp>
          <p:nvSpPr>
            <p:cNvPr id="36" name="Line 38">
              <a:extLst>
                <a:ext uri="{FF2B5EF4-FFF2-40B4-BE49-F238E27FC236}">
                  <a16:creationId xmlns:a16="http://schemas.microsoft.com/office/drawing/2014/main" id="{20B3BC59-F210-4A6A-9CCF-5F2EE08A53C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41516" y="4703296"/>
              <a:ext cx="0" cy="3619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 sz="32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7" name="Text Box 22">
              <a:extLst>
                <a:ext uri="{FF2B5EF4-FFF2-40B4-BE49-F238E27FC236}">
                  <a16:creationId xmlns:a16="http://schemas.microsoft.com/office/drawing/2014/main" id="{74702CEF-9D65-44DF-AFAB-0533A6756CA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0594" y="4838234"/>
              <a:ext cx="886041" cy="2753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pt-BR" sz="120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Transporte</a:t>
              </a:r>
            </a:p>
          </p:txBody>
        </p:sp>
        <p:sp>
          <p:nvSpPr>
            <p:cNvPr id="38" name="Line 34">
              <a:extLst>
                <a:ext uri="{FF2B5EF4-FFF2-40B4-BE49-F238E27FC236}">
                  <a16:creationId xmlns:a16="http://schemas.microsoft.com/office/drawing/2014/main" id="{00519A2D-F893-4DED-8C2B-E0B030804E0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38291" y="4703296"/>
              <a:ext cx="0" cy="1619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 sz="32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9" name="Text Box 9">
              <a:extLst>
                <a:ext uri="{FF2B5EF4-FFF2-40B4-BE49-F238E27FC236}">
                  <a16:creationId xmlns:a16="http://schemas.microsoft.com/office/drawing/2014/main" id="{9993A0DE-ABB7-4722-9D1A-38D285B9D00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05503" y="5063660"/>
              <a:ext cx="711832" cy="2753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pt-BR" sz="120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Estoque</a:t>
              </a:r>
            </a:p>
          </p:txBody>
        </p:sp>
        <p:sp>
          <p:nvSpPr>
            <p:cNvPr id="40" name="Line 38">
              <a:extLst>
                <a:ext uri="{FF2B5EF4-FFF2-40B4-BE49-F238E27FC236}">
                  <a16:creationId xmlns:a16="http://schemas.microsoft.com/office/drawing/2014/main" id="{16A6F6F0-40F2-415A-9639-E8D56AE756C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557479" y="4703296"/>
              <a:ext cx="0" cy="3619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 sz="32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1" name="Text Box 22">
              <a:extLst>
                <a:ext uri="{FF2B5EF4-FFF2-40B4-BE49-F238E27FC236}">
                  <a16:creationId xmlns:a16="http://schemas.microsoft.com/office/drawing/2014/main" id="{1851C3D1-E711-431F-BD84-692FE0D1DAA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56556" y="4838234"/>
              <a:ext cx="886041" cy="2753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pt-BR" sz="120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Transporte</a:t>
              </a:r>
            </a:p>
          </p:txBody>
        </p:sp>
        <p:sp>
          <p:nvSpPr>
            <p:cNvPr id="42" name="Line 34">
              <a:extLst>
                <a:ext uri="{FF2B5EF4-FFF2-40B4-BE49-F238E27FC236}">
                  <a16:creationId xmlns:a16="http://schemas.microsoft.com/office/drawing/2014/main" id="{C0071FF9-E330-4137-88F8-5D7BF061007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52666" y="4703296"/>
              <a:ext cx="0" cy="1619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 sz="32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3" name="Text Box 15">
              <a:extLst>
                <a:ext uri="{FF2B5EF4-FFF2-40B4-BE49-F238E27FC236}">
                  <a16:creationId xmlns:a16="http://schemas.microsoft.com/office/drawing/2014/main" id="{8F0A8728-4170-48CC-B134-0D35318485A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63473" y="3738096"/>
              <a:ext cx="688614" cy="2753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pt-BR" sz="12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Envasar</a:t>
              </a:r>
            </a:p>
          </p:txBody>
        </p:sp>
        <p:sp>
          <p:nvSpPr>
            <p:cNvPr id="44" name="Line 50">
              <a:extLst>
                <a:ext uri="{FF2B5EF4-FFF2-40B4-BE49-F238E27FC236}">
                  <a16:creationId xmlns:a16="http://schemas.microsoft.com/office/drawing/2014/main" id="{DB4DE9B2-DACA-4B22-BD67-C6B1C31CAC0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56004" y="3961934"/>
              <a:ext cx="0" cy="2603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 sz="32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5" name="Text Box 9">
              <a:extLst>
                <a:ext uri="{FF2B5EF4-FFF2-40B4-BE49-F238E27FC236}">
                  <a16:creationId xmlns:a16="http://schemas.microsoft.com/office/drawing/2014/main" id="{16FB26CB-9652-4386-B8BE-8612677597A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64316" y="5063660"/>
              <a:ext cx="711832" cy="2753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pt-BR" sz="12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Estoque</a:t>
              </a:r>
            </a:p>
          </p:txBody>
        </p:sp>
        <p:sp>
          <p:nvSpPr>
            <p:cNvPr id="46" name="Line 38">
              <a:extLst>
                <a:ext uri="{FF2B5EF4-FFF2-40B4-BE49-F238E27FC236}">
                  <a16:creationId xmlns:a16="http://schemas.microsoft.com/office/drawing/2014/main" id="{FE4BA073-25B3-4C76-88AC-21B1CBE7E85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349641" y="4703296"/>
              <a:ext cx="0" cy="3619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 sz="32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7" name="Text Box 22">
              <a:extLst>
                <a:ext uri="{FF2B5EF4-FFF2-40B4-BE49-F238E27FC236}">
                  <a16:creationId xmlns:a16="http://schemas.microsoft.com/office/drawing/2014/main" id="{57438381-5982-4CA6-B78D-726E593DAFC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48719" y="4838234"/>
              <a:ext cx="886041" cy="2753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pt-BR" sz="120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Transporte</a:t>
              </a:r>
            </a:p>
          </p:txBody>
        </p:sp>
        <p:sp>
          <p:nvSpPr>
            <p:cNvPr id="48" name="Line 34">
              <a:extLst>
                <a:ext uri="{FF2B5EF4-FFF2-40B4-BE49-F238E27FC236}">
                  <a16:creationId xmlns:a16="http://schemas.microsoft.com/office/drawing/2014/main" id="{C681ED2F-1728-4110-B041-32B8660E65D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944829" y="4703296"/>
              <a:ext cx="0" cy="1619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 sz="32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9" name="Rectangle 29">
              <a:extLst>
                <a:ext uri="{FF2B5EF4-FFF2-40B4-BE49-F238E27FC236}">
                  <a16:creationId xmlns:a16="http://schemas.microsoft.com/office/drawing/2014/main" id="{024CF4FD-6154-4F6D-8326-0B45978BBA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40129" y="4254035"/>
              <a:ext cx="36512" cy="431800"/>
            </a:xfrm>
            <a:prstGeom prst="rect">
              <a:avLst/>
            </a:prstGeom>
            <a:solidFill>
              <a:srgbClr val="FF9C04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 sz="32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0" name="Text Box 15">
              <a:extLst>
                <a:ext uri="{FF2B5EF4-FFF2-40B4-BE49-F238E27FC236}">
                  <a16:creationId xmlns:a16="http://schemas.microsoft.com/office/drawing/2014/main" id="{2B319201-1DBB-4309-B070-595596A60E8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11283" y="3733334"/>
              <a:ext cx="723441" cy="2753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pt-BR" sz="12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Embalar</a:t>
              </a:r>
            </a:p>
          </p:txBody>
        </p:sp>
        <p:sp>
          <p:nvSpPr>
            <p:cNvPr id="51" name="Line 50">
              <a:extLst>
                <a:ext uri="{FF2B5EF4-FFF2-40B4-BE49-F238E27FC236}">
                  <a16:creationId xmlns:a16="http://schemas.microsoft.com/office/drawing/2014/main" id="{A8887B25-B803-4E7C-82BD-5BFD4C3DB67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708541" y="3957171"/>
              <a:ext cx="0" cy="2603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 sz="32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2" name="Text Box 9">
              <a:extLst>
                <a:ext uri="{FF2B5EF4-FFF2-40B4-BE49-F238E27FC236}">
                  <a16:creationId xmlns:a16="http://schemas.microsoft.com/office/drawing/2014/main" id="{C94FC4C3-A1B2-45B5-89D0-787EC3C6C5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970791" y="5063660"/>
              <a:ext cx="711832" cy="2753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pt-BR" sz="12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Estoque</a:t>
              </a:r>
            </a:p>
          </p:txBody>
        </p:sp>
        <p:sp>
          <p:nvSpPr>
            <p:cNvPr id="53" name="Line 38">
              <a:extLst>
                <a:ext uri="{FF2B5EF4-FFF2-40B4-BE49-F238E27FC236}">
                  <a16:creationId xmlns:a16="http://schemas.microsoft.com/office/drawing/2014/main" id="{CF2BDADD-1D50-4815-8638-7F2BD7FFEAF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289441" y="4703296"/>
              <a:ext cx="0" cy="3619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 sz="32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4" name="Text Box 22">
              <a:extLst>
                <a:ext uri="{FF2B5EF4-FFF2-40B4-BE49-F238E27FC236}">
                  <a16:creationId xmlns:a16="http://schemas.microsoft.com/office/drawing/2014/main" id="{63A392A5-92CB-4170-BE8C-86D68F8269D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90106" y="4838234"/>
              <a:ext cx="886041" cy="2753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pt-BR" sz="120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Transporte</a:t>
              </a:r>
            </a:p>
          </p:txBody>
        </p:sp>
        <p:sp>
          <p:nvSpPr>
            <p:cNvPr id="55" name="Line 34">
              <a:extLst>
                <a:ext uri="{FF2B5EF4-FFF2-40B4-BE49-F238E27FC236}">
                  <a16:creationId xmlns:a16="http://schemas.microsoft.com/office/drawing/2014/main" id="{664F6486-738A-4CE4-83A2-AD68FAEBC21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886216" y="4703296"/>
              <a:ext cx="0" cy="1619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 sz="12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6" name="Rectangle 29">
              <a:extLst>
                <a:ext uri="{FF2B5EF4-FFF2-40B4-BE49-F238E27FC236}">
                  <a16:creationId xmlns:a16="http://schemas.microsoft.com/office/drawing/2014/main" id="{DF44F00D-EAD9-414A-BAE0-592B9F1C6F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99017" y="4266575"/>
              <a:ext cx="36513" cy="431800"/>
            </a:xfrm>
            <a:prstGeom prst="rect">
              <a:avLst/>
            </a:prstGeom>
            <a:solidFill>
              <a:srgbClr val="FF9C04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 sz="32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7" name="Text Box 9">
              <a:extLst>
                <a:ext uri="{FF2B5EF4-FFF2-40B4-BE49-F238E27FC236}">
                  <a16:creationId xmlns:a16="http://schemas.microsoft.com/office/drawing/2014/main" id="{680D6DA4-D704-49DF-862D-245159C99F0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45529" y="5033496"/>
              <a:ext cx="711832" cy="2753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pt-BR" sz="120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Estoque</a:t>
              </a:r>
            </a:p>
          </p:txBody>
        </p:sp>
        <p:sp>
          <p:nvSpPr>
            <p:cNvPr id="58" name="Line 38">
              <a:extLst>
                <a:ext uri="{FF2B5EF4-FFF2-40B4-BE49-F238E27FC236}">
                  <a16:creationId xmlns:a16="http://schemas.microsoft.com/office/drawing/2014/main" id="{E58A268D-D96C-4996-B654-F3E2E5A2E09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400691" y="4703296"/>
              <a:ext cx="0" cy="3619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 sz="32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9" name="Text Box 22">
              <a:extLst>
                <a:ext uri="{FF2B5EF4-FFF2-40B4-BE49-F238E27FC236}">
                  <a16:creationId xmlns:a16="http://schemas.microsoft.com/office/drawing/2014/main" id="{E6FCAF02-390F-47C5-93EC-E608C950AFB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87056" y="4838234"/>
              <a:ext cx="886041" cy="2753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pt-BR" sz="12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Transporte</a:t>
              </a:r>
            </a:p>
          </p:txBody>
        </p:sp>
        <p:sp>
          <p:nvSpPr>
            <p:cNvPr id="60" name="Line 34">
              <a:extLst>
                <a:ext uri="{FF2B5EF4-FFF2-40B4-BE49-F238E27FC236}">
                  <a16:creationId xmlns:a16="http://schemas.microsoft.com/office/drawing/2014/main" id="{18330BE7-1742-4EA9-AA57-A01B889BECD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818079" y="4703296"/>
              <a:ext cx="0" cy="1619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 sz="32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1" name="Text Box 22">
              <a:extLst>
                <a:ext uri="{FF2B5EF4-FFF2-40B4-BE49-F238E27FC236}">
                  <a16:creationId xmlns:a16="http://schemas.microsoft.com/office/drawing/2014/main" id="{31A17A45-ED5B-41DE-B826-4582E36F435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42482" y="5266859"/>
              <a:ext cx="622339" cy="2753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pt-BR" sz="12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Espera</a:t>
              </a:r>
            </a:p>
          </p:txBody>
        </p:sp>
        <p:sp>
          <p:nvSpPr>
            <p:cNvPr id="62" name="Line 38">
              <a:extLst>
                <a:ext uri="{FF2B5EF4-FFF2-40B4-BE49-F238E27FC236}">
                  <a16:creationId xmlns:a16="http://schemas.microsoft.com/office/drawing/2014/main" id="{F6CA4FDA-A3BB-447B-AA5C-93536CCB22F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603641" y="4708059"/>
              <a:ext cx="0" cy="5762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 sz="32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3" name="Text Box 22">
              <a:extLst>
                <a:ext uri="{FF2B5EF4-FFF2-40B4-BE49-F238E27FC236}">
                  <a16:creationId xmlns:a16="http://schemas.microsoft.com/office/drawing/2014/main" id="{D855DC60-A5D0-4C7A-A4B1-B8BD1ED7ED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12444" y="5271621"/>
              <a:ext cx="622339" cy="2753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pt-BR" sz="12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Espera</a:t>
              </a:r>
            </a:p>
          </p:txBody>
        </p:sp>
        <p:sp>
          <p:nvSpPr>
            <p:cNvPr id="64" name="Line 38">
              <a:extLst>
                <a:ext uri="{FF2B5EF4-FFF2-40B4-BE49-F238E27FC236}">
                  <a16:creationId xmlns:a16="http://schemas.microsoft.com/office/drawing/2014/main" id="{B6ADD48B-82E9-412B-A0D7-26DAFCDE3E5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573604" y="4711234"/>
              <a:ext cx="0" cy="5762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 sz="32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65" name="CaixaDeTexto 64">
            <a:extLst>
              <a:ext uri="{FF2B5EF4-FFF2-40B4-BE49-F238E27FC236}">
                <a16:creationId xmlns:a16="http://schemas.microsoft.com/office/drawing/2014/main" id="{BFC20B3A-269F-4798-BE6F-03AC44F07B25}"/>
              </a:ext>
            </a:extLst>
          </p:cNvPr>
          <p:cNvSpPr txBox="1"/>
          <p:nvPr/>
        </p:nvSpPr>
        <p:spPr>
          <a:xfrm>
            <a:off x="2928257" y="1004106"/>
            <a:ext cx="92576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2400" dirty="0">
                <a:solidFill>
                  <a:srgbClr val="000000"/>
                </a:solidFill>
              </a:rPr>
              <a:t>“Tudo o que estamos fazendo é olhar a </a:t>
            </a:r>
            <a:r>
              <a:rPr lang="pt-BR" sz="2400" b="1" dirty="0">
                <a:solidFill>
                  <a:srgbClr val="C00000"/>
                </a:solidFill>
              </a:rPr>
              <a:t>linha do tempo</a:t>
            </a:r>
            <a:r>
              <a:rPr lang="pt-BR" sz="2400" dirty="0">
                <a:solidFill>
                  <a:srgbClr val="000000"/>
                </a:solidFill>
              </a:rPr>
              <a:t>, tratando de </a:t>
            </a:r>
            <a:r>
              <a:rPr lang="pt-BR" sz="2400" b="1" dirty="0">
                <a:solidFill>
                  <a:srgbClr val="C00000"/>
                </a:solidFill>
              </a:rPr>
              <a:t>reduzi-la</a:t>
            </a:r>
            <a:r>
              <a:rPr lang="pt-BR" sz="2400" dirty="0">
                <a:solidFill>
                  <a:srgbClr val="000000"/>
                </a:solidFill>
              </a:rPr>
              <a:t> através da eliminação das perdas.”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2400" i="1" dirty="0">
                <a:solidFill>
                  <a:srgbClr val="000000"/>
                </a:solidFill>
              </a:rPr>
              <a:t>							      </a:t>
            </a:r>
            <a:r>
              <a:rPr lang="pt-BR" sz="2400" i="1" dirty="0" err="1">
                <a:solidFill>
                  <a:srgbClr val="000000"/>
                </a:solidFill>
              </a:rPr>
              <a:t>Taiichi</a:t>
            </a:r>
            <a:r>
              <a:rPr lang="pt-BR" sz="2400" i="1" dirty="0">
                <a:solidFill>
                  <a:srgbClr val="000000"/>
                </a:solidFill>
              </a:rPr>
              <a:t> </a:t>
            </a:r>
            <a:r>
              <a:rPr lang="pt-BR" sz="2400" i="1" dirty="0" err="1">
                <a:solidFill>
                  <a:srgbClr val="000000"/>
                </a:solidFill>
              </a:rPr>
              <a:t>Ohno</a:t>
            </a:r>
            <a:endParaRPr lang="pt-BR" sz="2400" i="1" dirty="0">
              <a:solidFill>
                <a:srgbClr val="000000"/>
              </a:solidFill>
            </a:endParaRPr>
          </a:p>
        </p:txBody>
      </p:sp>
      <p:pic>
        <p:nvPicPr>
          <p:cNvPr id="66" name="Picture 2" descr="Resultado de imagem para foto de taiichi ohno">
            <a:extLst>
              <a:ext uri="{FF2B5EF4-FFF2-40B4-BE49-F238E27FC236}">
                <a16:creationId xmlns:a16="http://schemas.microsoft.com/office/drawing/2014/main" id="{7F61F819-4A73-40E5-96A5-378E03BD33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52"/>
          <a:stretch/>
        </p:blipFill>
        <p:spPr bwMode="auto">
          <a:xfrm>
            <a:off x="334091" y="1084924"/>
            <a:ext cx="2594166" cy="2864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7" name="Rectangle 52">
            <a:extLst>
              <a:ext uri="{FF2B5EF4-FFF2-40B4-BE49-F238E27FC236}">
                <a16:creationId xmlns:a16="http://schemas.microsoft.com/office/drawing/2014/main" id="{3013EEBB-2CB0-4B59-9D77-0435811504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16" y="2970"/>
            <a:ext cx="12184484" cy="47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/>
            <a:r>
              <a:rPr lang="pt-BR" sz="2800" b="1" dirty="0">
                <a:latin typeface="Arial" panose="020B0604020202020204" pitchFamily="34" charset="0"/>
                <a:ea typeface="‚l‚r –¾’©"/>
                <a:cs typeface="Arial" panose="020B0604020202020204" pitchFamily="34" charset="0"/>
              </a:rPr>
              <a:t>A Importância da Gestão dos Fluxos</a:t>
            </a:r>
          </a:p>
        </p:txBody>
      </p:sp>
    </p:spTree>
    <p:extLst>
      <p:ext uri="{BB962C8B-B14F-4D97-AF65-F5344CB8AC3E}">
        <p14:creationId xmlns:p14="http://schemas.microsoft.com/office/powerpoint/2010/main" val="3136874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C9985F77-A276-411E-8DC4-C20239CACDD1}"/>
              </a:ext>
            </a:extLst>
          </p:cNvPr>
          <p:cNvSpPr txBox="1"/>
          <p:nvPr/>
        </p:nvSpPr>
        <p:spPr bwMode="auto">
          <a:xfrm>
            <a:off x="0" y="1119167"/>
            <a:ext cx="12192000" cy="3761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O “Status”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da Gestão do FLUXO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na Manufatura</a:t>
            </a:r>
          </a:p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Alguns Casos Reais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(uma pequena amostro de mais de 1000 </a:t>
            </a:r>
            <a:r>
              <a:rPr kumimoji="0" lang="pt-BR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VSM’s</a:t>
            </a: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...)</a:t>
            </a:r>
          </a:p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3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14309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6543A448-9031-489C-8096-CCA0E07068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07"/>
            <a:ext cx="12192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6858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VSM – </a:t>
            </a:r>
            <a:r>
              <a:rPr kumimoji="0" lang="en-US" altLang="pt-BR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Embalagens</a:t>
            </a:r>
            <a:r>
              <a:rPr kumimoji="0" lang="en-US" alt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pt-BR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Especiais</a:t>
            </a:r>
            <a:endParaRPr kumimoji="0" lang="pt-BR" altLang="pt-BR" sz="2800" b="1" i="0" u="none" strike="noStrike" kern="1200" cap="none" spc="0" normalizeH="0" baseline="0" noProof="0" dirty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Text Box 8">
            <a:extLst>
              <a:ext uri="{FF2B5EF4-FFF2-40B4-BE49-F238E27FC236}">
                <a16:creationId xmlns:a16="http://schemas.microsoft.com/office/drawing/2014/main" id="{CB2D9B07-D6D8-4147-8F9C-1E26B21629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681036"/>
            <a:ext cx="6480572" cy="1191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4625" indent="-174625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130969" marR="0" lvl="0" indent="-130969" algn="l" defTabSz="6858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21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Lead Time Total: 18,8 dias</a:t>
            </a:r>
          </a:p>
          <a:p>
            <a:pPr marL="130969" marR="0" lvl="0" indent="-130969" algn="l" defTabSz="6858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21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Lead Time Manufatura: 7,2 dias</a:t>
            </a:r>
          </a:p>
          <a:p>
            <a:pPr marL="130969" marR="0" lvl="0" indent="-130969" algn="l" defTabSz="6858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2100" b="1" i="0" u="none" strike="noStrike" kern="1200" cap="none" spc="0" normalizeH="0" baseline="0" noProof="0" dirty="0" err="1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IVA</a:t>
            </a:r>
            <a:r>
              <a:rPr kumimoji="0" lang="pt-BR" altLang="pt-BR" sz="21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: </a:t>
            </a:r>
            <a:r>
              <a:rPr kumimoji="0" lang="pt-BR" altLang="pt-BR" sz="21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0,4% (0,5h)</a:t>
            </a:r>
          </a:p>
        </p:txBody>
      </p:sp>
      <p:grpSp>
        <p:nvGrpSpPr>
          <p:cNvPr id="4" name="Agrupar 3">
            <a:extLst>
              <a:ext uri="{FF2B5EF4-FFF2-40B4-BE49-F238E27FC236}">
                <a16:creationId xmlns:a16="http://schemas.microsoft.com/office/drawing/2014/main" id="{4F9300EE-DB83-4D19-8266-BBFE7C6C1AFA}"/>
              </a:ext>
            </a:extLst>
          </p:cNvPr>
          <p:cNvGrpSpPr/>
          <p:nvPr/>
        </p:nvGrpSpPr>
        <p:grpSpPr>
          <a:xfrm>
            <a:off x="0" y="582310"/>
            <a:ext cx="12192000" cy="5098726"/>
            <a:chOff x="1697831" y="1300664"/>
            <a:chExt cx="8796337" cy="3938587"/>
          </a:xfrm>
        </p:grpSpPr>
        <p:pic>
          <p:nvPicPr>
            <p:cNvPr id="5" name="Picture 5">
              <a:extLst>
                <a:ext uri="{FF2B5EF4-FFF2-40B4-BE49-F238E27FC236}">
                  <a16:creationId xmlns:a16="http://schemas.microsoft.com/office/drawing/2014/main" id="{20182BAC-B530-4C99-BEB4-A84511E6860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97831" y="1300664"/>
              <a:ext cx="8796337" cy="39385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0">
                    <a:gsLst>
                      <a:gs pos="0">
                        <a:srgbClr val="FF0000"/>
                      </a:gs>
                      <a:gs pos="50000">
                        <a:srgbClr val="B2B2B2"/>
                      </a:gs>
                      <a:gs pos="100000">
                        <a:srgbClr val="FF0000"/>
                      </a:gs>
                    </a:gsLst>
                    <a:lin ang="270000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</p:pic>
        <p:sp>
          <p:nvSpPr>
            <p:cNvPr id="6" name="Retângulo 5">
              <a:extLst>
                <a:ext uri="{FF2B5EF4-FFF2-40B4-BE49-F238E27FC236}">
                  <a16:creationId xmlns:a16="http://schemas.microsoft.com/office/drawing/2014/main" id="{45917EDD-668A-41D8-82F5-1D117C48A1D5}"/>
                </a:ext>
              </a:extLst>
            </p:cNvPr>
            <p:cNvSpPr/>
            <p:nvPr/>
          </p:nvSpPr>
          <p:spPr>
            <a:xfrm>
              <a:off x="2226912" y="1324947"/>
              <a:ext cx="734291" cy="207818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734562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8">
            <a:extLst>
              <a:ext uri="{FF2B5EF4-FFF2-40B4-BE49-F238E27FC236}">
                <a16:creationId xmlns:a16="http://schemas.microsoft.com/office/drawing/2014/main" id="{36CC55AE-21DB-435F-ADFF-9293B8A321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653335"/>
            <a:ext cx="6480572" cy="1191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4625" indent="-174625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130969" marR="0" lvl="0" indent="-130969" algn="l" defTabSz="6858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21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Lead Time Total: 30,5 dias</a:t>
            </a:r>
          </a:p>
          <a:p>
            <a:pPr marL="130969" marR="0" lvl="0" indent="-130969" algn="l" defTabSz="6858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21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Lead Time Manufatura: 14,1 dias</a:t>
            </a:r>
          </a:p>
          <a:p>
            <a:pPr marL="130969" marR="0" lvl="0" indent="-130969" algn="l" defTabSz="6858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2100" b="1" i="0" u="none" strike="noStrike" kern="1200" cap="none" spc="0" normalizeH="0" baseline="0" noProof="0" dirty="0" err="1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IVA</a:t>
            </a:r>
            <a:r>
              <a:rPr kumimoji="0" lang="pt-BR" altLang="pt-BR" sz="21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: </a:t>
            </a:r>
            <a:r>
              <a:rPr kumimoji="0" lang="pt-BR" altLang="pt-BR" sz="21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0,5% (0,7h)</a:t>
            </a:r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5C44DEF9-7A32-4C57-AB8E-132752CCD561}"/>
              </a:ext>
            </a:extLst>
          </p:cNvPr>
          <p:cNvGrpSpPr/>
          <p:nvPr/>
        </p:nvGrpSpPr>
        <p:grpSpPr>
          <a:xfrm>
            <a:off x="0" y="764704"/>
            <a:ext cx="12192000" cy="4705654"/>
            <a:chOff x="1602731" y="1289419"/>
            <a:chExt cx="9305902" cy="3955814"/>
          </a:xfrm>
        </p:grpSpPr>
        <p:sp>
          <p:nvSpPr>
            <p:cNvPr id="4" name="AutoShape 4" descr="caminhoes-en-rota_~thu0008">
              <a:extLst>
                <a:ext uri="{FF2B5EF4-FFF2-40B4-BE49-F238E27FC236}">
                  <a16:creationId xmlns:a16="http://schemas.microsoft.com/office/drawing/2014/main" id="{6140ECD1-3574-4009-B358-AC18A88B7AC1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419600" y="3276600"/>
              <a:ext cx="304800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685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altLang="pt-BR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5" name="AutoShape 5" descr="caminhoes-en-rota_~thu0008">
              <a:extLst>
                <a:ext uri="{FF2B5EF4-FFF2-40B4-BE49-F238E27FC236}">
                  <a16:creationId xmlns:a16="http://schemas.microsoft.com/office/drawing/2014/main" id="{C6340E6E-60A1-4313-92D7-DC9F99040B9F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419600" y="3276600"/>
              <a:ext cx="304800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685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altLang="pt-BR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6" name="AutoShape 6" descr="caminhoes-en-rota_~thu0008">
              <a:extLst>
                <a:ext uri="{FF2B5EF4-FFF2-40B4-BE49-F238E27FC236}">
                  <a16:creationId xmlns:a16="http://schemas.microsoft.com/office/drawing/2014/main" id="{53F367F0-7019-4B7E-AA62-0C172089DFF1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419600" y="3276600"/>
              <a:ext cx="304800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685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altLang="pt-BR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7" name="AutoShape 7" descr="caminhoes-en-rota_~thu0008">
              <a:extLst>
                <a:ext uri="{FF2B5EF4-FFF2-40B4-BE49-F238E27FC236}">
                  <a16:creationId xmlns:a16="http://schemas.microsoft.com/office/drawing/2014/main" id="{9BF41A0F-82E6-45EF-8F2A-00E8C391E5BB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419600" y="3276600"/>
              <a:ext cx="304800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685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altLang="pt-BR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0926D9A6-76B1-4286-AC04-E89448E862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602731" y="1289419"/>
              <a:ext cx="9305902" cy="3955814"/>
            </a:xfrm>
            <a:prstGeom prst="rect">
              <a:avLst/>
            </a:prstGeom>
          </p:spPr>
        </p:pic>
        <p:sp>
          <p:nvSpPr>
            <p:cNvPr id="9" name="Retângulo 8">
              <a:extLst>
                <a:ext uri="{FF2B5EF4-FFF2-40B4-BE49-F238E27FC236}">
                  <a16:creationId xmlns:a16="http://schemas.microsoft.com/office/drawing/2014/main" id="{7F0D89E4-C5F8-4BF6-A0EC-57C28B7B289B}"/>
                </a:ext>
              </a:extLst>
            </p:cNvPr>
            <p:cNvSpPr/>
            <p:nvPr/>
          </p:nvSpPr>
          <p:spPr>
            <a:xfrm rot="273332">
              <a:off x="7453745" y="1828801"/>
              <a:ext cx="734291" cy="20781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0" name="Rectangle 2">
            <a:extLst>
              <a:ext uri="{FF2B5EF4-FFF2-40B4-BE49-F238E27FC236}">
                <a16:creationId xmlns:a16="http://schemas.microsoft.com/office/drawing/2014/main" id="{8F2202D0-7971-42D8-9130-5168A5836B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07"/>
            <a:ext cx="12192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6858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VSM – </a:t>
            </a:r>
            <a:r>
              <a:rPr kumimoji="0" lang="en-US" altLang="pt-BR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Calçados</a:t>
            </a:r>
            <a:endParaRPr kumimoji="0" lang="pt-BR" altLang="pt-BR" sz="2800" b="1" i="0" u="none" strike="noStrike" kern="1200" cap="none" spc="0" normalizeH="0" baseline="0" noProof="0" dirty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89118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4" descr="caminhoes-en-rota_~thu0008">
            <a:extLst>
              <a:ext uri="{FF2B5EF4-FFF2-40B4-BE49-F238E27FC236}">
                <a16:creationId xmlns:a16="http://schemas.microsoft.com/office/drawing/2014/main" id="{4218F943-27CD-4AA2-9154-4ADD74B7831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38700" y="3314700"/>
            <a:ext cx="228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pt-BR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AutoShape 5" descr="caminhoes-en-rota_~thu0008">
            <a:extLst>
              <a:ext uri="{FF2B5EF4-FFF2-40B4-BE49-F238E27FC236}">
                <a16:creationId xmlns:a16="http://schemas.microsoft.com/office/drawing/2014/main" id="{32DBBDE1-76A0-486A-9863-8282784446A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38700" y="3314700"/>
            <a:ext cx="228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pt-BR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AutoShape 6" descr="caminhoes-en-rota_~thu0008">
            <a:extLst>
              <a:ext uri="{FF2B5EF4-FFF2-40B4-BE49-F238E27FC236}">
                <a16:creationId xmlns:a16="http://schemas.microsoft.com/office/drawing/2014/main" id="{A1B471F6-A891-40E9-B1D8-13B784ED6C8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38700" y="3314700"/>
            <a:ext cx="228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pt-BR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AutoShape 7" descr="caminhoes-en-rota_~thu0008">
            <a:extLst>
              <a:ext uri="{FF2B5EF4-FFF2-40B4-BE49-F238E27FC236}">
                <a16:creationId xmlns:a16="http://schemas.microsoft.com/office/drawing/2014/main" id="{1622AA43-EC98-445E-A1B5-2A7BEACF45A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38700" y="3314700"/>
            <a:ext cx="228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pt-BR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Text Box 8">
            <a:extLst>
              <a:ext uri="{FF2B5EF4-FFF2-40B4-BE49-F238E27FC236}">
                <a16:creationId xmlns:a16="http://schemas.microsoft.com/office/drawing/2014/main" id="{7355D526-573E-4645-B15E-C9FA44607D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682947"/>
            <a:ext cx="6166370" cy="1191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4625" indent="-174625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130969" marR="0" lvl="0" indent="-130969" algn="l" defTabSz="6858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21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Lead Time Total: 26,4 dias</a:t>
            </a:r>
          </a:p>
          <a:p>
            <a:pPr marL="130969" marR="0" lvl="0" indent="-130969" algn="l" defTabSz="6858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21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Lead Time Manufatura: 5,0 dias</a:t>
            </a:r>
          </a:p>
          <a:p>
            <a:pPr marL="130969" marR="0" lvl="0" indent="-130969" algn="l" defTabSz="6858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2100" b="1" i="0" u="none" strike="noStrike" kern="1200" cap="none" spc="0" normalizeH="0" baseline="0" noProof="0" dirty="0" err="1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IVA</a:t>
            </a:r>
            <a:r>
              <a:rPr kumimoji="0" lang="pt-BR" altLang="pt-BR" sz="21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: </a:t>
            </a:r>
            <a:r>
              <a:rPr kumimoji="0" lang="pt-BR" altLang="pt-BR" sz="21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2,0% (</a:t>
            </a:r>
            <a:r>
              <a:rPr kumimoji="0" lang="pt-BR" altLang="pt-BR" sz="21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1,6h</a:t>
            </a:r>
            <a:r>
              <a:rPr kumimoji="0" lang="pt-BR" altLang="pt-BR" sz="21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)</a:t>
            </a:r>
          </a:p>
        </p:txBody>
      </p:sp>
      <p:pic>
        <p:nvPicPr>
          <p:cNvPr id="7" name="Picture 14">
            <a:extLst>
              <a:ext uri="{FF2B5EF4-FFF2-40B4-BE49-F238E27FC236}">
                <a16:creationId xmlns:a16="http://schemas.microsoft.com/office/drawing/2014/main" id="{2729FDF9-344D-41A6-A96B-BAD475426D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5000" contrast="2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727033"/>
            <a:ext cx="12192000" cy="4955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AutoShape 6">
            <a:extLst>
              <a:ext uri="{FF2B5EF4-FFF2-40B4-BE49-F238E27FC236}">
                <a16:creationId xmlns:a16="http://schemas.microsoft.com/office/drawing/2014/main" id="{F37829B7-CBBE-4A00-8DBF-8038D41E94C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29954" y="1390651"/>
            <a:ext cx="6858000" cy="2842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pt-BR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AutoShape 10">
            <a:extLst>
              <a:ext uri="{FF2B5EF4-FFF2-40B4-BE49-F238E27FC236}">
                <a16:creationId xmlns:a16="http://schemas.microsoft.com/office/drawing/2014/main" id="{463E1DE8-0E2B-49E0-A4C0-FF29AEC011F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29954" y="1390651"/>
            <a:ext cx="6858000" cy="2842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pt-BR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CAB7A724-CE27-4744-9083-910D465C18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07"/>
            <a:ext cx="12192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6858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VSM – </a:t>
            </a:r>
            <a:r>
              <a:rPr kumimoji="0" lang="en-US" altLang="pt-BR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Confecção</a:t>
            </a:r>
            <a:endParaRPr kumimoji="0" lang="pt-BR" altLang="pt-BR" sz="2800" b="1" i="0" u="none" strike="noStrike" kern="1200" cap="none" spc="0" normalizeH="0" baseline="0" noProof="0" dirty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740257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8">
            <a:extLst>
              <a:ext uri="{FF2B5EF4-FFF2-40B4-BE49-F238E27FC236}">
                <a16:creationId xmlns:a16="http://schemas.microsoft.com/office/drawing/2014/main" id="{5908AF51-525E-4A25-A8E2-775D9ED69F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" y="5653438"/>
            <a:ext cx="6480572" cy="1191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4625" indent="-174625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130969" marR="0" lvl="0" indent="-130969" algn="l" defTabSz="6858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21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Lead Time Total: 33,6 dias</a:t>
            </a:r>
          </a:p>
          <a:p>
            <a:pPr marL="130969" marR="0" lvl="0" indent="-130969" algn="l" defTabSz="6858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21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Lead Time Manufatura: 4,4 dias</a:t>
            </a:r>
          </a:p>
          <a:p>
            <a:pPr marL="130969" marR="0" lvl="0" indent="-130969" algn="l" defTabSz="6858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2100" b="1" i="0" u="none" strike="noStrike" kern="1200" cap="none" spc="0" normalizeH="0" baseline="0" noProof="0" dirty="0" err="1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IVA</a:t>
            </a:r>
            <a:r>
              <a:rPr kumimoji="0" lang="pt-BR" altLang="pt-BR" sz="21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: </a:t>
            </a:r>
            <a:r>
              <a:rPr kumimoji="0" lang="pt-BR" altLang="pt-BR" sz="21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2,9% (3,1h)</a:t>
            </a:r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331FE4AE-45F9-4A42-B853-C8FFD6B383D0}"/>
              </a:ext>
            </a:extLst>
          </p:cNvPr>
          <p:cNvGrpSpPr/>
          <p:nvPr/>
        </p:nvGrpSpPr>
        <p:grpSpPr>
          <a:xfrm>
            <a:off x="0" y="646500"/>
            <a:ext cx="12192000" cy="4791774"/>
            <a:chOff x="1842423" y="1297274"/>
            <a:chExt cx="8793492" cy="3862399"/>
          </a:xfrm>
        </p:grpSpPr>
        <p:pic>
          <p:nvPicPr>
            <p:cNvPr id="4" name="Imagem 3">
              <a:extLst>
                <a:ext uri="{FF2B5EF4-FFF2-40B4-BE49-F238E27FC236}">
                  <a16:creationId xmlns:a16="http://schemas.microsoft.com/office/drawing/2014/main" id="{C8B631A6-580D-41A9-93D7-08298EBE6D6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42423" y="1297274"/>
              <a:ext cx="8793492" cy="3862399"/>
            </a:xfrm>
            <a:prstGeom prst="rect">
              <a:avLst/>
            </a:prstGeom>
          </p:spPr>
        </p:pic>
        <p:sp>
          <p:nvSpPr>
            <p:cNvPr id="5" name="Retângulo 4">
              <a:extLst>
                <a:ext uri="{FF2B5EF4-FFF2-40B4-BE49-F238E27FC236}">
                  <a16:creationId xmlns:a16="http://schemas.microsoft.com/office/drawing/2014/main" id="{98CE598E-315E-422D-BAFC-8B491CC04A3D}"/>
                </a:ext>
              </a:extLst>
            </p:cNvPr>
            <p:cNvSpPr/>
            <p:nvPr/>
          </p:nvSpPr>
          <p:spPr>
            <a:xfrm rot="21307509">
              <a:off x="3194547" y="2059843"/>
              <a:ext cx="342777" cy="15527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6" name="Rectangle 2">
            <a:extLst>
              <a:ext uri="{FF2B5EF4-FFF2-40B4-BE49-F238E27FC236}">
                <a16:creationId xmlns:a16="http://schemas.microsoft.com/office/drawing/2014/main" id="{26DB3F18-3D8E-45CC-A77B-AA09EA1B2F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07"/>
            <a:ext cx="12192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6858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VSM – </a:t>
            </a:r>
            <a:r>
              <a:rPr kumimoji="0" lang="en-US" altLang="pt-BR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Etiquetas</a:t>
            </a:r>
            <a:r>
              <a:rPr kumimoji="0" lang="en-US" alt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de </a:t>
            </a:r>
            <a:r>
              <a:rPr kumimoji="0" lang="en-US" altLang="pt-BR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Identificação</a:t>
            </a:r>
            <a:endParaRPr kumimoji="0" lang="pt-BR" altLang="pt-BR" sz="2800" b="1" i="0" u="none" strike="noStrike" kern="1200" cap="none" spc="0" normalizeH="0" baseline="0" noProof="0" dirty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875083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8">
            <a:extLst>
              <a:ext uri="{FF2B5EF4-FFF2-40B4-BE49-F238E27FC236}">
                <a16:creationId xmlns:a16="http://schemas.microsoft.com/office/drawing/2014/main" id="{7877A1B0-E8CE-4856-BF80-F830D72904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666905"/>
            <a:ext cx="6480572" cy="1191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4625" indent="-174625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130969" marR="0" lvl="0" indent="-130969" algn="l" defTabSz="6858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2100" b="1" i="0" u="none" strike="noStrike" kern="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Lead Time Total: 80,7 dias</a:t>
            </a:r>
          </a:p>
          <a:p>
            <a:pPr marL="130969" marR="0" lvl="0" indent="-130969" algn="l" defTabSz="6858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2100" b="1" i="0" u="none" strike="noStrike" kern="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Lead Time Manufatura: 24,4 dias</a:t>
            </a:r>
          </a:p>
          <a:p>
            <a:pPr marL="130969" marR="0" lvl="0" indent="-130969" algn="l" defTabSz="6858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21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IVA</a:t>
            </a:r>
            <a:r>
              <a:rPr kumimoji="0" lang="pt-BR" altLang="pt-BR" sz="21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: 3,0% (16,4h)</a:t>
            </a:r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188D81DD-0229-4464-9623-4B6AEDE898EE}"/>
              </a:ext>
            </a:extLst>
          </p:cNvPr>
          <p:cNvGrpSpPr/>
          <p:nvPr/>
        </p:nvGrpSpPr>
        <p:grpSpPr>
          <a:xfrm>
            <a:off x="0" y="689811"/>
            <a:ext cx="12192000" cy="4780547"/>
            <a:chOff x="458493" y="1242403"/>
            <a:chExt cx="11180014" cy="3828572"/>
          </a:xfrm>
        </p:grpSpPr>
        <p:pic>
          <p:nvPicPr>
            <p:cNvPr id="4" name="Imagem 1">
              <a:extLst>
                <a:ext uri="{FF2B5EF4-FFF2-40B4-BE49-F238E27FC236}">
                  <a16:creationId xmlns:a16="http://schemas.microsoft.com/office/drawing/2014/main" id="{44486C84-43AB-4378-A3C4-D9A7ECD19C1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8493" y="1242403"/>
              <a:ext cx="11180014" cy="38285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tângulo 4">
              <a:extLst>
                <a:ext uri="{FF2B5EF4-FFF2-40B4-BE49-F238E27FC236}">
                  <a16:creationId xmlns:a16="http://schemas.microsoft.com/office/drawing/2014/main" id="{27A98930-2FCF-4B16-9BCD-455A94EAEA59}"/>
                </a:ext>
              </a:extLst>
            </p:cNvPr>
            <p:cNvSpPr/>
            <p:nvPr/>
          </p:nvSpPr>
          <p:spPr>
            <a:xfrm rot="21339146">
              <a:off x="2491986" y="1751230"/>
              <a:ext cx="2774106" cy="16389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6" name="Rectangle 2">
            <a:extLst>
              <a:ext uri="{FF2B5EF4-FFF2-40B4-BE49-F238E27FC236}">
                <a16:creationId xmlns:a16="http://schemas.microsoft.com/office/drawing/2014/main" id="{47F609C5-938E-4D96-B6E8-C39731D5BB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07"/>
            <a:ext cx="12192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6858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VSM – </a:t>
            </a:r>
            <a:r>
              <a:rPr kumimoji="0" lang="en-US" altLang="pt-BR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Perfis</a:t>
            </a:r>
            <a:r>
              <a:rPr kumimoji="0" lang="en-US" alt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pt-BR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Estruturais</a:t>
            </a:r>
            <a:r>
              <a:rPr kumimoji="0" lang="en-US" alt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pt-BR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em</a:t>
            </a:r>
            <a:r>
              <a:rPr kumimoji="0" lang="en-US" alt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pt-BR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Aço</a:t>
            </a:r>
            <a:endParaRPr kumimoji="0" lang="pt-BR" altLang="pt-BR" sz="2800" b="1" i="0" u="none" strike="noStrike" kern="1200" cap="none" spc="0" normalizeH="0" baseline="0" noProof="0" dirty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688521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8">
            <a:extLst>
              <a:ext uri="{FF2B5EF4-FFF2-40B4-BE49-F238E27FC236}">
                <a16:creationId xmlns:a16="http://schemas.microsoft.com/office/drawing/2014/main" id="{9201D72E-E6B6-4681-B29F-1CD4220199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666905"/>
            <a:ext cx="6480572" cy="1191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4625" indent="-174625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130969" marR="0" lvl="0" indent="-130969" algn="l" defTabSz="6858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2100" b="1" i="0" u="none" strike="noStrike" kern="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Lead Time Total: 49,0 dias</a:t>
            </a:r>
          </a:p>
          <a:p>
            <a:pPr marL="130969" marR="0" lvl="0" indent="-130969" algn="l" defTabSz="6858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2100" b="1" i="0" u="none" strike="noStrike" kern="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Lead Time Manufatura: 21,3 dias</a:t>
            </a:r>
          </a:p>
          <a:p>
            <a:pPr marL="130969" marR="0" lvl="0" indent="-130969" algn="l" defTabSz="6858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21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IVA</a:t>
            </a:r>
            <a:r>
              <a:rPr kumimoji="0" lang="pt-BR" altLang="pt-BR" sz="21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: 3,0% (</a:t>
            </a:r>
            <a:r>
              <a:rPr kumimoji="0" lang="pt-BR" altLang="pt-BR" sz="21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1,4d</a:t>
            </a:r>
            <a:r>
              <a:rPr kumimoji="0" lang="pt-BR" altLang="pt-BR" sz="21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)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007D0B0-03F2-4D62-B21F-29EFA25B960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6667" r="1234"/>
          <a:stretch/>
        </p:blipFill>
        <p:spPr>
          <a:xfrm>
            <a:off x="0" y="737937"/>
            <a:ext cx="12191999" cy="4796589"/>
          </a:xfrm>
          <a:prstGeom prst="rect">
            <a:avLst/>
          </a:prstGeom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AEBF61B5-047D-4AF1-A79F-24EACD83E5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07"/>
            <a:ext cx="12192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6858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VSM – </a:t>
            </a:r>
            <a:r>
              <a:rPr kumimoji="0" lang="en-US" altLang="pt-BR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Bobinas</a:t>
            </a:r>
            <a:r>
              <a:rPr kumimoji="0" lang="en-US" alt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de </a:t>
            </a:r>
            <a:r>
              <a:rPr kumimoji="0" lang="en-US" altLang="pt-BR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Ligas</a:t>
            </a:r>
            <a:r>
              <a:rPr kumimoji="0" lang="en-US" alt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pt-BR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Binárias</a:t>
            </a:r>
            <a:r>
              <a:rPr kumimoji="0" lang="en-US" alt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de </a:t>
            </a:r>
            <a:r>
              <a:rPr kumimoji="0" lang="en-US" altLang="pt-BR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Latão</a:t>
            </a:r>
            <a:endParaRPr kumimoji="0" lang="pt-BR" altLang="pt-BR" sz="2800" b="1" i="0" u="none" strike="noStrike" kern="1200" cap="none" spc="0" normalizeH="0" baseline="0" noProof="0" dirty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304916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4" descr="caminhoes-en-rota_~thu0008">
            <a:extLst>
              <a:ext uri="{FF2B5EF4-FFF2-40B4-BE49-F238E27FC236}">
                <a16:creationId xmlns:a16="http://schemas.microsoft.com/office/drawing/2014/main" id="{11104D5A-E725-4736-831B-6019B9B0C1E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38700" y="2770145"/>
            <a:ext cx="228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pt-BR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AutoShape 5" descr="caminhoes-en-rota_~thu0008">
            <a:extLst>
              <a:ext uri="{FF2B5EF4-FFF2-40B4-BE49-F238E27FC236}">
                <a16:creationId xmlns:a16="http://schemas.microsoft.com/office/drawing/2014/main" id="{3E62390E-868D-4440-A8A5-7A40623881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38700" y="2770145"/>
            <a:ext cx="228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pt-BR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AutoShape 6" descr="caminhoes-en-rota_~thu0008">
            <a:extLst>
              <a:ext uri="{FF2B5EF4-FFF2-40B4-BE49-F238E27FC236}">
                <a16:creationId xmlns:a16="http://schemas.microsoft.com/office/drawing/2014/main" id="{57A1496C-1BFF-43E7-8C4C-EF1FF40A5C0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38700" y="2770145"/>
            <a:ext cx="228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pt-BR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AutoShape 7" descr="caminhoes-en-rota_~thu0008">
            <a:extLst>
              <a:ext uri="{FF2B5EF4-FFF2-40B4-BE49-F238E27FC236}">
                <a16:creationId xmlns:a16="http://schemas.microsoft.com/office/drawing/2014/main" id="{99250D23-9FE9-4053-B9F8-BD30E19C6E8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38700" y="2770145"/>
            <a:ext cx="228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pt-BR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1" name="Text Box 8">
            <a:extLst>
              <a:ext uri="{FF2B5EF4-FFF2-40B4-BE49-F238E27FC236}">
                <a16:creationId xmlns:a16="http://schemas.microsoft.com/office/drawing/2014/main" id="{B6BEF2EC-936F-4417-A7DF-B0C709E696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666905"/>
            <a:ext cx="6480572" cy="1191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4625" indent="-174625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130969" marR="0" lvl="0" indent="-130969" algn="l" defTabSz="6858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2100" b="1" i="0" u="none" strike="noStrike" kern="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Lead Time Total: 40,6 dias</a:t>
            </a:r>
          </a:p>
          <a:p>
            <a:pPr marL="130969" marR="0" lvl="0" indent="-130969" algn="l" defTabSz="6858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2100" b="1" i="0" u="none" strike="noStrike" kern="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Lead Time Manufatura: 39,0 dias</a:t>
            </a:r>
          </a:p>
          <a:p>
            <a:pPr marL="130969" marR="0" lvl="0" indent="-130969" algn="l" defTabSz="6858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21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IVA</a:t>
            </a:r>
            <a:r>
              <a:rPr kumimoji="0" lang="pt-BR" altLang="pt-BR" sz="21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: 4,6% (</a:t>
            </a:r>
            <a:r>
              <a:rPr kumimoji="0" lang="pt-BR" altLang="pt-BR" sz="21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1,8d</a:t>
            </a:r>
            <a:r>
              <a:rPr kumimoji="0" lang="pt-BR" altLang="pt-BR" sz="21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)</a:t>
            </a: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164424B7-528C-4699-BE0E-88B658C5345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705853"/>
            <a:ext cx="12191999" cy="4961052"/>
          </a:xfrm>
          <a:prstGeom prst="rect">
            <a:avLst/>
          </a:prstGeom>
        </p:spPr>
      </p:pic>
      <p:sp>
        <p:nvSpPr>
          <p:cNvPr id="15" name="Retângulo 14">
            <a:extLst>
              <a:ext uri="{FF2B5EF4-FFF2-40B4-BE49-F238E27FC236}">
                <a16:creationId xmlns:a16="http://schemas.microsoft.com/office/drawing/2014/main" id="{498CE60C-B69D-48AD-9ADD-AF8BA4C01D98}"/>
              </a:ext>
            </a:extLst>
          </p:cNvPr>
          <p:cNvSpPr/>
          <p:nvPr/>
        </p:nvSpPr>
        <p:spPr>
          <a:xfrm rot="21046853">
            <a:off x="2485605" y="1592198"/>
            <a:ext cx="8632346" cy="21910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2">
            <a:extLst>
              <a:ext uri="{FF2B5EF4-FFF2-40B4-BE49-F238E27FC236}">
                <a16:creationId xmlns:a16="http://schemas.microsoft.com/office/drawing/2014/main" id="{1A84A19F-1A25-4554-A1A6-4B8AE8C2F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07"/>
            <a:ext cx="12192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6858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VSM – </a:t>
            </a:r>
            <a:r>
              <a:rPr kumimoji="0" lang="en-US" altLang="pt-BR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Componentes</a:t>
            </a:r>
            <a:r>
              <a:rPr kumimoji="0" lang="en-US" alt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de </a:t>
            </a:r>
            <a:r>
              <a:rPr kumimoji="0" lang="en-US" altLang="pt-BR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Suspensão</a:t>
            </a:r>
            <a:endParaRPr kumimoji="0" lang="pt-BR" altLang="pt-BR" sz="2800" b="1" i="0" u="none" strike="noStrike" kern="1200" cap="none" spc="0" normalizeH="0" baseline="0" noProof="0" dirty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08872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8">
            <a:extLst>
              <a:ext uri="{FF2B5EF4-FFF2-40B4-BE49-F238E27FC236}">
                <a16:creationId xmlns:a16="http://schemas.microsoft.com/office/drawing/2014/main" id="{7AB277A5-D7F5-4A18-B0A6-52D03871BE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660355"/>
            <a:ext cx="6480572" cy="1191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4625" indent="-174625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130969" marR="0" lvl="0" indent="-130969" algn="l" defTabSz="6858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2100" b="1" i="0" u="none" strike="noStrike" kern="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Lead Time Total: -</a:t>
            </a:r>
          </a:p>
          <a:p>
            <a:pPr marL="130969" marR="0" lvl="0" indent="-130969" algn="l" defTabSz="6858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2100" b="1" i="0" u="none" strike="noStrike" kern="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Lead Time Manufatura: 7,6 dias</a:t>
            </a:r>
          </a:p>
          <a:p>
            <a:pPr marL="130969" marR="0" lvl="0" indent="-130969" algn="l" defTabSz="6858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21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IVA</a:t>
            </a:r>
            <a:r>
              <a:rPr kumimoji="0" lang="pt-BR" altLang="pt-BR" sz="21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: 2,8% (5,0h)</a:t>
            </a:r>
          </a:p>
        </p:txBody>
      </p:sp>
      <p:pic>
        <p:nvPicPr>
          <p:cNvPr id="3" name="Picture 4" descr="C:\Users\Usuario\Desktop\Bohler - Pictures\VSM Forged Mtl Finishing.jpg">
            <a:extLst>
              <a:ext uri="{FF2B5EF4-FFF2-40B4-BE49-F238E27FC236}">
                <a16:creationId xmlns:a16="http://schemas.microsoft.com/office/drawing/2014/main" id="{A2587566-F46C-46AF-AE0D-1345AA0447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773182"/>
            <a:ext cx="12192000" cy="4665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DD4EFE55-5F13-4A7B-B965-CB9A02EE25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07"/>
            <a:ext cx="12192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6858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VSM – </a:t>
            </a:r>
            <a:r>
              <a:rPr kumimoji="0" lang="en-US" altLang="pt-BR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Forjados</a:t>
            </a:r>
            <a:r>
              <a:rPr kumimoji="0" lang="en-US" alt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pt-BR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Chatos</a:t>
            </a:r>
            <a:r>
              <a:rPr kumimoji="0" lang="en-US" alt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pt-BR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em</a:t>
            </a:r>
            <a:r>
              <a:rPr kumimoji="0" lang="en-US" alt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pt-BR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Aço</a:t>
            </a:r>
            <a:r>
              <a:rPr kumimoji="0" lang="en-US" alt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Especial</a:t>
            </a:r>
            <a:endParaRPr kumimoji="0" lang="pt-BR" altLang="pt-BR" sz="2800" b="1" i="0" u="none" strike="noStrike" kern="1200" cap="none" spc="0" normalizeH="0" baseline="0" noProof="0" dirty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651529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8">
            <a:extLst>
              <a:ext uri="{FF2B5EF4-FFF2-40B4-BE49-F238E27FC236}">
                <a16:creationId xmlns:a16="http://schemas.microsoft.com/office/drawing/2014/main" id="{ABA4FE4D-CAA4-4C30-8758-D68731601B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666905"/>
            <a:ext cx="5689727" cy="1191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4625" indent="-174625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130969" marR="0" lvl="0" indent="-130969" algn="l" defTabSz="6858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21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Lead Time Total: 12,4 dias</a:t>
            </a:r>
          </a:p>
          <a:p>
            <a:pPr marL="130969" marR="0" lvl="0" indent="-130969" algn="l" defTabSz="6858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21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Lead Time Manufatura: 1,0 dia</a:t>
            </a:r>
          </a:p>
          <a:p>
            <a:pPr marL="130969" marR="0" lvl="0" indent="-130969" algn="l" defTabSz="6858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2100" b="1" i="0" u="none" strike="noStrike" kern="1200" cap="none" spc="0" normalizeH="0" baseline="0" noProof="0" dirty="0" err="1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IVA</a:t>
            </a:r>
            <a:r>
              <a:rPr kumimoji="0" lang="pt-BR" altLang="pt-BR" sz="21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: </a:t>
            </a:r>
            <a:r>
              <a:rPr kumimoji="0" lang="pt-BR" altLang="pt-BR" sz="21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5,9% (0,9h)</a:t>
            </a:r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F4E05301-F5E4-432F-B4A8-BF1B4F02E39C}"/>
              </a:ext>
            </a:extLst>
          </p:cNvPr>
          <p:cNvGrpSpPr/>
          <p:nvPr/>
        </p:nvGrpSpPr>
        <p:grpSpPr>
          <a:xfrm>
            <a:off x="0" y="692697"/>
            <a:ext cx="12192000" cy="4974208"/>
            <a:chOff x="1806601" y="1264555"/>
            <a:chExt cx="8805505" cy="3862399"/>
          </a:xfrm>
        </p:grpSpPr>
        <p:pic>
          <p:nvPicPr>
            <p:cNvPr id="4" name="Imagem 3">
              <a:extLst>
                <a:ext uri="{FF2B5EF4-FFF2-40B4-BE49-F238E27FC236}">
                  <a16:creationId xmlns:a16="http://schemas.microsoft.com/office/drawing/2014/main" id="{16BCC9A6-9BD3-4281-B948-DEC034BFF3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4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06601" y="1264555"/>
              <a:ext cx="8805505" cy="3862399"/>
            </a:xfrm>
            <a:prstGeom prst="rect">
              <a:avLst/>
            </a:prstGeom>
          </p:spPr>
        </p:pic>
        <p:sp>
          <p:nvSpPr>
            <p:cNvPr id="5" name="Retângulo 4">
              <a:extLst>
                <a:ext uri="{FF2B5EF4-FFF2-40B4-BE49-F238E27FC236}">
                  <a16:creationId xmlns:a16="http://schemas.microsoft.com/office/drawing/2014/main" id="{3E04F3CF-151A-46FB-8984-3F358C66EDFB}"/>
                </a:ext>
              </a:extLst>
            </p:cNvPr>
            <p:cNvSpPr/>
            <p:nvPr/>
          </p:nvSpPr>
          <p:spPr>
            <a:xfrm>
              <a:off x="4900114" y="1280377"/>
              <a:ext cx="4189337" cy="30553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6" name="Rectangle 2">
            <a:extLst>
              <a:ext uri="{FF2B5EF4-FFF2-40B4-BE49-F238E27FC236}">
                <a16:creationId xmlns:a16="http://schemas.microsoft.com/office/drawing/2014/main" id="{F132C54C-24B3-47A0-9B6B-2306E84AC8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07"/>
            <a:ext cx="12192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6858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VSM – </a:t>
            </a:r>
            <a:r>
              <a:rPr kumimoji="0" lang="en-US" altLang="pt-BR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Avicultura</a:t>
            </a:r>
            <a:r>
              <a:rPr kumimoji="0" lang="en-US" alt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de </a:t>
            </a:r>
            <a:r>
              <a:rPr kumimoji="0" lang="en-US" altLang="pt-BR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Postura</a:t>
            </a:r>
            <a:endParaRPr kumimoji="0" lang="pt-BR" altLang="pt-BR" sz="2800" b="1" i="0" u="none" strike="noStrike" kern="1200" cap="none" spc="0" normalizeH="0" baseline="0" noProof="0" dirty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65788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2" descr="C:\Users\Paulo Ghinato\Dropbox\Lean Way Consulting\A - Diversos\Logo Lean Way (alta resolução).png">
            <a:extLst>
              <a:ext uri="{FF2B5EF4-FFF2-40B4-BE49-F238E27FC236}">
                <a16:creationId xmlns:a16="http://schemas.microsoft.com/office/drawing/2014/main" id="{2EA6AAB7-5772-43FB-8D92-2A117EFFBB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32511" y="63501"/>
            <a:ext cx="2390775" cy="588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EEA5C3A9-3921-4361-AA73-5A3741B42E3F}"/>
              </a:ext>
            </a:extLst>
          </p:cNvPr>
          <p:cNvSpPr txBox="1"/>
          <p:nvPr/>
        </p:nvSpPr>
        <p:spPr bwMode="auto">
          <a:xfrm>
            <a:off x="0" y="1052737"/>
            <a:ext cx="12192000" cy="33701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 “Status” da Gestão de Fluxo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Office &amp; Serviços -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Alguns Casos Reais</a:t>
            </a:r>
          </a:p>
        </p:txBody>
      </p:sp>
    </p:spTree>
    <p:extLst>
      <p:ext uri="{BB962C8B-B14F-4D97-AF65-F5344CB8AC3E}">
        <p14:creationId xmlns:p14="http://schemas.microsoft.com/office/powerpoint/2010/main" val="158330416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D91E4DB2-8D33-4B38-9BD1-7EEF3C5D20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93"/>
            <a:ext cx="12192000" cy="430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61913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Mapa de Raias: Atendimento ao Pedido</a:t>
            </a:r>
          </a:p>
        </p:txBody>
      </p:sp>
      <p:sp>
        <p:nvSpPr>
          <p:cNvPr id="3" name="Text Box 8">
            <a:extLst>
              <a:ext uri="{FF2B5EF4-FFF2-40B4-BE49-F238E27FC236}">
                <a16:creationId xmlns:a16="http://schemas.microsoft.com/office/drawing/2014/main" id="{C1DEB105-63C1-4588-A1B3-8CA1DF0C4D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280919"/>
            <a:ext cx="8799206" cy="577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4625" indent="-174625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98227" marR="0" lvl="0" indent="-98227" algn="l" defTabSz="514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1575" b="1" i="0" u="none" strike="noStrike" kern="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Lead Time Total: 28,0 dias</a:t>
            </a:r>
          </a:p>
          <a:p>
            <a:pPr marL="98227" marR="0" lvl="0" indent="-98227" algn="l" defTabSz="514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1575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IVA:0,4% (2,4h)</a:t>
            </a:r>
          </a:p>
        </p:txBody>
      </p:sp>
      <p:grpSp>
        <p:nvGrpSpPr>
          <p:cNvPr id="4" name="Agrupar 3">
            <a:extLst>
              <a:ext uri="{FF2B5EF4-FFF2-40B4-BE49-F238E27FC236}">
                <a16:creationId xmlns:a16="http://schemas.microsoft.com/office/drawing/2014/main" id="{636ACA86-BA28-4150-ADF8-3149460A47E2}"/>
              </a:ext>
            </a:extLst>
          </p:cNvPr>
          <p:cNvGrpSpPr/>
          <p:nvPr/>
        </p:nvGrpSpPr>
        <p:grpSpPr>
          <a:xfrm>
            <a:off x="0" y="609601"/>
            <a:ext cx="12192000" cy="5374104"/>
            <a:chOff x="344794" y="1298704"/>
            <a:chExt cx="8799206" cy="3553731"/>
          </a:xfrm>
        </p:grpSpPr>
        <p:pic>
          <p:nvPicPr>
            <p:cNvPr id="5" name="Imagem 4">
              <a:extLst>
                <a:ext uri="{FF2B5EF4-FFF2-40B4-BE49-F238E27FC236}">
                  <a16:creationId xmlns:a16="http://schemas.microsoft.com/office/drawing/2014/main" id="{6FD04666-385E-45BE-8CB5-52E1293262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1802" b="1903"/>
            <a:stretch/>
          </p:blipFill>
          <p:spPr>
            <a:xfrm>
              <a:off x="344794" y="1298704"/>
              <a:ext cx="8799206" cy="3553731"/>
            </a:xfrm>
            <a:prstGeom prst="rect">
              <a:avLst/>
            </a:prstGeom>
          </p:spPr>
        </p:pic>
        <p:sp>
          <p:nvSpPr>
            <p:cNvPr id="6" name="Retângulo 5">
              <a:extLst>
                <a:ext uri="{FF2B5EF4-FFF2-40B4-BE49-F238E27FC236}">
                  <a16:creationId xmlns:a16="http://schemas.microsoft.com/office/drawing/2014/main" id="{7AE48AD7-E882-4C7B-AEB5-5C357328F416}"/>
                </a:ext>
              </a:extLst>
            </p:cNvPr>
            <p:cNvSpPr/>
            <p:nvPr/>
          </p:nvSpPr>
          <p:spPr bwMode="auto">
            <a:xfrm rot="216988">
              <a:off x="6758286" y="1803544"/>
              <a:ext cx="875800" cy="261223"/>
            </a:xfrm>
            <a:prstGeom prst="rect">
              <a:avLst/>
            </a:prstGeom>
            <a:solidFill>
              <a:schemeClr val="accent3">
                <a:lumMod val="85000"/>
              </a:schemeClr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2001300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944AF80-979D-47BA-991D-26F06319C0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93"/>
            <a:ext cx="12192000" cy="430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61913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Mapa de Raias: Lançamento de Novos Produtos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FB11D6F-B37E-4F37-A806-1B117E4091F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09600"/>
            <a:ext cx="12192000" cy="5550568"/>
          </a:xfrm>
          <a:prstGeom prst="rect">
            <a:avLst/>
          </a:prstGeom>
        </p:spPr>
      </p:pic>
      <p:sp>
        <p:nvSpPr>
          <p:cNvPr id="7" name="Text Box 8">
            <a:extLst>
              <a:ext uri="{FF2B5EF4-FFF2-40B4-BE49-F238E27FC236}">
                <a16:creationId xmlns:a16="http://schemas.microsoft.com/office/drawing/2014/main" id="{6BE67845-FC16-4837-8BBF-738336BB1C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280919"/>
            <a:ext cx="8788573" cy="577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4625" indent="-174625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98227" marR="0" lvl="0" indent="-98227" algn="l" defTabSz="514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1575" b="1" i="0" u="none" strike="noStrike" kern="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Lead Time Total: 10,5 meses</a:t>
            </a:r>
          </a:p>
          <a:p>
            <a:pPr marL="98227" marR="0" lvl="0" indent="-98227" algn="l" defTabSz="514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1575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IVA:2,2% (5,2d)</a:t>
            </a:r>
          </a:p>
        </p:txBody>
      </p:sp>
    </p:spTree>
    <p:extLst>
      <p:ext uri="{BB962C8B-B14F-4D97-AF65-F5344CB8AC3E}">
        <p14:creationId xmlns:p14="http://schemas.microsoft.com/office/powerpoint/2010/main" val="402258154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8">
            <a:extLst>
              <a:ext uri="{FF2B5EF4-FFF2-40B4-BE49-F238E27FC236}">
                <a16:creationId xmlns:a16="http://schemas.microsoft.com/office/drawing/2014/main" id="{0607C29E-504D-4B48-92D1-EF87FDA7C1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280919"/>
            <a:ext cx="8790996" cy="577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4625" indent="-174625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98227" marR="0" lvl="0" indent="-98227" algn="l" defTabSz="514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1575" b="1" i="0" u="none" strike="noStrike" kern="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Lead Time Abertura Conta: 6,3 dias</a:t>
            </a:r>
          </a:p>
          <a:p>
            <a:pPr marL="98227" marR="0" lvl="0" indent="-98227" algn="l" defTabSz="514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1575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IVA</a:t>
            </a:r>
            <a:r>
              <a:rPr kumimoji="0" lang="pt-BR" altLang="pt-BR" sz="1575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: 0,8% (25’)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AFDCBA20-A0FA-4753-AAFE-4498D3B749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1684"/>
            <a:ext cx="12192000" cy="5486400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A5DD532B-5569-4D67-AAC7-E3E5D3E046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93"/>
            <a:ext cx="12192000" cy="430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61913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Mapa de Raias: Cadastro de Novo Cliente</a:t>
            </a:r>
          </a:p>
        </p:txBody>
      </p:sp>
    </p:spTree>
    <p:extLst>
      <p:ext uri="{BB962C8B-B14F-4D97-AF65-F5344CB8AC3E}">
        <p14:creationId xmlns:p14="http://schemas.microsoft.com/office/powerpoint/2010/main" val="12987049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BB574212-0F92-4C69-A789-72C60F59208E}"/>
              </a:ext>
            </a:extLst>
          </p:cNvPr>
          <p:cNvSpPr txBox="1"/>
          <p:nvPr/>
        </p:nvSpPr>
        <p:spPr>
          <a:xfrm>
            <a:off x="0" y="629464"/>
            <a:ext cx="12192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7800" marR="0" lvl="0" indent="-177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“Gestão de Operações”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</a:t>
            </a:r>
            <a:r>
              <a:rPr kumimoji="0" lang="pt-BR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Operations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Management) diz respeito às atividades que permitem uma organização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transformar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um conjunto de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entradas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(inputs) (materiais, energia, requisitos dos clientes, informações, habilidades, financeiras, etc.) em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saídas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(outputs) para o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cliente final</a:t>
            </a:r>
          </a:p>
        </p:txBody>
      </p:sp>
      <p:sp>
        <p:nvSpPr>
          <p:cNvPr id="4" name="Rectangle 52">
            <a:extLst>
              <a:ext uri="{FF2B5EF4-FFF2-40B4-BE49-F238E27FC236}">
                <a16:creationId xmlns:a16="http://schemas.microsoft.com/office/drawing/2014/main" id="{CBE3ED75-6A4C-4C76-8CE1-D4162E5A7D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16" y="2970"/>
            <a:ext cx="12184484" cy="47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‚l‚r –¾’©"/>
                <a:cs typeface="Arial" panose="020B0604020202020204" pitchFamily="34" charset="0"/>
              </a:rPr>
              <a:t>Gestão de Operações (</a:t>
            </a:r>
            <a:r>
              <a:rPr kumimoji="0" lang="pt-BR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‚l‚r –¾’©"/>
                <a:cs typeface="Arial" panose="020B0604020202020204" pitchFamily="34" charset="0"/>
              </a:rPr>
              <a:t>Operations</a:t>
            </a: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‚l‚r –¾’©"/>
                <a:cs typeface="Arial" panose="020B0604020202020204" pitchFamily="34" charset="0"/>
              </a:rPr>
              <a:t> Management)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65D8A58-206F-4B0B-A033-2F4272C89DE2}"/>
              </a:ext>
            </a:extLst>
          </p:cNvPr>
          <p:cNvSpPr txBox="1"/>
          <p:nvPr/>
        </p:nvSpPr>
        <p:spPr>
          <a:xfrm>
            <a:off x="0" y="4210864"/>
            <a:ext cx="12192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7800" marR="0" lvl="0" indent="-177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É comum, muito embora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impróprio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fazer referência a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“fluxo dos processos”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Processos 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são estágios de transformação que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atuam sobre o ente que flui 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 não são o fluxo em si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C77F1210-0CDF-48BD-ADB6-4B4C506ABD23}"/>
              </a:ext>
            </a:extLst>
          </p:cNvPr>
          <p:cNvSpPr txBox="1"/>
          <p:nvPr/>
        </p:nvSpPr>
        <p:spPr>
          <a:xfrm>
            <a:off x="0" y="2458264"/>
            <a:ext cx="12192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7800" marR="0" lvl="0" indent="-177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 contexto da “Gestão de Operações”, uma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operação 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(industrial ou de serviços) pode ser definida como um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conjunto de processos 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(com variados graus de agregação de valor) pelos quais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perpassam fluxos 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 materiais, informações e, até mesmo, clientes</a:t>
            </a:r>
          </a:p>
        </p:txBody>
      </p:sp>
      <p:sp>
        <p:nvSpPr>
          <p:cNvPr id="7" name="Rectangle 52">
            <a:extLst>
              <a:ext uri="{FF2B5EF4-FFF2-40B4-BE49-F238E27FC236}">
                <a16:creationId xmlns:a16="http://schemas.microsoft.com/office/drawing/2014/main" id="{104E84A5-DF1E-4697-87BD-20E639AE2C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49916" y="6492670"/>
            <a:ext cx="3142084" cy="365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‚l‚r –¾’©"/>
                <a:cs typeface="Arial" panose="020B0604020202020204" pitchFamily="34" charset="0"/>
              </a:rPr>
              <a:t>Ghinato, 2016</a:t>
            </a:r>
          </a:p>
        </p:txBody>
      </p:sp>
    </p:spTree>
    <p:extLst>
      <p:ext uri="{BB962C8B-B14F-4D97-AF65-F5344CB8AC3E}">
        <p14:creationId xmlns:p14="http://schemas.microsoft.com/office/powerpoint/2010/main" val="762898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>
            <a:extLst>
              <a:ext uri="{FF2B5EF4-FFF2-40B4-BE49-F238E27FC236}">
                <a16:creationId xmlns:a16="http://schemas.microsoft.com/office/drawing/2014/main" id="{3A497D8F-D032-3CE9-19E7-9333C31A04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062709"/>
            <a:ext cx="12192000" cy="4678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pt-BR"/>
            </a:defPPr>
            <a:lvl1pPr marL="342900" indent="-342900">
              <a:lnSpc>
                <a:spcPct val="150000"/>
              </a:lnSpc>
              <a:spcBef>
                <a:spcPct val="20000"/>
              </a:spcBef>
              <a:buFontTx/>
              <a:buChar char="•"/>
              <a:defRPr sz="2800">
                <a:latin typeface="Arial" panose="020B0604020202020204" pitchFamily="34" charset="0"/>
              </a:defRPr>
            </a:lvl1pPr>
            <a:lvl2pPr marL="742950" indent="-285750" eaLnBrk="0" hangingPunct="0">
              <a:defRPr sz="3200">
                <a:latin typeface="Arial" panose="020B0604020202020204" pitchFamily="34" charset="0"/>
              </a:defRPr>
            </a:lvl2pPr>
            <a:lvl3pPr marL="1143000" indent="-228600" eaLnBrk="0" hangingPunct="0">
              <a:defRPr sz="3200">
                <a:latin typeface="Arial" panose="020B0604020202020204" pitchFamily="34" charset="0"/>
              </a:defRPr>
            </a:lvl3pPr>
            <a:lvl4pPr marL="1600200" indent="-228600" eaLnBrk="0" hangingPunct="0">
              <a:defRPr sz="3200">
                <a:latin typeface="Arial" panose="020B0604020202020204" pitchFamily="34" charset="0"/>
              </a:defRPr>
            </a:lvl4pPr>
            <a:lvl5pPr marL="2057400" indent="-228600" eaLnBrk="0" hangingPunct="0">
              <a:defRPr sz="3200"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latin typeface="Arial" panose="020B0604020202020204" pitchFamily="34" charset="0"/>
              </a:defRPr>
            </a:lvl9pPr>
          </a:lstStyle>
          <a:p>
            <a:pPr marL="180975" indent="-180975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2400" dirty="0"/>
              <a:t>• </a:t>
            </a:r>
            <a:r>
              <a:rPr lang="pt-BR" sz="2400" b="1" u="sng" dirty="0"/>
              <a:t>Processo</a:t>
            </a:r>
            <a:r>
              <a:rPr lang="pt-BR" sz="2400" dirty="0"/>
              <a:t>: </a:t>
            </a:r>
            <a:r>
              <a:rPr lang="pt-BR" sz="2400" b="1" dirty="0"/>
              <a:t>etapa</a:t>
            </a:r>
            <a:r>
              <a:rPr lang="pt-BR" sz="2400" dirty="0"/>
              <a:t> na qual, no curso do tempo, um evento (ou conjunto de eventos) manifesta-se, transformando o ente que flui de entrada(s) em saída(s), </a:t>
            </a:r>
            <a:r>
              <a:rPr lang="pt-BR" sz="2400" b="1" dirty="0"/>
              <a:t>agregando</a:t>
            </a:r>
            <a:r>
              <a:rPr lang="pt-BR" sz="2400" dirty="0"/>
              <a:t> </a:t>
            </a:r>
            <a:r>
              <a:rPr lang="pt-BR" sz="2400" b="1" dirty="0"/>
              <a:t>valor</a:t>
            </a:r>
            <a:r>
              <a:rPr lang="pt-BR" sz="2400" dirty="0"/>
              <a:t> na produção de um bem/produto ou serviço ao cliente final.</a:t>
            </a:r>
          </a:p>
          <a:p>
            <a:pPr marL="180975" indent="-180975" algn="l">
              <a:lnSpc>
                <a:spcPct val="100000"/>
              </a:lnSpc>
              <a:spcBef>
                <a:spcPts val="0"/>
              </a:spcBef>
              <a:buNone/>
            </a:pPr>
            <a:endParaRPr lang="pt-BR" sz="2400" dirty="0"/>
          </a:p>
          <a:p>
            <a:pPr marL="180975" indent="-180975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2400" dirty="0"/>
              <a:t>• </a:t>
            </a:r>
            <a:r>
              <a:rPr lang="pt-BR" sz="2400" b="1" u="sng" dirty="0"/>
              <a:t>Fluxo</a:t>
            </a:r>
            <a:r>
              <a:rPr lang="pt-BR" sz="2400" dirty="0"/>
              <a:t>: </a:t>
            </a:r>
            <a:r>
              <a:rPr lang="pt-BR" sz="2400" b="1" dirty="0"/>
              <a:t>movimento contínuo</a:t>
            </a:r>
            <a:r>
              <a:rPr lang="pt-BR" sz="2400" dirty="0"/>
              <a:t> de uma massa/ente (material, informação, cliente) que passa através de uma área por onde escoa (processos e suas interfaces), por unidade de tempo.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F025A443-DB09-2C96-531E-F24BDDEFC77D}"/>
              </a:ext>
            </a:extLst>
          </p:cNvPr>
          <p:cNvSpPr/>
          <p:nvPr/>
        </p:nvSpPr>
        <p:spPr>
          <a:xfrm>
            <a:off x="-1" y="4951170"/>
            <a:ext cx="12191999" cy="790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/>
            <a:r>
              <a:rPr lang="pt-BR" sz="2400" b="1" dirty="0">
                <a:latin typeface="Arial" panose="020B0604020202020204" pitchFamily="34" charset="0"/>
              </a:rPr>
              <a:t>Processos</a:t>
            </a:r>
            <a:r>
              <a:rPr lang="pt-BR" sz="2400" dirty="0">
                <a:latin typeface="Arial" panose="020B0604020202020204" pitchFamily="34" charset="0"/>
              </a:rPr>
              <a:t> são </a:t>
            </a:r>
            <a:r>
              <a:rPr lang="pt-BR" sz="2400" b="1" dirty="0">
                <a:latin typeface="Arial" panose="020B0604020202020204" pitchFamily="34" charset="0"/>
              </a:rPr>
              <a:t>estágios</a:t>
            </a:r>
            <a:r>
              <a:rPr lang="pt-BR" sz="2400" dirty="0">
                <a:latin typeface="Arial" panose="020B0604020202020204" pitchFamily="34" charset="0"/>
              </a:rPr>
              <a:t> de transformação que </a:t>
            </a:r>
            <a:r>
              <a:rPr lang="pt-BR" sz="2400" b="1" dirty="0">
                <a:latin typeface="Arial" panose="020B0604020202020204" pitchFamily="34" charset="0"/>
              </a:rPr>
              <a:t>atuam</a:t>
            </a:r>
            <a:r>
              <a:rPr lang="pt-BR" sz="2400" dirty="0">
                <a:latin typeface="Arial" panose="020B0604020202020204" pitchFamily="34" charset="0"/>
              </a:rPr>
              <a:t> sobre o </a:t>
            </a:r>
            <a:r>
              <a:rPr lang="pt-BR" sz="2400" b="1" dirty="0">
                <a:latin typeface="Arial" panose="020B0604020202020204" pitchFamily="34" charset="0"/>
              </a:rPr>
              <a:t>ente que flui</a:t>
            </a:r>
            <a:r>
              <a:rPr lang="pt-BR" sz="2400" dirty="0">
                <a:latin typeface="Arial" panose="020B0604020202020204" pitchFamily="34" charset="0"/>
              </a:rPr>
              <a:t>.</a:t>
            </a:r>
          </a:p>
          <a:p>
            <a:pPr algn="l"/>
            <a:r>
              <a:rPr lang="pt-BR" sz="2400" b="1" dirty="0">
                <a:latin typeface="Arial" panose="020B0604020202020204" pitchFamily="34" charset="0"/>
              </a:rPr>
              <a:t>Não são o fluxo em si</a:t>
            </a:r>
            <a:r>
              <a:rPr lang="pt-BR" sz="2400" dirty="0"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5" name="Text Box 2">
            <a:extLst>
              <a:ext uri="{FF2B5EF4-FFF2-40B4-BE49-F238E27FC236}">
                <a16:creationId xmlns:a16="http://schemas.microsoft.com/office/drawing/2014/main" id="{790434BC-C396-7F21-B421-E216539E17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/>
            <a:r>
              <a:rPr lang="pt-BR" sz="2800" b="1" dirty="0">
                <a:ea typeface="‚l‚r –¾’©"/>
                <a:cs typeface="‚l‚r –¾’©"/>
              </a:rPr>
              <a:t>Processo &amp; Fluxo</a:t>
            </a:r>
          </a:p>
        </p:txBody>
      </p:sp>
    </p:spTree>
    <p:extLst>
      <p:ext uri="{BB962C8B-B14F-4D97-AF65-F5344CB8AC3E}">
        <p14:creationId xmlns:p14="http://schemas.microsoft.com/office/powerpoint/2010/main" val="281187541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">
            <a:extLst>
              <a:ext uri="{FF2B5EF4-FFF2-40B4-BE49-F238E27FC236}">
                <a16:creationId xmlns:a16="http://schemas.microsoft.com/office/drawing/2014/main" id="{2BC9737E-54AE-4EE9-B39D-371FC91B13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554"/>
            <a:ext cx="12191999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0" hangingPunct="0">
              <a:buNone/>
            </a:pPr>
            <a:r>
              <a:rPr lang="en-US" sz="2800" b="1" dirty="0">
                <a:ea typeface="‚l‚r –¾’©"/>
                <a:cs typeface="‚l‚r –¾’©"/>
              </a:rPr>
              <a:t>As 7 </a:t>
            </a:r>
            <a:r>
              <a:rPr lang="en-US" sz="2800" b="1" dirty="0" err="1">
                <a:ea typeface="‚l‚r –¾’©"/>
                <a:cs typeface="‚l‚r –¾’©"/>
              </a:rPr>
              <a:t>Perdas</a:t>
            </a:r>
            <a:r>
              <a:rPr lang="en-US" sz="2800" b="1" dirty="0">
                <a:ea typeface="‚l‚r –¾’©"/>
                <a:cs typeface="‚l‚r –¾’©"/>
              </a:rPr>
              <a:t> STPMEDE (OHNO) + </a:t>
            </a:r>
            <a:r>
              <a:rPr lang="en-US" sz="2800" b="1" dirty="0" err="1">
                <a:ea typeface="‚l‚r –¾’©"/>
                <a:cs typeface="‚l‚r –¾’©"/>
              </a:rPr>
              <a:t>Perda</a:t>
            </a:r>
            <a:r>
              <a:rPr lang="en-US" sz="2800" b="1" dirty="0">
                <a:ea typeface="‚l‚r –¾’©"/>
                <a:cs typeface="‚l‚r –¾’©"/>
              </a:rPr>
              <a:t> por </a:t>
            </a:r>
            <a:r>
              <a:rPr lang="en-US" sz="2800" b="1" dirty="0" err="1">
                <a:ea typeface="‚l‚r –¾’©"/>
                <a:cs typeface="‚l‚r –¾’©"/>
              </a:rPr>
              <a:t>Criatividade</a:t>
            </a:r>
            <a:r>
              <a:rPr lang="en-US" sz="2800" b="1" dirty="0">
                <a:ea typeface="‚l‚r –¾’©"/>
                <a:cs typeface="‚l‚r –¾’©"/>
              </a:rPr>
              <a:t> (LIKER)</a:t>
            </a:r>
            <a:endParaRPr lang="pt-BR" sz="2800" b="1" dirty="0">
              <a:ea typeface="‚l‚r –¾’©"/>
              <a:cs typeface="‚l‚r –¾’©"/>
            </a:endParaRPr>
          </a:p>
        </p:txBody>
      </p:sp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DDFD41FB-13B4-4807-B938-DA14074F1E81}"/>
              </a:ext>
            </a:extLst>
          </p:cNvPr>
          <p:cNvGraphicFramePr>
            <a:graphicFrameLocks noGrp="1"/>
          </p:cNvGraphicFramePr>
          <p:nvPr/>
        </p:nvGraphicFramePr>
        <p:xfrm>
          <a:off x="1915521" y="789198"/>
          <a:ext cx="8419679" cy="56729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59706">
                  <a:extLst>
                    <a:ext uri="{9D8B030D-6E8A-4147-A177-3AD203B41FA5}">
                      <a16:colId xmlns:a16="http://schemas.microsoft.com/office/drawing/2014/main" val="581008269"/>
                    </a:ext>
                  </a:extLst>
                </a:gridCol>
                <a:gridCol w="2352872">
                  <a:extLst>
                    <a:ext uri="{9D8B030D-6E8A-4147-A177-3AD203B41FA5}">
                      <a16:colId xmlns:a16="http://schemas.microsoft.com/office/drawing/2014/main" val="2113295412"/>
                    </a:ext>
                  </a:extLst>
                </a:gridCol>
                <a:gridCol w="2207101">
                  <a:extLst>
                    <a:ext uri="{9D8B030D-6E8A-4147-A177-3AD203B41FA5}">
                      <a16:colId xmlns:a16="http://schemas.microsoft.com/office/drawing/2014/main" val="2119846944"/>
                    </a:ext>
                  </a:extLst>
                </a:gridCol>
              </a:tblGrid>
              <a:tr h="630326">
                <a:tc>
                  <a:txBody>
                    <a:bodyPr/>
                    <a:lstStyle/>
                    <a:p>
                      <a:pPr algn="ctr"/>
                      <a:r>
                        <a:rPr lang="pt-BR" sz="34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Perda</a:t>
                      </a:r>
                    </a:p>
                  </a:txBody>
                  <a:tcPr marL="100584" marR="100584" marT="55321" marB="55321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4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Fluxo</a:t>
                      </a:r>
                    </a:p>
                  </a:txBody>
                  <a:tcPr marL="100584" marR="100584" marT="55321" marB="55321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4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Processo</a:t>
                      </a:r>
                    </a:p>
                  </a:txBody>
                  <a:tcPr marL="100584" marR="100584" marT="55321" marB="55321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5671202"/>
                  </a:ext>
                </a:extLst>
              </a:tr>
              <a:tr h="630326">
                <a:tc>
                  <a:txBody>
                    <a:bodyPr/>
                    <a:lstStyle/>
                    <a:p>
                      <a:r>
                        <a:rPr lang="pt-BR" sz="3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Superprodução</a:t>
                      </a:r>
                    </a:p>
                  </a:txBody>
                  <a:tcPr marL="100584" marR="100584" marT="55321" marB="553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100584" marR="100584" marT="55321" marB="55321"/>
                </a:tc>
                <a:tc>
                  <a:txBody>
                    <a:bodyPr/>
                    <a:lstStyle/>
                    <a:p>
                      <a:pPr algn="ctr"/>
                      <a:endParaRPr lang="pt-BR" sz="3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0584" marR="100584" marT="55321" marB="55321"/>
                </a:tc>
                <a:extLst>
                  <a:ext uri="{0D108BD9-81ED-4DB2-BD59-A6C34878D82A}">
                    <a16:rowId xmlns:a16="http://schemas.microsoft.com/office/drawing/2014/main" val="794028377"/>
                  </a:ext>
                </a:extLst>
              </a:tr>
              <a:tr h="630326">
                <a:tc>
                  <a:txBody>
                    <a:bodyPr/>
                    <a:lstStyle/>
                    <a:p>
                      <a:r>
                        <a:rPr lang="pt-BR" sz="3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Transporte</a:t>
                      </a:r>
                    </a:p>
                  </a:txBody>
                  <a:tcPr marL="100584" marR="100584" marT="55321" marB="553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100584" marR="100584" marT="55321" marB="55321"/>
                </a:tc>
                <a:tc>
                  <a:txBody>
                    <a:bodyPr/>
                    <a:lstStyle/>
                    <a:p>
                      <a:pPr algn="ctr"/>
                      <a:endParaRPr lang="pt-BR" sz="3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0584" marR="100584" marT="55321" marB="55321"/>
                </a:tc>
                <a:extLst>
                  <a:ext uri="{0D108BD9-81ED-4DB2-BD59-A6C34878D82A}">
                    <a16:rowId xmlns:a16="http://schemas.microsoft.com/office/drawing/2014/main" val="3503123869"/>
                  </a:ext>
                </a:extLst>
              </a:tr>
              <a:tr h="630326">
                <a:tc>
                  <a:txBody>
                    <a:bodyPr/>
                    <a:lstStyle/>
                    <a:p>
                      <a:r>
                        <a:rPr lang="pt-BR" sz="3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Processamento</a:t>
                      </a:r>
                    </a:p>
                  </a:txBody>
                  <a:tcPr marL="100584" marR="100584" marT="55321" marB="553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100584" marR="100584" marT="55321" marB="55321"/>
                </a:tc>
                <a:tc>
                  <a:txBody>
                    <a:bodyPr/>
                    <a:lstStyle/>
                    <a:p>
                      <a:pPr algn="ctr"/>
                      <a:endParaRPr lang="pt-BR" sz="3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0584" marR="100584" marT="55321" marB="55321"/>
                </a:tc>
                <a:extLst>
                  <a:ext uri="{0D108BD9-81ED-4DB2-BD59-A6C34878D82A}">
                    <a16:rowId xmlns:a16="http://schemas.microsoft.com/office/drawing/2014/main" val="1255453821"/>
                  </a:ext>
                </a:extLst>
              </a:tr>
              <a:tr h="630326">
                <a:tc>
                  <a:txBody>
                    <a:bodyPr/>
                    <a:lstStyle/>
                    <a:p>
                      <a:r>
                        <a:rPr lang="pt-BR" sz="3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Estoque</a:t>
                      </a:r>
                    </a:p>
                  </a:txBody>
                  <a:tcPr marL="100584" marR="100584" marT="55321" marB="553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100584" marR="100584" marT="55321" marB="55321"/>
                </a:tc>
                <a:tc>
                  <a:txBody>
                    <a:bodyPr/>
                    <a:lstStyle/>
                    <a:p>
                      <a:pPr algn="ctr"/>
                      <a:endParaRPr lang="pt-BR" sz="3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0584" marR="100584" marT="55321" marB="55321"/>
                </a:tc>
                <a:extLst>
                  <a:ext uri="{0D108BD9-81ED-4DB2-BD59-A6C34878D82A}">
                    <a16:rowId xmlns:a16="http://schemas.microsoft.com/office/drawing/2014/main" val="2349801321"/>
                  </a:ext>
                </a:extLst>
              </a:tr>
              <a:tr h="630326">
                <a:tc>
                  <a:txBody>
                    <a:bodyPr/>
                    <a:lstStyle/>
                    <a:p>
                      <a:r>
                        <a:rPr lang="pt-BR" sz="3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Defeito</a:t>
                      </a:r>
                    </a:p>
                  </a:txBody>
                  <a:tcPr marL="100584" marR="100584" marT="55321" marB="553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100584" marR="100584" marT="55321" marB="55321"/>
                </a:tc>
                <a:tc>
                  <a:txBody>
                    <a:bodyPr/>
                    <a:lstStyle/>
                    <a:p>
                      <a:pPr algn="ctr"/>
                      <a:endParaRPr lang="pt-BR" sz="3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0584" marR="100584" marT="55321" marB="55321"/>
                </a:tc>
                <a:extLst>
                  <a:ext uri="{0D108BD9-81ED-4DB2-BD59-A6C34878D82A}">
                    <a16:rowId xmlns:a16="http://schemas.microsoft.com/office/drawing/2014/main" val="412023627"/>
                  </a:ext>
                </a:extLst>
              </a:tr>
              <a:tr h="630326">
                <a:tc>
                  <a:txBody>
                    <a:bodyPr/>
                    <a:lstStyle/>
                    <a:p>
                      <a:r>
                        <a:rPr lang="pt-BR" sz="3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Espera</a:t>
                      </a:r>
                    </a:p>
                  </a:txBody>
                  <a:tcPr marL="100584" marR="100584" marT="55321" marB="553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100584" marR="100584" marT="55321" marB="553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100584" marR="100584" marT="55321" marB="55321"/>
                </a:tc>
                <a:extLst>
                  <a:ext uri="{0D108BD9-81ED-4DB2-BD59-A6C34878D82A}">
                    <a16:rowId xmlns:a16="http://schemas.microsoft.com/office/drawing/2014/main" val="2075016368"/>
                  </a:ext>
                </a:extLst>
              </a:tr>
              <a:tr h="630326">
                <a:tc>
                  <a:txBody>
                    <a:bodyPr/>
                    <a:lstStyle/>
                    <a:p>
                      <a:r>
                        <a:rPr lang="pt-BR" sz="3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Movimentação</a:t>
                      </a:r>
                    </a:p>
                  </a:txBody>
                  <a:tcPr marL="100584" marR="100584" marT="55321" marB="55321"/>
                </a:tc>
                <a:tc>
                  <a:txBody>
                    <a:bodyPr/>
                    <a:lstStyle/>
                    <a:p>
                      <a:pPr algn="ctr"/>
                      <a:endParaRPr lang="pt-BR" sz="3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0584" marR="100584" marT="55321" marB="553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100584" marR="100584" marT="55321" marB="55321"/>
                </a:tc>
                <a:extLst>
                  <a:ext uri="{0D108BD9-81ED-4DB2-BD59-A6C34878D82A}">
                    <a16:rowId xmlns:a16="http://schemas.microsoft.com/office/drawing/2014/main" val="1642201155"/>
                  </a:ext>
                </a:extLst>
              </a:tr>
              <a:tr h="630326">
                <a:tc>
                  <a:txBody>
                    <a:bodyPr/>
                    <a:lstStyle/>
                    <a:p>
                      <a:r>
                        <a:rPr lang="pt-BR" sz="3400" b="1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Criatividade</a:t>
                      </a:r>
                    </a:p>
                  </a:txBody>
                  <a:tcPr marL="100584" marR="100584" marT="55321" marB="55321"/>
                </a:tc>
                <a:tc>
                  <a:txBody>
                    <a:bodyPr/>
                    <a:lstStyle/>
                    <a:p>
                      <a:pPr algn="ctr"/>
                      <a:endParaRPr lang="pt-BR" sz="3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0584" marR="100584" marT="55321" marB="553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4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100584" marR="100584" marT="55321" marB="55321"/>
                </a:tc>
                <a:extLst>
                  <a:ext uri="{0D108BD9-81ED-4DB2-BD59-A6C34878D82A}">
                    <a16:rowId xmlns:a16="http://schemas.microsoft.com/office/drawing/2014/main" val="2907589276"/>
                  </a:ext>
                </a:extLst>
              </a:tr>
            </a:tbl>
          </a:graphicData>
        </a:graphic>
      </p:graphicFrame>
      <p:sp>
        <p:nvSpPr>
          <p:cNvPr id="7" name="Text Box 17">
            <a:extLst>
              <a:ext uri="{FF2B5EF4-FFF2-40B4-BE49-F238E27FC236}">
                <a16:creationId xmlns:a16="http://schemas.microsoft.com/office/drawing/2014/main" id="{478A9DF0-2E2D-40FD-B0B2-62D4D800F0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46220" y="4557418"/>
            <a:ext cx="1286824" cy="669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l">
              <a:lnSpc>
                <a:spcPts val="1500"/>
              </a:lnSpc>
              <a:spcBef>
                <a:spcPts val="0"/>
              </a:spcBef>
              <a:buNone/>
            </a:pPr>
            <a:r>
              <a:rPr lang="pt-BR" altLang="pt-BR" sz="1400" b="1" dirty="0"/>
              <a:t>material</a:t>
            </a:r>
          </a:p>
          <a:p>
            <a:pPr algn="l">
              <a:lnSpc>
                <a:spcPts val="1500"/>
              </a:lnSpc>
              <a:spcBef>
                <a:spcPts val="0"/>
              </a:spcBef>
              <a:buNone/>
            </a:pPr>
            <a:r>
              <a:rPr lang="pt-BR" altLang="pt-BR" sz="1400" b="1" dirty="0"/>
              <a:t>informação</a:t>
            </a:r>
          </a:p>
          <a:p>
            <a:pPr algn="l">
              <a:lnSpc>
                <a:spcPts val="1500"/>
              </a:lnSpc>
              <a:spcBef>
                <a:spcPts val="0"/>
              </a:spcBef>
              <a:buNone/>
            </a:pPr>
            <a:r>
              <a:rPr lang="pt-BR" altLang="pt-BR" sz="1400" b="1" dirty="0"/>
              <a:t>cliente</a:t>
            </a:r>
          </a:p>
        </p:txBody>
      </p:sp>
      <p:sp>
        <p:nvSpPr>
          <p:cNvPr id="8" name="Text Box 17">
            <a:extLst>
              <a:ext uri="{FF2B5EF4-FFF2-40B4-BE49-F238E27FC236}">
                <a16:creationId xmlns:a16="http://schemas.microsoft.com/office/drawing/2014/main" id="{A087DE09-B86A-4180-919C-889048A668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45151" y="4851639"/>
            <a:ext cx="100310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l">
              <a:spcBef>
                <a:spcPct val="50000"/>
              </a:spcBef>
              <a:buNone/>
            </a:pPr>
            <a:r>
              <a:rPr lang="pt-BR" altLang="pt-BR" sz="1400" b="1" dirty="0"/>
              <a:t>operador</a:t>
            </a:r>
          </a:p>
        </p:txBody>
      </p:sp>
      <p:sp>
        <p:nvSpPr>
          <p:cNvPr id="9" name="Text Box 17">
            <a:extLst>
              <a:ext uri="{FF2B5EF4-FFF2-40B4-BE49-F238E27FC236}">
                <a16:creationId xmlns:a16="http://schemas.microsoft.com/office/drawing/2014/main" id="{1467C3E7-0C35-4919-9116-A505EFBC36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40491" y="4627297"/>
            <a:ext cx="99471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l">
              <a:spcBef>
                <a:spcPct val="50000"/>
              </a:spcBef>
              <a:buNone/>
            </a:pPr>
            <a:r>
              <a:rPr lang="pt-BR" altLang="pt-BR" sz="1400" b="1" dirty="0"/>
              <a:t>máquina</a:t>
            </a:r>
          </a:p>
        </p:txBody>
      </p:sp>
      <p:sp>
        <p:nvSpPr>
          <p:cNvPr id="10" name="Text Box 17">
            <a:extLst>
              <a:ext uri="{FF2B5EF4-FFF2-40B4-BE49-F238E27FC236}">
                <a16:creationId xmlns:a16="http://schemas.microsoft.com/office/drawing/2014/main" id="{9646221A-4639-446C-A6C2-4F247AAC4E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45151" y="5959079"/>
            <a:ext cx="100310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l">
              <a:spcBef>
                <a:spcPct val="50000"/>
              </a:spcBef>
              <a:buNone/>
            </a:pPr>
            <a:r>
              <a:rPr lang="pt-BR" altLang="pt-BR" sz="1400" b="1" dirty="0">
                <a:solidFill>
                  <a:srgbClr val="C00000"/>
                </a:solidFill>
              </a:rPr>
              <a:t>operador</a:t>
            </a:r>
          </a:p>
        </p:txBody>
      </p:sp>
    </p:spTree>
    <p:extLst>
      <p:ext uri="{BB962C8B-B14F-4D97-AF65-F5344CB8AC3E}">
        <p14:creationId xmlns:p14="http://schemas.microsoft.com/office/powerpoint/2010/main" val="1081159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3059" name="Text Box 3"/>
          <p:cNvSpPr txBox="1">
            <a:spLocks noChangeArrowheads="1"/>
          </p:cNvSpPr>
          <p:nvPr/>
        </p:nvSpPr>
        <p:spPr bwMode="auto">
          <a:xfrm>
            <a:off x="0" y="764704"/>
            <a:ext cx="1135258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180975" lvl="0" indent="-180975" algn="l">
              <a:buFont typeface="Arial" panose="020B0604020202020204" pitchFamily="34" charset="0"/>
              <a:buChar char="•"/>
            </a:pPr>
            <a:r>
              <a:rPr lang="pt-BR" sz="2400" b="1" dirty="0">
                <a:cs typeface="Arial" panose="020B0604020202020204" pitchFamily="34" charset="0"/>
              </a:rPr>
              <a:t>RITMO:</a:t>
            </a:r>
            <a:endParaRPr lang="pt-BR" sz="2400" dirty="0"/>
          </a:p>
        </p:txBody>
      </p:sp>
      <p:sp>
        <p:nvSpPr>
          <p:cNvPr id="7" name="Text Box 2">
            <a:extLst>
              <a:ext uri="{FF2B5EF4-FFF2-40B4-BE49-F238E27FC236}">
                <a16:creationId xmlns:a16="http://schemas.microsoft.com/office/drawing/2014/main" id="{1E4E98CC-B6E8-4B85-9229-63B1976A7E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/>
            <a:r>
              <a:rPr lang="pt-BR" sz="2800" b="1" dirty="0">
                <a:ea typeface="‚l‚r –¾’©"/>
                <a:cs typeface="‚l‚r –¾’©"/>
              </a:rPr>
              <a:t>Os 3 </a:t>
            </a:r>
            <a:r>
              <a:rPr lang="pt-BR" sz="2800" b="1" dirty="0" err="1">
                <a:ea typeface="‚l‚r –¾’©"/>
                <a:cs typeface="‚l‚r –¾’©"/>
              </a:rPr>
              <a:t>R’s</a:t>
            </a:r>
            <a:r>
              <a:rPr lang="pt-BR" sz="2800" b="1" dirty="0">
                <a:ea typeface="‚l‚r –¾’©"/>
                <a:cs typeface="‚l‚r –¾’©"/>
              </a:rPr>
              <a:t> da Gestão de Fluxo</a:t>
            </a:r>
          </a:p>
        </p:txBody>
      </p:sp>
      <p:pic>
        <p:nvPicPr>
          <p:cNvPr id="27650" name="Picture 2" descr="Resultado de imagem para metronomo">
            <a:extLst>
              <a:ext uri="{FF2B5EF4-FFF2-40B4-BE49-F238E27FC236}">
                <a16:creationId xmlns:a16="http://schemas.microsoft.com/office/drawing/2014/main" id="{BF3E5204-F41D-4416-A06C-C654DD1A58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79576" y="577379"/>
            <a:ext cx="1224136" cy="2021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Box 3">
            <a:extLst>
              <a:ext uri="{FF2B5EF4-FFF2-40B4-BE49-F238E27FC236}">
                <a16:creationId xmlns:a16="http://schemas.microsoft.com/office/drawing/2014/main" id="{DE493A30-12D4-B5D9-FAB4-58F100FF8F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3512" y="3054411"/>
            <a:ext cx="904832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174625" marR="0" lvl="0" indent="-174625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t-BR" sz="2400" b="1" dirty="0">
                <a:cs typeface="Arial" panose="020B0604020202020204" pitchFamily="34" charset="0"/>
              </a:rPr>
              <a:t>ROTAS Inequívocas:</a:t>
            </a:r>
            <a:endParaRPr kumimoji="0" lang="en-US" altLang="pt-BR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MS PGothic" pitchFamily="34" charset="-128"/>
              <a:cs typeface="Arial" panose="020B0604020202020204" pitchFamily="34" charset="0"/>
            </a:endParaRPr>
          </a:p>
        </p:txBody>
      </p:sp>
      <p:sp>
        <p:nvSpPr>
          <p:cNvPr id="6" name="Text Box 3">
            <a:extLst>
              <a:ext uri="{FF2B5EF4-FFF2-40B4-BE49-F238E27FC236}">
                <a16:creationId xmlns:a16="http://schemas.microsoft.com/office/drawing/2014/main" id="{73A056F5-A9CD-A46F-F190-ED687096A1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1635" y="5301208"/>
            <a:ext cx="642341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180975" lvl="0" indent="-180975" algn="l">
              <a:buFont typeface="Arial" panose="020B0604020202020204" pitchFamily="34" charset="0"/>
              <a:buChar char="•"/>
            </a:pPr>
            <a:r>
              <a:rPr lang="pt-BR" sz="2400" b="1" dirty="0">
                <a:cs typeface="Arial" panose="020B0604020202020204" pitchFamily="34" charset="0"/>
              </a:rPr>
              <a:t>ROTINAS de Movimentação</a:t>
            </a:r>
            <a:r>
              <a:rPr lang="pt-BR" sz="2400" dirty="0">
                <a:cs typeface="Arial" panose="020B0604020202020204" pitchFamily="34" charset="0"/>
              </a:rPr>
              <a:t>: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FFC6A3A1-4670-F249-B0D9-C22242D273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978" t="3563" r="5477" b="4564"/>
          <a:stretch/>
        </p:blipFill>
        <p:spPr>
          <a:xfrm>
            <a:off x="9048328" y="4295210"/>
            <a:ext cx="3113906" cy="2540292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21577B91-E734-C295-2F7D-7261E04CB4F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92" t="3219" r="1731" b="9389"/>
          <a:stretch/>
        </p:blipFill>
        <p:spPr>
          <a:xfrm>
            <a:off x="5015880" y="1956458"/>
            <a:ext cx="3975146" cy="2452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02298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>
            <a:extLst>
              <a:ext uri="{FF2B5EF4-FFF2-40B4-BE49-F238E27FC236}">
                <a16:creationId xmlns:a16="http://schemas.microsoft.com/office/drawing/2014/main" id="{F720B667-B14B-C934-2F03-1E285AA3A3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7475"/>
            <a:ext cx="12192000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180975" lvl="0" indent="-180975" algn="l">
              <a:buFont typeface="Arial" panose="020B0604020202020204" pitchFamily="34" charset="0"/>
              <a:buChar char="•"/>
            </a:pPr>
            <a:r>
              <a:rPr lang="pt-BR" sz="2400" dirty="0">
                <a:cs typeface="Arial" panose="020B0604020202020204" pitchFamily="34" charset="0"/>
              </a:rPr>
              <a:t>É o </a:t>
            </a:r>
            <a:r>
              <a:rPr lang="pt-BR" sz="2400" b="1" dirty="0">
                <a:cs typeface="Arial" panose="020B0604020202020204" pitchFamily="34" charset="0"/>
              </a:rPr>
              <a:t>pulso</a:t>
            </a:r>
            <a:r>
              <a:rPr lang="pt-BR" sz="2400" dirty="0">
                <a:cs typeface="Arial" panose="020B0604020202020204" pitchFamily="34" charset="0"/>
              </a:rPr>
              <a:t> da operação e garantia de conexão entre os </a:t>
            </a:r>
            <a:r>
              <a:rPr lang="pt-BR" sz="2400" b="1" dirty="0">
                <a:cs typeface="Arial" panose="020B0604020202020204" pitchFamily="34" charset="0"/>
              </a:rPr>
              <a:t>processos</a:t>
            </a:r>
            <a:r>
              <a:rPr lang="pt-BR" sz="2400" dirty="0">
                <a:cs typeface="Arial" panose="020B0604020202020204" pitchFamily="34" charset="0"/>
              </a:rPr>
              <a:t> a partir da </a:t>
            </a:r>
            <a:r>
              <a:rPr lang="pt-BR" sz="2400" b="1" dirty="0">
                <a:cs typeface="Arial" panose="020B0604020202020204" pitchFamily="34" charset="0"/>
              </a:rPr>
              <a:t>lógica cliente-fornecedor. </a:t>
            </a:r>
          </a:p>
          <a:p>
            <a:pPr lvl="0" algn="l"/>
            <a:endParaRPr lang="pt-BR" sz="2400" dirty="0">
              <a:cs typeface="Arial" panose="020B0604020202020204" pitchFamily="34" charset="0"/>
            </a:endParaRPr>
          </a:p>
          <a:p>
            <a:pPr marL="180975" lvl="0" indent="-180975" algn="l">
              <a:buFont typeface="Arial" panose="020B0604020202020204" pitchFamily="34" charset="0"/>
              <a:buChar char="•"/>
            </a:pPr>
            <a:r>
              <a:rPr lang="pt-BR" sz="2400" dirty="0">
                <a:cs typeface="Arial" panose="020B0604020202020204" pitchFamily="34" charset="0"/>
              </a:rPr>
              <a:t>O </a:t>
            </a:r>
            <a:r>
              <a:rPr lang="pt-BR" sz="2400" b="1" dirty="0">
                <a:cs typeface="Arial" panose="020B0604020202020204" pitchFamily="34" charset="0"/>
              </a:rPr>
              <a:t>fluxo avança </a:t>
            </a:r>
            <a:r>
              <a:rPr lang="pt-BR" sz="2400" dirty="0">
                <a:cs typeface="Arial" panose="020B0604020202020204" pitchFamily="34" charset="0"/>
              </a:rPr>
              <a:t>de fornecedor para cliente a partir do </a:t>
            </a:r>
            <a:r>
              <a:rPr lang="pt-BR" sz="2400" b="1" dirty="0">
                <a:cs typeface="Arial" panose="020B0604020202020204" pitchFamily="34" charset="0"/>
              </a:rPr>
              <a:t>ritmo de consumo</a:t>
            </a:r>
            <a:r>
              <a:rPr lang="pt-BR" sz="2400" dirty="0">
                <a:cs typeface="Arial" panose="020B0604020202020204" pitchFamily="34" charset="0"/>
              </a:rPr>
              <a:t> (</a:t>
            </a:r>
            <a:r>
              <a:rPr lang="pt-BR" sz="2400" dirty="0" err="1">
                <a:cs typeface="Arial" panose="020B0604020202020204" pitchFamily="34" charset="0"/>
              </a:rPr>
              <a:t>Takt</a:t>
            </a:r>
            <a:r>
              <a:rPr lang="pt-BR" sz="2400" dirty="0">
                <a:cs typeface="Arial" panose="020B0604020202020204" pitchFamily="34" charset="0"/>
              </a:rPr>
              <a:t> Time) deste último. </a:t>
            </a:r>
          </a:p>
          <a:p>
            <a:pPr lvl="0" algn="l"/>
            <a:endParaRPr lang="pt-BR" sz="2400" dirty="0">
              <a:cs typeface="Arial" panose="020B0604020202020204" pitchFamily="34" charset="0"/>
            </a:endParaRPr>
          </a:p>
          <a:p>
            <a:pPr marL="180975" lvl="0" indent="-180975" algn="l">
              <a:buFont typeface="Arial" panose="020B0604020202020204" pitchFamily="34" charset="0"/>
              <a:buChar char="•"/>
            </a:pPr>
            <a:r>
              <a:rPr lang="pt-BR" sz="2400" dirty="0">
                <a:cs typeface="Arial" panose="020B0604020202020204" pitchFamily="34" charset="0"/>
              </a:rPr>
              <a:t>O processo fornecedor e todos os recursos de apoio estarão focados em </a:t>
            </a:r>
            <a:r>
              <a:rPr lang="pt-BR" sz="2400" b="1" dirty="0">
                <a:cs typeface="Arial" panose="020B0604020202020204" pitchFamily="34" charset="0"/>
              </a:rPr>
              <a:t>assegurar a existência de contínuo fluxo </a:t>
            </a:r>
            <a:r>
              <a:rPr lang="pt-BR" sz="2400" dirty="0">
                <a:cs typeface="Arial" panose="020B0604020202020204" pitchFamily="34" charset="0"/>
              </a:rPr>
              <a:t>de abastecimento para o processo cliente. </a:t>
            </a:r>
            <a:endParaRPr lang="pt-BR" sz="2400" dirty="0"/>
          </a:p>
        </p:txBody>
      </p:sp>
      <p:sp>
        <p:nvSpPr>
          <p:cNvPr id="3" name="Text Box 2">
            <a:extLst>
              <a:ext uri="{FF2B5EF4-FFF2-40B4-BE49-F238E27FC236}">
                <a16:creationId xmlns:a16="http://schemas.microsoft.com/office/drawing/2014/main" id="{BAD82DAB-9D14-F984-CA0D-8898952D10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/>
            <a:r>
              <a:rPr lang="pt-BR" sz="2800" b="1" dirty="0">
                <a:ea typeface="‚l‚r –¾’©"/>
                <a:cs typeface="‚l‚r –¾’©"/>
              </a:rPr>
              <a:t>Ritmo – Definição</a:t>
            </a:r>
          </a:p>
        </p:txBody>
      </p:sp>
      <p:pic>
        <p:nvPicPr>
          <p:cNvPr id="4" name="Picture 2" descr="Resultado de imagem para metronomo">
            <a:extLst>
              <a:ext uri="{FF2B5EF4-FFF2-40B4-BE49-F238E27FC236}">
                <a16:creationId xmlns:a16="http://schemas.microsoft.com/office/drawing/2014/main" id="{363369A9-7DF9-88CD-A0CB-B133A99D24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20839" y="3933056"/>
            <a:ext cx="1771159" cy="2924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680390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>
            <a:extLst>
              <a:ext uri="{FF2B5EF4-FFF2-40B4-BE49-F238E27FC236}">
                <a16:creationId xmlns:a16="http://schemas.microsoft.com/office/drawing/2014/main" id="{0D218E5E-C801-3345-DC84-9BEE97E1FC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/>
            <a:r>
              <a:rPr lang="pt-BR" sz="2800" b="1" dirty="0">
                <a:ea typeface="‚l‚r –¾’©"/>
                <a:cs typeface="‚l‚r –¾’©"/>
              </a:rPr>
              <a:t>Ritmo – </a:t>
            </a:r>
            <a:r>
              <a:rPr lang="pt-BR" sz="2800" b="1" dirty="0" err="1">
                <a:ea typeface="‚l‚r –¾’©"/>
                <a:cs typeface="‚l‚r –¾’©"/>
              </a:rPr>
              <a:t>Takt</a:t>
            </a:r>
            <a:r>
              <a:rPr lang="pt-BR" sz="2800" b="1" dirty="0">
                <a:ea typeface="‚l‚r –¾’©"/>
                <a:cs typeface="‚l‚r –¾’©"/>
              </a:rPr>
              <a:t> Time</a:t>
            </a:r>
          </a:p>
        </p:txBody>
      </p:sp>
      <p:sp>
        <p:nvSpPr>
          <p:cNvPr id="3" name="Text Box 2">
            <a:extLst>
              <a:ext uri="{FF2B5EF4-FFF2-40B4-BE49-F238E27FC236}">
                <a16:creationId xmlns:a16="http://schemas.microsoft.com/office/drawing/2014/main" id="{6BFB2F50-C8A1-91E2-57BA-0A1120A078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68352"/>
            <a:ext cx="12191999" cy="452431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algn="l" eaLnBrk="0" hangingPunct="0"/>
            <a:r>
              <a:rPr lang="pt-B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Takt</a:t>
            </a:r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 Time			= </a:t>
            </a:r>
            <a:r>
              <a:rPr lang="pt-BR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Tempo Total Disponível no Período</a:t>
            </a:r>
            <a:endParaRPr lang="pt-BR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eaLnBrk="0" hangingPunct="0"/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		      Demanda do Cliente no Período</a:t>
            </a:r>
          </a:p>
          <a:p>
            <a:pPr algn="l" eaLnBrk="0" hangingPunct="0"/>
            <a:endParaRPr lang="pt-BR" sz="2400" b="1" dirty="0">
              <a:cs typeface="Arial" panose="020B0604020202020204" pitchFamily="34" charset="0"/>
            </a:endParaRPr>
          </a:p>
          <a:p>
            <a:pPr algn="l" eaLnBrk="0" hangingPunct="0"/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Tempo Total Disponível	=     2 turnos/dia x 8 horas/turno </a:t>
            </a:r>
          </a:p>
          <a:p>
            <a:pPr algn="l" eaLnBrk="0" hangingPunct="0"/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				=   16 horas/dia = 16 x 3.600”</a:t>
            </a:r>
          </a:p>
          <a:p>
            <a:pPr algn="l" eaLnBrk="0" hangingPunct="0"/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				=   57.600”/dia</a:t>
            </a:r>
          </a:p>
          <a:p>
            <a:pPr algn="l" eaLnBrk="0" hangingPunct="0"/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eaLnBrk="0" hangingPunct="0"/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Demanda do Cliente	= 1000 unidades/dia</a:t>
            </a:r>
          </a:p>
          <a:p>
            <a:pPr eaLnBrk="0" hangingPunct="0"/>
            <a:endParaRPr lang="pt-BR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eaLnBrk="0" hangingPunct="0"/>
            <a:endParaRPr lang="pt-BR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eaLnBrk="0" hangingPunct="0"/>
            <a:r>
              <a:rPr lang="pt-B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Takt</a:t>
            </a:r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 Time</a:t>
            </a:r>
            <a:r>
              <a:rPr lang="pt-BR" sz="2400" b="1" dirty="0">
                <a:cs typeface="Arial" panose="020B0604020202020204" pitchFamily="34" charset="0"/>
              </a:rPr>
              <a:t>			</a:t>
            </a:r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pt-BR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 57.600” </a:t>
            </a:r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  =  </a:t>
            </a:r>
            <a:r>
              <a:rPr lang="pt-BR" sz="2400" b="1" dirty="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57,6”/unidade</a:t>
            </a:r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						</a:t>
            </a:r>
            <a:r>
              <a:rPr lang="pt-BR" sz="2400" b="1" dirty="0">
                <a:cs typeface="Arial" panose="020B0604020202020204" pitchFamily="34" charset="0"/>
              </a:rPr>
              <a:t>	    </a:t>
            </a:r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1000 </a:t>
            </a:r>
            <a:r>
              <a:rPr lang="pt-B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endParaRPr lang="pt-BR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F32CCDF0-FB2B-9CA9-D6FC-85DB00AA97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11444" y="4619736"/>
            <a:ext cx="2680556" cy="2238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52150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>
            <a:extLst>
              <a:ext uri="{FF2B5EF4-FFF2-40B4-BE49-F238E27FC236}">
                <a16:creationId xmlns:a16="http://schemas.microsoft.com/office/drawing/2014/main" id="{EE0D3A79-B2DB-1612-8A4F-5330854B82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/>
            <a:r>
              <a:rPr lang="pt-BR" sz="2800" b="1" dirty="0">
                <a:ea typeface="‚l‚r –¾’©"/>
                <a:cs typeface="‚l‚r –¾’©"/>
              </a:rPr>
              <a:t>Rotas Inequívocas – Definição</a:t>
            </a:r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id="{4A097D4E-9211-0E6F-E35C-3BC1DFCE9E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" y="836797"/>
            <a:ext cx="12191999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180975" lvl="0" indent="-180975" algn="l">
              <a:buFont typeface="Arial" panose="020B0604020202020204" pitchFamily="34" charset="0"/>
              <a:buChar char="•"/>
            </a:pPr>
            <a:r>
              <a:rPr lang="pt-BR" sz="2400" b="1" dirty="0">
                <a:cs typeface="Arial" panose="020B0604020202020204" pitchFamily="34" charset="0"/>
              </a:rPr>
              <a:t>Caminhos</a:t>
            </a:r>
            <a:r>
              <a:rPr lang="pt-BR" sz="2400" dirty="0">
                <a:cs typeface="Arial" panose="020B0604020202020204" pitchFamily="34" charset="0"/>
              </a:rPr>
              <a:t> ou percursos estabelecidos, conhecidos, facilmente identificáveis, </a:t>
            </a:r>
            <a:r>
              <a:rPr lang="pt-BR" sz="2400" b="1" dirty="0">
                <a:cs typeface="Arial" panose="020B0604020202020204" pitchFamily="34" charset="0"/>
              </a:rPr>
              <a:t>padronizados</a:t>
            </a:r>
            <a:r>
              <a:rPr lang="pt-BR" sz="2400" dirty="0">
                <a:cs typeface="Arial" panose="020B0604020202020204" pitchFamily="34" charset="0"/>
              </a:rPr>
              <a:t> e respeitados, ao longo dos quais </a:t>
            </a:r>
            <a:r>
              <a:rPr lang="pt-BR" sz="2400" b="1" dirty="0">
                <a:cs typeface="Arial" panose="020B0604020202020204" pitchFamily="34" charset="0"/>
              </a:rPr>
              <a:t>“devem fluir” </a:t>
            </a:r>
            <a:r>
              <a:rPr lang="pt-BR" sz="2400" dirty="0">
                <a:cs typeface="Arial" panose="020B0604020202020204" pitchFamily="34" charset="0"/>
              </a:rPr>
              <a:t>materiais (frequentemente agrupados em famílias), informações ou clientes.</a:t>
            </a:r>
            <a:endParaRPr lang="pt-BR" sz="2400" dirty="0"/>
          </a:p>
        </p:txBody>
      </p:sp>
      <p:grpSp>
        <p:nvGrpSpPr>
          <p:cNvPr id="5" name="Agrupar 4">
            <a:extLst>
              <a:ext uri="{FF2B5EF4-FFF2-40B4-BE49-F238E27FC236}">
                <a16:creationId xmlns:a16="http://schemas.microsoft.com/office/drawing/2014/main" id="{1F8FE69B-54EF-A890-0549-4E51DB7E9987}"/>
              </a:ext>
            </a:extLst>
          </p:cNvPr>
          <p:cNvGrpSpPr/>
          <p:nvPr/>
        </p:nvGrpSpPr>
        <p:grpSpPr>
          <a:xfrm>
            <a:off x="3215680" y="4267074"/>
            <a:ext cx="5616624" cy="2376264"/>
            <a:chOff x="5776686" y="2516094"/>
            <a:chExt cx="6415314" cy="3988627"/>
          </a:xfrm>
        </p:grpSpPr>
        <p:pic>
          <p:nvPicPr>
            <p:cNvPr id="6" name="Picture 2" descr="Apresentação do PowerPoint">
              <a:extLst>
                <a:ext uri="{FF2B5EF4-FFF2-40B4-BE49-F238E27FC236}">
                  <a16:creationId xmlns:a16="http://schemas.microsoft.com/office/drawing/2014/main" id="{20955C96-986D-8ADA-89E8-9337952468A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92169" y="2516094"/>
              <a:ext cx="6399831" cy="39886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tângulo: Cantos Diagonais Arredondados 6">
              <a:extLst>
                <a:ext uri="{FF2B5EF4-FFF2-40B4-BE49-F238E27FC236}">
                  <a16:creationId xmlns:a16="http://schemas.microsoft.com/office/drawing/2014/main" id="{61F00F1B-6280-267E-129E-4D271742549A}"/>
                </a:ext>
              </a:extLst>
            </p:cNvPr>
            <p:cNvSpPr/>
            <p:nvPr/>
          </p:nvSpPr>
          <p:spPr bwMode="auto">
            <a:xfrm>
              <a:off x="5776686" y="2772229"/>
              <a:ext cx="1567543" cy="442674"/>
            </a:xfrm>
            <a:prstGeom prst="round2DiagRect">
              <a:avLst/>
            </a:prstGeom>
            <a:solidFill>
              <a:schemeClr val="bg1"/>
            </a:solidFill>
            <a:ln w="107950" cap="flat" cmpd="sng" algn="ctr">
              <a:noFill/>
              <a:prstDash val="solid"/>
              <a:round/>
              <a:headEnd type="none" w="med" len="med"/>
              <a:tailEnd type="stealth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2600" b="0" i="0" u="none" strike="noStrike" cap="none" normalizeH="0" baseline="0">
                <a:ln>
                  <a:noFill/>
                </a:ln>
                <a:effectLst/>
                <a:latin typeface="Arial" pitchFamily="34" charset="0"/>
              </a:endParaRPr>
            </a:p>
          </p:txBody>
        </p:sp>
      </p:grpSp>
      <p:sp>
        <p:nvSpPr>
          <p:cNvPr id="3" name="Text Box 3">
            <a:extLst>
              <a:ext uri="{FF2B5EF4-FFF2-40B4-BE49-F238E27FC236}">
                <a16:creationId xmlns:a16="http://schemas.microsoft.com/office/drawing/2014/main" id="{5C52A7CC-329C-2C37-5DB3-8344C1AECE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76872"/>
            <a:ext cx="1219199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174625" marR="0" lvl="0" indent="-174625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pt-BR" sz="24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MS PGothic" pitchFamily="34" charset="-128"/>
                <a:cs typeface="Arial" panose="020B0604020202020204" pitchFamily="34" charset="0"/>
              </a:rPr>
              <a:t>Otimização</a:t>
            </a:r>
            <a:r>
              <a:rPr kumimoji="0" lang="en-US" altLang="pt-BR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MS PGothic" pitchFamily="34" charset="-128"/>
                <a:cs typeface="Arial" panose="020B0604020202020204" pitchFamily="34" charset="0"/>
              </a:rPr>
              <a:t> dos </a:t>
            </a:r>
            <a:r>
              <a:rPr kumimoji="0" lang="en-US" altLang="pt-BR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MS PGothic" pitchFamily="34" charset="-128"/>
                <a:cs typeface="Arial" panose="020B0604020202020204" pitchFamily="34" charset="0"/>
              </a:rPr>
              <a:t>fluxos</a:t>
            </a:r>
            <a:r>
              <a:rPr kumimoji="0" lang="en-US" altLang="pt-BR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MS PGothic" pitchFamily="34" charset="-128"/>
                <a:cs typeface="Arial" panose="020B0604020202020204" pitchFamily="34" charset="0"/>
              </a:rPr>
              <a:t> </a:t>
            </a:r>
            <a:r>
              <a:rPr kumimoji="0" lang="en-US" altLang="pt-BR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MS PGothic" pitchFamily="34" charset="-128"/>
                <a:cs typeface="Arial" panose="020B0604020202020204" pitchFamily="34" charset="0"/>
              </a:rPr>
              <a:t>significa</a:t>
            </a:r>
            <a:r>
              <a:rPr kumimoji="0" lang="en-US" altLang="pt-BR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MS PGothic" pitchFamily="34" charset="-128"/>
                <a:cs typeface="Arial" panose="020B0604020202020204" pitchFamily="34" charset="0"/>
              </a:rPr>
              <a:t> </a:t>
            </a:r>
            <a:r>
              <a:rPr kumimoji="0" lang="en-US" altLang="pt-BR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MS PGothic" pitchFamily="34" charset="-128"/>
                <a:cs typeface="Arial" panose="020B0604020202020204" pitchFamily="34" charset="0"/>
              </a:rPr>
              <a:t>reduzir</a:t>
            </a:r>
            <a:r>
              <a:rPr kumimoji="0" lang="en-US" altLang="pt-BR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MS PGothic" pitchFamily="34" charset="-128"/>
                <a:cs typeface="Arial" panose="020B0604020202020204" pitchFamily="34" charset="0"/>
              </a:rPr>
              <a:t> </a:t>
            </a:r>
            <a:r>
              <a:rPr kumimoji="0" lang="en-US" altLang="pt-BR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MS PGothic" pitchFamily="34" charset="-128"/>
                <a:cs typeface="Arial" panose="020B0604020202020204" pitchFamily="34" charset="0"/>
              </a:rPr>
              <a:t>distâncias</a:t>
            </a:r>
            <a:r>
              <a:rPr kumimoji="0" lang="en-US" altLang="pt-BR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MS PGothic" pitchFamily="34" charset="-128"/>
                <a:cs typeface="Arial" panose="020B0604020202020204" pitchFamily="34" charset="0"/>
              </a:rPr>
              <a:t>, </a:t>
            </a:r>
            <a:r>
              <a:rPr kumimoji="0" lang="en-US" altLang="pt-BR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MS PGothic" pitchFamily="34" charset="-128"/>
                <a:cs typeface="Arial" panose="020B0604020202020204" pitchFamily="34" charset="0"/>
              </a:rPr>
              <a:t>cruzamentos</a:t>
            </a:r>
            <a:r>
              <a:rPr kumimoji="0" lang="en-US" altLang="pt-BR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MS PGothic" pitchFamily="34" charset="-128"/>
                <a:cs typeface="Arial" panose="020B0604020202020204" pitchFamily="34" charset="0"/>
              </a:rPr>
              <a:t>, </a:t>
            </a:r>
            <a:r>
              <a:rPr kumimoji="0" lang="en-US" altLang="pt-BR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MS PGothic" pitchFamily="34" charset="-128"/>
                <a:cs typeface="Arial" panose="020B0604020202020204" pitchFamily="34" charset="0"/>
              </a:rPr>
              <a:t>contrafluxos</a:t>
            </a:r>
            <a:r>
              <a:rPr lang="en-US" altLang="pt-BR" sz="2400" dirty="0">
                <a:ea typeface="MS PGothic" pitchFamily="34" charset="-128"/>
                <a:cs typeface="Arial" panose="020B0604020202020204" pitchFamily="34" charset="0"/>
              </a:rPr>
              <a:t> e </a:t>
            </a:r>
            <a:r>
              <a:rPr lang="en-US" altLang="pt-BR" sz="2400" dirty="0" err="1">
                <a:ea typeface="MS PGothic" pitchFamily="34" charset="-128"/>
                <a:cs typeface="Arial" panose="020B0604020202020204" pitchFamily="34" charset="0"/>
              </a:rPr>
              <a:t>redimensionar</a:t>
            </a:r>
            <a:r>
              <a:rPr lang="en-US" altLang="pt-BR" sz="2400" dirty="0">
                <a:ea typeface="MS PGothic" pitchFamily="34" charset="-128"/>
                <a:cs typeface="Arial" panose="020B0604020202020204" pitchFamily="34" charset="0"/>
              </a:rPr>
              <a:t> </a:t>
            </a:r>
            <a:r>
              <a:rPr kumimoji="0" lang="en-US" altLang="pt-BR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MS PGothic" pitchFamily="34" charset="-128"/>
                <a:cs typeface="Arial" panose="020B0604020202020204" pitchFamily="34" charset="0"/>
              </a:rPr>
              <a:t>corredores</a:t>
            </a:r>
            <a:r>
              <a:rPr kumimoji="0" lang="en-US" altLang="pt-BR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MS PGothic" pitchFamily="34" charset="-128"/>
                <a:cs typeface="Arial" panose="020B0604020202020204" pitchFamily="34" charset="0"/>
              </a:rPr>
              <a:t>, </a:t>
            </a:r>
            <a:r>
              <a:rPr kumimoji="0" lang="en-US" altLang="pt-BR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MS PGothic" pitchFamily="34" charset="-128"/>
                <a:cs typeface="Arial" panose="020B0604020202020204" pitchFamily="34" charset="0"/>
              </a:rPr>
              <a:t>por</a:t>
            </a:r>
            <a:r>
              <a:rPr kumimoji="0" lang="en-US" altLang="pt-BR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MS PGothic" pitchFamily="34" charset="-128"/>
                <a:cs typeface="Arial" panose="020B0604020202020204" pitchFamily="34" charset="0"/>
              </a:rPr>
              <a:t> </a:t>
            </a:r>
            <a:r>
              <a:rPr kumimoji="0" lang="en-US" altLang="pt-BR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MS PGothic" pitchFamily="34" charset="-128"/>
                <a:cs typeface="Arial" panose="020B0604020202020204" pitchFamily="34" charset="0"/>
              </a:rPr>
              <a:t>exemplo</a:t>
            </a:r>
            <a:r>
              <a:rPr kumimoji="0" lang="en-US" altLang="pt-BR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MS PGothic" pitchFamily="34" charset="-128"/>
                <a:cs typeface="Arial" panose="020B0604020202020204" pitchFamily="34" charset="0"/>
              </a:rPr>
              <a:t>. Gestão “à vista” (Me De </a:t>
            </a:r>
            <a:r>
              <a:rPr lang="en-US" altLang="pt-BR" sz="2400" dirty="0">
                <a:ea typeface="MS PGothic" pitchFamily="34" charset="-128"/>
                <a:cs typeface="Arial" panose="020B0604020202020204" pitchFamily="34" charset="0"/>
              </a:rPr>
              <a:t>M</a:t>
            </a:r>
            <a:r>
              <a:rPr kumimoji="0" lang="en-US" altLang="pt-BR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MS PGothic" pitchFamily="34" charset="-128"/>
                <a:cs typeface="Arial" panose="020B0604020202020204" pitchFamily="34" charset="0"/>
              </a:rPr>
              <a:t>iru</a:t>
            </a:r>
            <a:r>
              <a:rPr kumimoji="0" lang="en-US" altLang="pt-BR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MS PGothic" pitchFamily="34" charset="-128"/>
                <a:cs typeface="Arial" panose="020B0604020202020204" pitchFamily="34" charset="0"/>
              </a:rPr>
              <a:t>!); </a:t>
            </a:r>
            <a:r>
              <a:rPr kumimoji="0" lang="en-US" altLang="pt-BR" sz="24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MS PGothic" pitchFamily="34" charset="-128"/>
                <a:cs typeface="Arial" panose="020B0604020202020204" pitchFamily="34" charset="0"/>
              </a:rPr>
              <a:t>sem</a:t>
            </a:r>
            <a:r>
              <a:rPr kumimoji="0" lang="en-US" altLang="pt-B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MS PGothic" pitchFamily="34" charset="-128"/>
                <a:cs typeface="Arial" panose="020B0604020202020204" pitchFamily="34" charset="0"/>
              </a:rPr>
              <a:t> </a:t>
            </a:r>
            <a:r>
              <a:rPr kumimoji="0" lang="en-US" altLang="pt-BR" sz="24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MS PGothic" pitchFamily="34" charset="-128"/>
                <a:cs typeface="Arial" panose="020B0604020202020204" pitchFamily="34" charset="0"/>
              </a:rPr>
              <a:t>dúvida</a:t>
            </a:r>
            <a:r>
              <a:rPr kumimoji="0" lang="en-US" altLang="pt-B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MS PGothic" pitchFamily="34" charset="-128"/>
                <a:cs typeface="Arial" panose="020B0604020202020204" pitchFamily="34" charset="0"/>
              </a:rPr>
              <a:t> </a:t>
            </a:r>
            <a:r>
              <a:rPr kumimoji="0" lang="en-US" altLang="pt-BR" sz="24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MS PGothic" pitchFamily="34" charset="-128"/>
                <a:cs typeface="Arial" panose="020B0604020202020204" pitchFamily="34" charset="0"/>
              </a:rPr>
              <a:t>quanto</a:t>
            </a:r>
            <a:r>
              <a:rPr kumimoji="0" lang="en-US" altLang="pt-B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MS PGothic" pitchFamily="34" charset="-128"/>
                <a:cs typeface="Arial" panose="020B0604020202020204" pitchFamily="34" charset="0"/>
              </a:rPr>
              <a:t> à </a:t>
            </a:r>
            <a:r>
              <a:rPr kumimoji="0" lang="en-US" altLang="pt-BR" sz="24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MS PGothic" pitchFamily="34" charset="-128"/>
                <a:cs typeface="Arial" panose="020B0604020202020204" pitchFamily="34" charset="0"/>
              </a:rPr>
              <a:t>eventuais</a:t>
            </a:r>
            <a:r>
              <a:rPr kumimoji="0" lang="en-US" altLang="pt-B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MS PGothic" pitchFamily="34" charset="-128"/>
                <a:cs typeface="Arial" panose="020B0604020202020204" pitchFamily="34" charset="0"/>
              </a:rPr>
              <a:t> </a:t>
            </a:r>
            <a:r>
              <a:rPr kumimoji="0" lang="en-US" altLang="pt-BR" sz="24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MS PGothic" pitchFamily="34" charset="-128"/>
                <a:cs typeface="Arial" panose="020B0604020202020204" pitchFamily="34" charset="0"/>
              </a:rPr>
              <a:t>desvios</a:t>
            </a:r>
            <a:r>
              <a:rPr kumimoji="0" lang="en-US" altLang="pt-BR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MS PGothic" pitchFamily="34" charset="-128"/>
                <a:cs typeface="Arial" panose="020B0604020202020204" pitchFamily="34" charset="0"/>
              </a:rPr>
              <a:t>…</a:t>
            </a:r>
          </a:p>
        </p:txBody>
      </p:sp>
      <p:sp>
        <p:nvSpPr>
          <p:cNvPr id="8" name="Text Box 3">
            <a:extLst>
              <a:ext uri="{FF2B5EF4-FFF2-40B4-BE49-F238E27FC236}">
                <a16:creationId xmlns:a16="http://schemas.microsoft.com/office/drawing/2014/main" id="{FD4D7C0B-9EAC-7C7D-1C9E-56A84DE482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689357"/>
            <a:ext cx="12192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174625" marR="0" lvl="0" indent="-174625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pt-BR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MS PGothic" pitchFamily="34" charset="-128"/>
                <a:cs typeface="Arial" panose="020B0604020202020204" pitchFamily="34" charset="0"/>
              </a:rPr>
              <a:t>Gestão “à vista” (Me De </a:t>
            </a:r>
            <a:r>
              <a:rPr lang="en-US" altLang="pt-BR" sz="2400" dirty="0">
                <a:ea typeface="MS PGothic" pitchFamily="34" charset="-128"/>
                <a:cs typeface="Arial" panose="020B0604020202020204" pitchFamily="34" charset="0"/>
              </a:rPr>
              <a:t>M</a:t>
            </a:r>
            <a:r>
              <a:rPr kumimoji="0" lang="en-US" altLang="pt-BR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MS PGothic" pitchFamily="34" charset="-128"/>
                <a:cs typeface="Arial" panose="020B0604020202020204" pitchFamily="34" charset="0"/>
              </a:rPr>
              <a:t>iru</a:t>
            </a:r>
            <a:r>
              <a:rPr kumimoji="0" lang="en-US" altLang="pt-BR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MS PGothic" pitchFamily="34" charset="-128"/>
                <a:cs typeface="Arial" panose="020B0604020202020204" pitchFamily="34" charset="0"/>
              </a:rPr>
              <a:t>!); </a:t>
            </a:r>
            <a:r>
              <a:rPr kumimoji="0" lang="en-US" altLang="pt-BR" sz="24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MS PGothic" pitchFamily="34" charset="-128"/>
                <a:cs typeface="Arial" panose="020B0604020202020204" pitchFamily="34" charset="0"/>
              </a:rPr>
              <a:t>sem</a:t>
            </a:r>
            <a:r>
              <a:rPr kumimoji="0" lang="en-US" altLang="pt-B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MS PGothic" pitchFamily="34" charset="-128"/>
                <a:cs typeface="Arial" panose="020B0604020202020204" pitchFamily="34" charset="0"/>
              </a:rPr>
              <a:t> </a:t>
            </a:r>
            <a:r>
              <a:rPr kumimoji="0" lang="en-US" altLang="pt-BR" sz="24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MS PGothic" pitchFamily="34" charset="-128"/>
                <a:cs typeface="Arial" panose="020B0604020202020204" pitchFamily="34" charset="0"/>
              </a:rPr>
              <a:t>dúvida</a:t>
            </a:r>
            <a:r>
              <a:rPr kumimoji="0" lang="en-US" altLang="pt-B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MS PGothic" pitchFamily="34" charset="-128"/>
                <a:cs typeface="Arial" panose="020B0604020202020204" pitchFamily="34" charset="0"/>
              </a:rPr>
              <a:t> </a:t>
            </a:r>
            <a:r>
              <a:rPr kumimoji="0" lang="en-US" altLang="pt-BR" sz="24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MS PGothic" pitchFamily="34" charset="-128"/>
                <a:cs typeface="Arial" panose="020B0604020202020204" pitchFamily="34" charset="0"/>
              </a:rPr>
              <a:t>quanto</a:t>
            </a:r>
            <a:r>
              <a:rPr kumimoji="0" lang="en-US" altLang="pt-B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MS PGothic" pitchFamily="34" charset="-128"/>
                <a:cs typeface="Arial" panose="020B0604020202020204" pitchFamily="34" charset="0"/>
              </a:rPr>
              <a:t> à </a:t>
            </a:r>
            <a:r>
              <a:rPr kumimoji="0" lang="en-US" altLang="pt-BR" sz="24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MS PGothic" pitchFamily="34" charset="-128"/>
                <a:cs typeface="Arial" panose="020B0604020202020204" pitchFamily="34" charset="0"/>
              </a:rPr>
              <a:t>eventuais</a:t>
            </a:r>
            <a:r>
              <a:rPr kumimoji="0" lang="en-US" altLang="pt-B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MS PGothic" pitchFamily="34" charset="-128"/>
                <a:cs typeface="Arial" panose="020B0604020202020204" pitchFamily="34" charset="0"/>
              </a:rPr>
              <a:t> </a:t>
            </a:r>
            <a:r>
              <a:rPr kumimoji="0" lang="en-US" altLang="pt-BR" sz="24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MS PGothic" pitchFamily="34" charset="-128"/>
                <a:cs typeface="Arial" panose="020B0604020202020204" pitchFamily="34" charset="0"/>
              </a:rPr>
              <a:t>desvios</a:t>
            </a:r>
            <a:r>
              <a:rPr kumimoji="0" lang="en-US" altLang="pt-BR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MS PGothic" pitchFamily="34" charset="-128"/>
                <a:cs typeface="Arial" panose="020B0604020202020204" pitchFamily="34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40077287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3059" name="Text Box 3"/>
          <p:cNvSpPr txBox="1">
            <a:spLocks noChangeArrowheads="1"/>
          </p:cNvSpPr>
          <p:nvPr/>
        </p:nvSpPr>
        <p:spPr bwMode="auto">
          <a:xfrm>
            <a:off x="7516" y="3075349"/>
            <a:ext cx="6160492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l"/>
            <a:r>
              <a:rPr lang="pt-BR" sz="2400" dirty="0">
                <a:ea typeface="Calibri" charset="0"/>
                <a:cs typeface="Arial" panose="020B0604020202020204" pitchFamily="34" charset="0"/>
              </a:rPr>
              <a:t>As </a:t>
            </a:r>
            <a:r>
              <a:rPr lang="pt-BR" sz="2400" b="1" dirty="0">
                <a:ea typeface="Calibri" charset="0"/>
                <a:cs typeface="Arial" panose="020B0604020202020204" pitchFamily="34" charset="0"/>
              </a:rPr>
              <a:t>Rotinas</a:t>
            </a:r>
            <a:r>
              <a:rPr lang="pt-BR" sz="2400" dirty="0">
                <a:ea typeface="Calibri" charset="0"/>
                <a:cs typeface="Arial" panose="020B0604020202020204" pitchFamily="34" charset="0"/>
              </a:rPr>
              <a:t> de Movimentação padronizadas são executadas por </a:t>
            </a:r>
            <a:r>
              <a:rPr lang="pt-BR" sz="2400" b="1" dirty="0">
                <a:solidFill>
                  <a:schemeClr val="accent1">
                    <a:lumMod val="75000"/>
                  </a:schemeClr>
                </a:solidFill>
                <a:ea typeface="Calibri" charset="0"/>
                <a:cs typeface="Arial" panose="020B0604020202020204" pitchFamily="34" charset="0"/>
              </a:rPr>
              <a:t>agentes de fluxo</a:t>
            </a:r>
            <a:r>
              <a:rPr lang="pt-BR" sz="2400" dirty="0">
                <a:ea typeface="Calibri" charset="0"/>
                <a:cs typeface="Arial" panose="020B0604020202020204" pitchFamily="34" charset="0"/>
              </a:rPr>
              <a:t>:</a:t>
            </a:r>
          </a:p>
          <a:p>
            <a:pPr lvl="0" algn="l"/>
            <a:endParaRPr lang="pt-BR" sz="800" dirty="0">
              <a:ea typeface="Calibri" charset="0"/>
              <a:cs typeface="Arial" panose="020B0604020202020204" pitchFamily="34" charset="0"/>
            </a:endParaRPr>
          </a:p>
          <a:p>
            <a:pPr lvl="0" algn="l"/>
            <a:endParaRPr lang="pt-BR" sz="800" dirty="0">
              <a:ea typeface="Calibri" charset="0"/>
              <a:cs typeface="Arial" panose="020B0604020202020204" pitchFamily="34" charset="0"/>
            </a:endParaRPr>
          </a:p>
          <a:p>
            <a:pPr marL="174625" lvl="0" indent="-174625" algn="l">
              <a:buFont typeface="Arial" panose="020B0604020202020204" pitchFamily="34" charset="0"/>
              <a:buChar char="•"/>
            </a:pPr>
            <a:r>
              <a:rPr lang="pt-BR" sz="2200" dirty="0">
                <a:ea typeface="Calibri" charset="0"/>
                <a:cs typeface="Arial" panose="020B0604020202020204" pitchFamily="34" charset="0"/>
              </a:rPr>
              <a:t>Operador Logístico, Movimentador</a:t>
            </a:r>
          </a:p>
          <a:p>
            <a:pPr marL="174625" lvl="0" indent="-174625" algn="l">
              <a:buFont typeface="Arial" panose="020B0604020202020204" pitchFamily="34" charset="0"/>
              <a:buChar char="•"/>
            </a:pPr>
            <a:r>
              <a:rPr lang="pt-BR" sz="2200" dirty="0">
                <a:ea typeface="Calibri" charset="0"/>
                <a:cs typeface="Arial" panose="020B0604020202020204" pitchFamily="34" charset="0"/>
              </a:rPr>
              <a:t>Abastecedor, Alimentador, </a:t>
            </a:r>
            <a:r>
              <a:rPr lang="pt-BR" sz="2200" dirty="0" err="1">
                <a:ea typeface="Calibri" charset="0"/>
                <a:cs typeface="Arial" panose="020B0604020202020204" pitchFamily="34" charset="0"/>
              </a:rPr>
              <a:t>Mizusumashi</a:t>
            </a:r>
            <a:endParaRPr lang="pt-BR" sz="2200" dirty="0">
              <a:ea typeface="Calibri" charset="0"/>
              <a:cs typeface="Arial" panose="020B0604020202020204" pitchFamily="34" charset="0"/>
            </a:endParaRPr>
          </a:p>
          <a:p>
            <a:pPr marL="174625" lvl="0" indent="-174625" algn="l">
              <a:buFont typeface="Arial" panose="020B0604020202020204" pitchFamily="34" charset="0"/>
              <a:buChar char="•"/>
            </a:pPr>
            <a:r>
              <a:rPr lang="pt-BR" sz="2200" dirty="0">
                <a:ea typeface="Calibri" charset="0"/>
                <a:cs typeface="Arial" panose="020B0604020202020204" pitchFamily="34" charset="0"/>
              </a:rPr>
              <a:t>Operador de Empilhadeira/Ponte Rolante</a:t>
            </a:r>
          </a:p>
          <a:p>
            <a:pPr marL="174625" lvl="0" indent="-174625" algn="l">
              <a:buFont typeface="Arial" panose="020B0604020202020204" pitchFamily="34" charset="0"/>
              <a:buChar char="•"/>
            </a:pPr>
            <a:r>
              <a:rPr lang="pt-BR" sz="2200" dirty="0">
                <a:ea typeface="Calibri" charset="0"/>
                <a:cs typeface="Arial" panose="020B0604020202020204" pitchFamily="34" charset="0"/>
              </a:rPr>
              <a:t>AGV (</a:t>
            </a:r>
            <a:r>
              <a:rPr lang="pt-BR" sz="2200" dirty="0" err="1">
                <a:ea typeface="Calibri" charset="0"/>
                <a:cs typeface="Arial" panose="020B0604020202020204" pitchFamily="34" charset="0"/>
              </a:rPr>
              <a:t>Automated</a:t>
            </a:r>
            <a:r>
              <a:rPr lang="pt-BR" sz="2200" dirty="0">
                <a:ea typeface="Calibri" charset="0"/>
                <a:cs typeface="Arial" panose="020B0604020202020204" pitchFamily="34" charset="0"/>
              </a:rPr>
              <a:t> </a:t>
            </a:r>
            <a:r>
              <a:rPr lang="pt-BR" sz="2200" dirty="0" err="1">
                <a:ea typeface="Calibri" charset="0"/>
                <a:cs typeface="Arial" panose="020B0604020202020204" pitchFamily="34" charset="0"/>
              </a:rPr>
              <a:t>Guided</a:t>
            </a:r>
            <a:r>
              <a:rPr lang="pt-BR" sz="2200" dirty="0">
                <a:ea typeface="Calibri" charset="0"/>
                <a:cs typeface="Arial" panose="020B0604020202020204" pitchFamily="34" charset="0"/>
              </a:rPr>
              <a:t> </a:t>
            </a:r>
            <a:r>
              <a:rPr lang="pt-BR" sz="2200" dirty="0" err="1">
                <a:ea typeface="Calibri" charset="0"/>
                <a:cs typeface="Arial" panose="020B0604020202020204" pitchFamily="34" charset="0"/>
              </a:rPr>
              <a:t>Vehicle</a:t>
            </a:r>
            <a:r>
              <a:rPr lang="pt-BR" sz="2200" dirty="0">
                <a:ea typeface="Calibri" charset="0"/>
                <a:cs typeface="Arial" panose="020B0604020202020204" pitchFamily="34" charset="0"/>
              </a:rPr>
              <a:t>)</a:t>
            </a:r>
          </a:p>
          <a:p>
            <a:pPr marL="174625" lvl="0" indent="-174625" algn="l">
              <a:buFont typeface="Arial" panose="020B0604020202020204" pitchFamily="34" charset="0"/>
              <a:buChar char="•"/>
            </a:pPr>
            <a:r>
              <a:rPr lang="pt-BR" sz="2200" dirty="0">
                <a:ea typeface="Calibri" charset="0"/>
                <a:cs typeface="Arial" panose="020B0604020202020204" pitchFamily="34" charset="0"/>
              </a:rPr>
              <a:t>Facilitador de Fluxo</a:t>
            </a:r>
          </a:p>
          <a:p>
            <a:pPr marL="174625" lvl="0" indent="-174625" algn="l">
              <a:buFont typeface="Arial" panose="020B0604020202020204" pitchFamily="34" charset="0"/>
              <a:buChar char="•"/>
            </a:pPr>
            <a:r>
              <a:rPr lang="pt-BR" sz="2200" dirty="0">
                <a:ea typeface="Calibri" charset="0"/>
                <a:cs typeface="Arial" panose="020B0604020202020204" pitchFamily="34" charset="0"/>
              </a:rPr>
              <a:t>Host</a:t>
            </a:r>
          </a:p>
          <a:p>
            <a:pPr marL="174625" lvl="0" indent="-174625" algn="l">
              <a:buFont typeface="Arial" panose="020B0604020202020204" pitchFamily="34" charset="0"/>
              <a:buChar char="•"/>
            </a:pPr>
            <a:r>
              <a:rPr lang="pt-BR" sz="2200" dirty="0">
                <a:ea typeface="Calibri" charset="0"/>
                <a:cs typeface="Arial" panose="020B0604020202020204" pitchFamily="34" charset="0"/>
              </a:rPr>
              <a:t>Distribuidor</a:t>
            </a:r>
          </a:p>
          <a:p>
            <a:pPr marL="174625" lvl="0" indent="-174625" algn="l">
              <a:buFont typeface="Arial" panose="020B0604020202020204" pitchFamily="34" charset="0"/>
              <a:buChar char="•"/>
            </a:pPr>
            <a:r>
              <a:rPr lang="pt-BR" sz="2200" dirty="0">
                <a:ea typeface="Calibri" charset="0"/>
                <a:cs typeface="Arial" panose="020B0604020202020204" pitchFamily="34" charset="0"/>
              </a:rPr>
              <a:t>Algoritmo Computacional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968DE414-A0EF-A945-8F9B-52CC1217CE8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11061" y="2067981"/>
            <a:ext cx="1985145" cy="1323430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A688DB67-7001-4F02-BBAB-31EC77AE27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7443" y="3560945"/>
            <a:ext cx="2198919" cy="1465947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975E584C-9E7E-4A80-B703-633EC080015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74"/>
          <a:stretch/>
        </p:blipFill>
        <p:spPr>
          <a:xfrm flipH="1">
            <a:off x="10111060" y="3560944"/>
            <a:ext cx="1985145" cy="1465947"/>
          </a:xfrm>
          <a:prstGeom prst="rect">
            <a:avLst/>
          </a:prstGeom>
        </p:spPr>
      </p:pic>
      <p:pic>
        <p:nvPicPr>
          <p:cNvPr id="1026" name="Picture 2" descr="Automated Guided Vehicle Market | Size, Share, Industry Analysis ...">
            <a:extLst>
              <a:ext uri="{FF2B5EF4-FFF2-40B4-BE49-F238E27FC236}">
                <a16:creationId xmlns:a16="http://schemas.microsoft.com/office/drawing/2014/main" id="{02B8F419-51B3-40DA-A113-EFCF62F7BF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248"/>
          <a:stretch/>
        </p:blipFill>
        <p:spPr bwMode="auto">
          <a:xfrm>
            <a:off x="7772397" y="1130377"/>
            <a:ext cx="2198919" cy="2254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have Direita 1">
            <a:extLst>
              <a:ext uri="{FF2B5EF4-FFF2-40B4-BE49-F238E27FC236}">
                <a16:creationId xmlns:a16="http://schemas.microsoft.com/office/drawing/2014/main" id="{EB4D718F-F09D-4393-91BA-682CE98D1267}"/>
              </a:ext>
            </a:extLst>
          </p:cNvPr>
          <p:cNvSpPr/>
          <p:nvPr/>
        </p:nvSpPr>
        <p:spPr>
          <a:xfrm>
            <a:off x="5378206" y="4221088"/>
            <a:ext cx="213040" cy="1284821"/>
          </a:xfrm>
          <a:prstGeom prst="rightBrace">
            <a:avLst>
              <a:gd name="adj1" fmla="val 44230"/>
              <a:gd name="adj2" fmla="val 53336"/>
            </a:avLst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l"/>
            <a:endParaRPr lang="pt-B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Box 3">
            <a:extLst>
              <a:ext uri="{FF2B5EF4-FFF2-40B4-BE49-F238E27FC236}">
                <a16:creationId xmlns:a16="http://schemas.microsoft.com/office/drawing/2014/main" id="{F9F432A7-3206-4E74-9B7E-21742BB9FE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97382" y="6302231"/>
            <a:ext cx="229152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l"/>
            <a:r>
              <a:rPr lang="pt-BR" sz="2400" b="1" dirty="0">
                <a:ea typeface="Calibri" charset="0"/>
                <a:cs typeface="Arial" panose="020B0604020202020204" pitchFamily="34" charset="0"/>
              </a:rPr>
              <a:t>INFORMAÇÃO</a:t>
            </a:r>
            <a:endParaRPr lang="pt-BR" sz="2200" b="1" dirty="0">
              <a:ea typeface="Calibri" charset="0"/>
              <a:cs typeface="Arial" panose="020B0604020202020204" pitchFamily="34" charset="0"/>
            </a:endParaRPr>
          </a:p>
        </p:txBody>
      </p:sp>
      <p:sp>
        <p:nvSpPr>
          <p:cNvPr id="11" name="Text Box 3">
            <a:extLst>
              <a:ext uri="{FF2B5EF4-FFF2-40B4-BE49-F238E27FC236}">
                <a16:creationId xmlns:a16="http://schemas.microsoft.com/office/drawing/2014/main" id="{F07C1398-CAF5-44C9-B3D6-49267BF5EA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91246" y="4687418"/>
            <a:ext cx="178817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l"/>
            <a:r>
              <a:rPr lang="pt-BR" sz="2400" b="1" dirty="0">
                <a:ea typeface="Calibri" charset="0"/>
                <a:cs typeface="Arial" panose="020B0604020202020204" pitchFamily="34" charset="0"/>
              </a:rPr>
              <a:t>MATERIAL</a:t>
            </a:r>
          </a:p>
        </p:txBody>
      </p:sp>
      <p:sp>
        <p:nvSpPr>
          <p:cNvPr id="12" name="Text Box 3">
            <a:extLst>
              <a:ext uri="{FF2B5EF4-FFF2-40B4-BE49-F238E27FC236}">
                <a16:creationId xmlns:a16="http://schemas.microsoft.com/office/drawing/2014/main" id="{238DD3B0-B9B8-4828-9724-BF6EDBE020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91246" y="5670182"/>
            <a:ext cx="152504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l"/>
            <a:r>
              <a:rPr lang="pt-BR" sz="2400" b="1" dirty="0">
                <a:ea typeface="Calibri" charset="0"/>
                <a:cs typeface="Arial" panose="020B0604020202020204" pitchFamily="34" charset="0"/>
              </a:rPr>
              <a:t>CLIENTE</a:t>
            </a:r>
          </a:p>
        </p:txBody>
      </p:sp>
      <p:sp>
        <p:nvSpPr>
          <p:cNvPr id="13" name="Chave Direita 12">
            <a:extLst>
              <a:ext uri="{FF2B5EF4-FFF2-40B4-BE49-F238E27FC236}">
                <a16:creationId xmlns:a16="http://schemas.microsoft.com/office/drawing/2014/main" id="{1199A889-0F45-49AF-AA28-04D4040EDE80}"/>
              </a:ext>
            </a:extLst>
          </p:cNvPr>
          <p:cNvSpPr/>
          <p:nvPr/>
        </p:nvSpPr>
        <p:spPr>
          <a:xfrm>
            <a:off x="5386021" y="5543155"/>
            <a:ext cx="205225" cy="692942"/>
          </a:xfrm>
          <a:prstGeom prst="rightBrace">
            <a:avLst>
              <a:gd name="adj1" fmla="val 44230"/>
              <a:gd name="adj2" fmla="val 53336"/>
            </a:avLst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l"/>
            <a:endParaRPr lang="pt-B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Chave Direita 13">
            <a:extLst>
              <a:ext uri="{FF2B5EF4-FFF2-40B4-BE49-F238E27FC236}">
                <a16:creationId xmlns:a16="http://schemas.microsoft.com/office/drawing/2014/main" id="{4A683AF3-67F1-4CE0-89FA-21249AE4C84F}"/>
              </a:ext>
            </a:extLst>
          </p:cNvPr>
          <p:cNvSpPr/>
          <p:nvPr/>
        </p:nvSpPr>
        <p:spPr>
          <a:xfrm>
            <a:off x="5386017" y="6236097"/>
            <a:ext cx="205229" cy="618931"/>
          </a:xfrm>
          <a:prstGeom prst="rightBrace">
            <a:avLst>
              <a:gd name="adj1" fmla="val 44230"/>
              <a:gd name="adj2" fmla="val 53336"/>
            </a:avLst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l"/>
            <a:endParaRPr lang="pt-B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8" name="Picture 4" descr="6 motivos para contratar um acompanhante de idosos | Acvida Cuidadores">
            <a:extLst>
              <a:ext uri="{FF2B5EF4-FFF2-40B4-BE49-F238E27FC236}">
                <a16:creationId xmlns:a16="http://schemas.microsoft.com/office/drawing/2014/main" id="{605A8DE6-28B8-4B04-9CAF-CB081F097B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86" r="15167"/>
          <a:stretch/>
        </p:blipFill>
        <p:spPr bwMode="auto">
          <a:xfrm>
            <a:off x="9039413" y="5089379"/>
            <a:ext cx="3056793" cy="1642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Box 3">
            <a:extLst>
              <a:ext uri="{FF2B5EF4-FFF2-40B4-BE49-F238E27FC236}">
                <a16:creationId xmlns:a16="http://schemas.microsoft.com/office/drawing/2014/main" id="{37D10648-46C1-4E86-8B3E-E2CBE989D1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13668" y="3590307"/>
            <a:ext cx="238142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/>
            <a:r>
              <a:rPr lang="pt-BR" sz="2000" b="1" dirty="0">
                <a:ea typeface="Calibri" charset="0"/>
                <a:cs typeface="Arial" panose="020B0604020202020204" pitchFamily="34" charset="0"/>
              </a:rPr>
              <a:t>Orientar o Deslocamento de:</a:t>
            </a:r>
          </a:p>
        </p:txBody>
      </p:sp>
      <p:sp>
        <p:nvSpPr>
          <p:cNvPr id="4" name="Rectangle 52">
            <a:extLst>
              <a:ext uri="{FF2B5EF4-FFF2-40B4-BE49-F238E27FC236}">
                <a16:creationId xmlns:a16="http://schemas.microsoft.com/office/drawing/2014/main" id="{F36CCF7B-6DE0-46F0-93B1-B9AF127D0B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16" y="2970"/>
            <a:ext cx="12184484" cy="47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/>
            <a:r>
              <a:rPr lang="pt-BR" sz="2800" b="1" dirty="0">
                <a:latin typeface="Arial" panose="020B0604020202020204" pitchFamily="34" charset="0"/>
                <a:ea typeface="‚l‚r –¾’©"/>
                <a:cs typeface="Arial" panose="020B0604020202020204" pitchFamily="34" charset="0"/>
              </a:rPr>
              <a:t>Rotinas – Definição</a:t>
            </a:r>
          </a:p>
        </p:txBody>
      </p:sp>
      <p:sp>
        <p:nvSpPr>
          <p:cNvPr id="5" name="Text Box 3">
            <a:extLst>
              <a:ext uri="{FF2B5EF4-FFF2-40B4-BE49-F238E27FC236}">
                <a16:creationId xmlns:a16="http://schemas.microsoft.com/office/drawing/2014/main" id="{EB104656-7CC9-922D-1B7F-E3E50C893D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908720"/>
            <a:ext cx="7748336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180975" lvl="0" indent="-180975" algn="l">
              <a:buFont typeface="Arial" panose="020B0604020202020204" pitchFamily="34" charset="0"/>
              <a:buChar char="•"/>
            </a:pPr>
            <a:r>
              <a:rPr lang="pt-BR" sz="2400" dirty="0">
                <a:cs typeface="Arial" panose="020B0604020202020204" pitchFamily="34" charset="0"/>
              </a:rPr>
              <a:t>Rotinas são as </a:t>
            </a:r>
            <a:r>
              <a:rPr lang="pt-BR" sz="2400" b="1" dirty="0">
                <a:cs typeface="Arial" panose="020B0604020202020204" pitchFamily="34" charset="0"/>
              </a:rPr>
              <a:t>sequências</a:t>
            </a:r>
            <a:r>
              <a:rPr lang="pt-BR" sz="2400" dirty="0">
                <a:cs typeface="Arial" panose="020B0604020202020204" pitchFamily="34" charset="0"/>
              </a:rPr>
              <a:t> de atividades de manipulação do ente (material, informação, cliente) em fluxo, padronizadas e </a:t>
            </a:r>
            <a:r>
              <a:rPr lang="pt-BR" sz="2400" b="1" dirty="0">
                <a:cs typeface="Arial" panose="020B0604020202020204" pitchFamily="34" charset="0"/>
              </a:rPr>
              <a:t>executadas ciclicamente</a:t>
            </a:r>
            <a:r>
              <a:rPr lang="pt-BR" sz="2400" dirty="0">
                <a:cs typeface="Arial" panose="020B0604020202020204" pitchFamily="34" charset="0"/>
              </a:rPr>
              <a:t> por um </a:t>
            </a:r>
            <a:r>
              <a:rPr lang="pt-BR" sz="2400" b="1" dirty="0">
                <a:cs typeface="Arial" panose="020B0604020202020204" pitchFamily="34" charset="0"/>
              </a:rPr>
              <a:t>“agente de fluxo”</a:t>
            </a:r>
            <a:r>
              <a:rPr lang="pt-BR" sz="2400" dirty="0">
                <a:cs typeface="Arial" panose="020B0604020202020204" pitchFamily="34" charset="0"/>
              </a:rPr>
              <a:t>, de forma a </a:t>
            </a:r>
            <a:r>
              <a:rPr lang="pt-BR" sz="2400" b="1" dirty="0">
                <a:cs typeface="Arial" panose="020B0604020202020204" pitchFamily="34" charset="0"/>
              </a:rPr>
              <a:t>garantir o fluxo pelas “rotas”, no “ritmo” </a:t>
            </a:r>
            <a:r>
              <a:rPr lang="pt-BR" sz="2400" dirty="0">
                <a:cs typeface="Arial" panose="020B0604020202020204" pitchFamily="34" charset="0"/>
              </a:rPr>
              <a:t>definido/necessário.</a:t>
            </a:r>
          </a:p>
        </p:txBody>
      </p:sp>
    </p:spTree>
    <p:extLst>
      <p:ext uri="{BB962C8B-B14F-4D97-AF65-F5344CB8AC3E}">
        <p14:creationId xmlns:p14="http://schemas.microsoft.com/office/powerpoint/2010/main" val="2517292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3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40130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40130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5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13059" grpId="0"/>
      <p:bldP spid="2" grpId="0" animBg="1"/>
      <p:bldP spid="10" grpId="0"/>
      <p:bldP spid="11" grpId="0"/>
      <p:bldP spid="12" grpId="0"/>
      <p:bldP spid="13" grpId="0" animBg="1"/>
      <p:bldP spid="14" grpId="0" animBg="1"/>
      <p:bldP spid="16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2">
            <a:extLst>
              <a:ext uri="{FF2B5EF4-FFF2-40B4-BE49-F238E27FC236}">
                <a16:creationId xmlns:a16="http://schemas.microsoft.com/office/drawing/2014/main" id="{06E8F5C0-35F3-957A-F6B8-6346DE88A8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351"/>
            <a:ext cx="12192000" cy="483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ja-JP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34" charset="-128"/>
                <a:cs typeface="+mn-cs"/>
              </a:rPr>
              <a:t>Lógicas de Gestão de FLUXO</a:t>
            </a:r>
            <a:endParaRPr kumimoji="0" lang="pt-BR" altLang="pt-BR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35" name="Agrupar 34">
            <a:extLst>
              <a:ext uri="{FF2B5EF4-FFF2-40B4-BE49-F238E27FC236}">
                <a16:creationId xmlns:a16="http://schemas.microsoft.com/office/drawing/2014/main" id="{43ED9F23-BF09-22F9-8DAC-118D92C3E070}"/>
              </a:ext>
            </a:extLst>
          </p:cNvPr>
          <p:cNvGrpSpPr/>
          <p:nvPr/>
        </p:nvGrpSpPr>
        <p:grpSpPr>
          <a:xfrm>
            <a:off x="486257" y="513170"/>
            <a:ext cx="4557931" cy="2989267"/>
            <a:chOff x="486257" y="513170"/>
            <a:chExt cx="4557931" cy="2989267"/>
          </a:xfrm>
        </p:grpSpPr>
        <p:pic>
          <p:nvPicPr>
            <p:cNvPr id="3" name="Imagem 2">
              <a:extLst>
                <a:ext uri="{FF2B5EF4-FFF2-40B4-BE49-F238E27FC236}">
                  <a16:creationId xmlns:a16="http://schemas.microsoft.com/office/drawing/2014/main" id="{2877D517-6EDF-4BAA-9847-8E66284D34F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86257" y="1091266"/>
              <a:ext cx="4557931" cy="2411171"/>
            </a:xfrm>
            <a:prstGeom prst="rect">
              <a:avLst/>
            </a:prstGeom>
          </p:spPr>
        </p:pic>
        <p:sp>
          <p:nvSpPr>
            <p:cNvPr id="10" name="Rectangle 3">
              <a:extLst>
                <a:ext uri="{FF2B5EF4-FFF2-40B4-BE49-F238E27FC236}">
                  <a16:creationId xmlns:a16="http://schemas.microsoft.com/office/drawing/2014/main" id="{93D9D2CB-F302-4CEE-A5D3-6DA836F692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8632" y="513170"/>
              <a:ext cx="3913180" cy="5206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Produção Empurrada</a:t>
              </a:r>
            </a:p>
          </p:txBody>
        </p:sp>
        <p:cxnSp>
          <p:nvCxnSpPr>
            <p:cNvPr id="15" name="Conector de Seta Reta 14">
              <a:extLst>
                <a:ext uri="{FF2B5EF4-FFF2-40B4-BE49-F238E27FC236}">
                  <a16:creationId xmlns:a16="http://schemas.microsoft.com/office/drawing/2014/main" id="{6D9506ED-E43C-84AD-2C86-B6CC79DD63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43472" y="1758999"/>
              <a:ext cx="1669522" cy="1288217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ector de Seta Reta 19">
              <a:extLst>
                <a:ext uri="{FF2B5EF4-FFF2-40B4-BE49-F238E27FC236}">
                  <a16:creationId xmlns:a16="http://schemas.microsoft.com/office/drawing/2014/main" id="{76B37D93-7D1F-F7B9-FF51-CFE04C41CD1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51584" y="1758999"/>
              <a:ext cx="661410" cy="1325904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ector de Seta Reta 22">
              <a:extLst>
                <a:ext uri="{FF2B5EF4-FFF2-40B4-BE49-F238E27FC236}">
                  <a16:creationId xmlns:a16="http://schemas.microsoft.com/office/drawing/2014/main" id="{FC5FD773-1FD3-AF2B-4E07-13505F660904}"/>
                </a:ext>
              </a:extLst>
            </p:cNvPr>
            <p:cNvCxnSpPr>
              <a:cxnSpLocks/>
            </p:cNvCxnSpPr>
            <p:nvPr/>
          </p:nvCxnSpPr>
          <p:spPr>
            <a:xfrm>
              <a:off x="3012994" y="1758999"/>
              <a:ext cx="418710" cy="1325904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ctor de Seta Reta 25">
              <a:extLst>
                <a:ext uri="{FF2B5EF4-FFF2-40B4-BE49-F238E27FC236}">
                  <a16:creationId xmlns:a16="http://schemas.microsoft.com/office/drawing/2014/main" id="{1CC3D3A6-D6E8-2176-E978-0CF94ED4740A}"/>
                </a:ext>
              </a:extLst>
            </p:cNvPr>
            <p:cNvCxnSpPr>
              <a:cxnSpLocks/>
            </p:cNvCxnSpPr>
            <p:nvPr/>
          </p:nvCxnSpPr>
          <p:spPr>
            <a:xfrm>
              <a:off x="3012994" y="1758999"/>
              <a:ext cx="1426822" cy="1307060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Agrupar 35">
            <a:extLst>
              <a:ext uri="{FF2B5EF4-FFF2-40B4-BE49-F238E27FC236}">
                <a16:creationId xmlns:a16="http://schemas.microsoft.com/office/drawing/2014/main" id="{961D8C1A-76AD-2258-62F9-552AEA538A26}"/>
              </a:ext>
            </a:extLst>
          </p:cNvPr>
          <p:cNvGrpSpPr/>
          <p:nvPr/>
        </p:nvGrpSpPr>
        <p:grpSpPr>
          <a:xfrm>
            <a:off x="6613015" y="527075"/>
            <a:ext cx="4797935" cy="3046187"/>
            <a:chOff x="6613015" y="527075"/>
            <a:chExt cx="4797935" cy="3046187"/>
          </a:xfrm>
        </p:grpSpPr>
        <p:pic>
          <p:nvPicPr>
            <p:cNvPr id="4" name="Imagem 3">
              <a:extLst>
                <a:ext uri="{FF2B5EF4-FFF2-40B4-BE49-F238E27FC236}">
                  <a16:creationId xmlns:a16="http://schemas.microsoft.com/office/drawing/2014/main" id="{59885326-55DD-41B2-B491-590B050070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13015" y="1036879"/>
              <a:ext cx="4797935" cy="2536383"/>
            </a:xfrm>
            <a:prstGeom prst="rect">
              <a:avLst/>
            </a:prstGeom>
          </p:spPr>
        </p:pic>
        <p:sp>
          <p:nvSpPr>
            <p:cNvPr id="7" name="Rectangle 3">
              <a:extLst>
                <a:ext uri="{FF2B5EF4-FFF2-40B4-BE49-F238E27FC236}">
                  <a16:creationId xmlns:a16="http://schemas.microsoft.com/office/drawing/2014/main" id="{59DA93FB-1D87-425E-BCBF-95E01D6E1F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59620" y="527075"/>
              <a:ext cx="3913180" cy="5206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Puxada Tipo A – MTS</a:t>
              </a:r>
            </a:p>
          </p:txBody>
        </p:sp>
        <p:cxnSp>
          <p:nvCxnSpPr>
            <p:cNvPr id="29" name="Conector de Seta Reta 28">
              <a:extLst>
                <a:ext uri="{FF2B5EF4-FFF2-40B4-BE49-F238E27FC236}">
                  <a16:creationId xmlns:a16="http://schemas.microsoft.com/office/drawing/2014/main" id="{EB96D2B9-1BB2-093C-C315-86B056B29773}"/>
                </a:ext>
              </a:extLst>
            </p:cNvPr>
            <p:cNvCxnSpPr>
              <a:cxnSpLocks/>
            </p:cNvCxnSpPr>
            <p:nvPr/>
          </p:nvCxnSpPr>
          <p:spPr>
            <a:xfrm>
              <a:off x="9011982" y="1740155"/>
              <a:ext cx="1764538" cy="1344748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Agrupar 37">
            <a:extLst>
              <a:ext uri="{FF2B5EF4-FFF2-40B4-BE49-F238E27FC236}">
                <a16:creationId xmlns:a16="http://schemas.microsoft.com/office/drawing/2014/main" id="{DE1EF4A9-7EDF-D4E2-84A1-AFB593A29639}"/>
              </a:ext>
            </a:extLst>
          </p:cNvPr>
          <p:cNvGrpSpPr/>
          <p:nvPr/>
        </p:nvGrpSpPr>
        <p:grpSpPr>
          <a:xfrm>
            <a:off x="297560" y="3575075"/>
            <a:ext cx="4869262" cy="3073375"/>
            <a:chOff x="297560" y="3575075"/>
            <a:chExt cx="4869262" cy="3073375"/>
          </a:xfrm>
        </p:grpSpPr>
        <p:sp>
          <p:nvSpPr>
            <p:cNvPr id="13" name="CaixaDeTexto 12">
              <a:extLst>
                <a:ext uri="{FF2B5EF4-FFF2-40B4-BE49-F238E27FC236}">
                  <a16:creationId xmlns:a16="http://schemas.microsoft.com/office/drawing/2014/main" id="{52BE0024-C442-C67D-29EE-D22727CC5758}"/>
                </a:ext>
              </a:extLst>
            </p:cNvPr>
            <p:cNvSpPr txBox="1"/>
            <p:nvPr/>
          </p:nvSpPr>
          <p:spPr>
            <a:xfrm>
              <a:off x="2423592" y="4876778"/>
              <a:ext cx="2501584" cy="120032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>
              <a:spAutoFit/>
            </a:bodyPr>
            <a:lstStyle/>
            <a:p>
              <a:pPr marL="180975" marR="0" lvl="0" indent="-180975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pt-B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Configure</a:t>
              </a:r>
              <a:r>
                <a: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-</a:t>
              </a:r>
              <a:r>
                <a:rPr kumimoji="0" lang="pt-BR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to</a:t>
              </a:r>
              <a:r>
                <a: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-</a:t>
              </a:r>
              <a:r>
                <a:rPr kumimoji="0" lang="pt-BR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Order</a:t>
              </a: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  <a:p>
              <a:pPr marL="180975" marR="0" lvl="0" indent="-180975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pt-B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Assemble</a:t>
              </a:r>
              <a:r>
                <a: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-</a:t>
              </a:r>
              <a:r>
                <a:rPr kumimoji="0" lang="pt-BR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to</a:t>
              </a:r>
              <a:r>
                <a: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-</a:t>
              </a:r>
              <a:r>
                <a:rPr kumimoji="0" lang="pt-BR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Order</a:t>
              </a: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  <a:p>
              <a:pPr marL="180975" marR="0" lvl="0" indent="-180975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pt-B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Build</a:t>
              </a:r>
              <a:r>
                <a: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-</a:t>
              </a:r>
              <a:r>
                <a:rPr kumimoji="0" lang="pt-BR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to</a:t>
              </a:r>
              <a:r>
                <a: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-</a:t>
              </a:r>
              <a:r>
                <a:rPr kumimoji="0" lang="pt-BR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Order</a:t>
              </a: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  <a:p>
              <a:pPr marL="180975" marR="0" lvl="0" indent="-180975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pt-BR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Engineer</a:t>
              </a:r>
              <a:r>
                <a:rPr kumimoji="0" lang="pt-BR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-to-Order</a:t>
              </a: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pic>
          <p:nvPicPr>
            <p:cNvPr id="5" name="Imagem 4">
              <a:extLst>
                <a:ext uri="{FF2B5EF4-FFF2-40B4-BE49-F238E27FC236}">
                  <a16:creationId xmlns:a16="http://schemas.microsoft.com/office/drawing/2014/main" id="{ED240D20-17EE-4087-B12C-3917E6AEEB6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97560" y="4035347"/>
              <a:ext cx="4869262" cy="2613103"/>
            </a:xfrm>
            <a:prstGeom prst="rect">
              <a:avLst/>
            </a:prstGeom>
          </p:spPr>
        </p:pic>
        <p:sp>
          <p:nvSpPr>
            <p:cNvPr id="8" name="Rectangle 3">
              <a:extLst>
                <a:ext uri="{FF2B5EF4-FFF2-40B4-BE49-F238E27FC236}">
                  <a16:creationId xmlns:a16="http://schemas.microsoft.com/office/drawing/2014/main" id="{7A16D539-FD68-4842-84ED-2844B26489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4070" y="3575075"/>
              <a:ext cx="3913180" cy="5206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Puxada Tipo B – MTO</a:t>
              </a:r>
            </a:p>
          </p:txBody>
        </p:sp>
        <p:cxnSp>
          <p:nvCxnSpPr>
            <p:cNvPr id="31" name="Conector de Seta Reta 30">
              <a:extLst>
                <a:ext uri="{FF2B5EF4-FFF2-40B4-BE49-F238E27FC236}">
                  <a16:creationId xmlns:a16="http://schemas.microsoft.com/office/drawing/2014/main" id="{4D7810EB-38F1-B9A7-C606-439040C55B9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71464" y="4775843"/>
              <a:ext cx="1456861" cy="1344748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Agrupar 36">
            <a:extLst>
              <a:ext uri="{FF2B5EF4-FFF2-40B4-BE49-F238E27FC236}">
                <a16:creationId xmlns:a16="http://schemas.microsoft.com/office/drawing/2014/main" id="{B419A825-6EEF-271B-84FE-9AEC32016478}"/>
              </a:ext>
            </a:extLst>
          </p:cNvPr>
          <p:cNvGrpSpPr/>
          <p:nvPr/>
        </p:nvGrpSpPr>
        <p:grpSpPr>
          <a:xfrm>
            <a:off x="6584060" y="3613175"/>
            <a:ext cx="4904759" cy="3092425"/>
            <a:chOff x="6584060" y="3613175"/>
            <a:chExt cx="4904759" cy="3092425"/>
          </a:xfrm>
        </p:grpSpPr>
        <p:pic>
          <p:nvPicPr>
            <p:cNvPr id="6" name="Imagem 5">
              <a:extLst>
                <a:ext uri="{FF2B5EF4-FFF2-40B4-BE49-F238E27FC236}">
                  <a16:creationId xmlns:a16="http://schemas.microsoft.com/office/drawing/2014/main" id="{19C22138-8554-4F90-80D7-BD74B54EBD5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584060" y="4073447"/>
              <a:ext cx="4904759" cy="2632153"/>
            </a:xfrm>
            <a:prstGeom prst="rect">
              <a:avLst/>
            </a:prstGeom>
          </p:spPr>
        </p:pic>
        <p:sp>
          <p:nvSpPr>
            <p:cNvPr id="9" name="Rectangle 3">
              <a:extLst>
                <a:ext uri="{FF2B5EF4-FFF2-40B4-BE49-F238E27FC236}">
                  <a16:creationId xmlns:a16="http://schemas.microsoft.com/office/drawing/2014/main" id="{AB6396FE-3F14-4855-A3E1-BEE8312BEA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59620" y="3613175"/>
              <a:ext cx="3913180" cy="5206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Puxada Tipo C – MTS</a:t>
              </a:r>
            </a:p>
          </p:txBody>
        </p:sp>
        <p:cxnSp>
          <p:nvCxnSpPr>
            <p:cNvPr id="33" name="Conector de Seta Reta 32">
              <a:extLst>
                <a:ext uri="{FF2B5EF4-FFF2-40B4-BE49-F238E27FC236}">
                  <a16:creationId xmlns:a16="http://schemas.microsoft.com/office/drawing/2014/main" id="{76BF9446-8B0A-66A6-A802-F2A42FB62C6B}"/>
                </a:ext>
              </a:extLst>
            </p:cNvPr>
            <p:cNvCxnSpPr>
              <a:cxnSpLocks/>
            </p:cNvCxnSpPr>
            <p:nvPr/>
          </p:nvCxnSpPr>
          <p:spPr>
            <a:xfrm>
              <a:off x="9336360" y="4797152"/>
              <a:ext cx="1584176" cy="1440160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10680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3071664" y="1552548"/>
            <a:ext cx="5867400" cy="914400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TTC </a:t>
            </a:r>
            <a:r>
              <a:rPr kumimoji="0" lang="pt-BR" sz="36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  <a:sym typeface="Symbol" pitchFamily="18" charset="2"/>
              </a:rPr>
              <a:t></a:t>
            </a:r>
            <a:r>
              <a:rPr kumimoji="0" lang="pt-BR" sz="36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LT</a:t>
            </a:r>
            <a:r>
              <a:rPr kumimoji="0" lang="pt-BR" sz="3600" b="1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PP</a:t>
            </a:r>
            <a:r>
              <a:rPr kumimoji="0" lang="pt-BR" sz="36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+ LT</a:t>
            </a:r>
            <a:r>
              <a:rPr kumimoji="0" lang="pt-BR" sz="3600" b="1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M</a:t>
            </a:r>
            <a:r>
              <a:rPr kumimoji="0" lang="pt-BR" sz="36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+ LT</a:t>
            </a:r>
            <a:r>
              <a:rPr kumimoji="0" lang="pt-BR" sz="3600" b="1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D</a:t>
            </a:r>
          </a:p>
        </p:txBody>
      </p:sp>
      <p:sp>
        <p:nvSpPr>
          <p:cNvPr id="3104772" name="Rectangle 4"/>
          <p:cNvSpPr>
            <a:spLocks noChangeArrowheads="1"/>
          </p:cNvSpPr>
          <p:nvPr/>
        </p:nvSpPr>
        <p:spPr bwMode="auto">
          <a:xfrm>
            <a:off x="2061019" y="3850880"/>
            <a:ext cx="8799725" cy="2878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Onde: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TTC	= Tempo de Tolerância do Cliente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LT</a:t>
            </a:r>
            <a:r>
              <a:rPr kumimoji="0" lang="pt-BR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PP	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= Lead Time de Processamento do Pedido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LT</a:t>
            </a:r>
            <a:r>
              <a:rPr kumimoji="0" lang="pt-BR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M	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= Lead Time de Manufatura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LT</a:t>
            </a:r>
            <a:r>
              <a:rPr kumimoji="0" lang="pt-BR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D	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= Lead Time de Distribuição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329702" y="2899597"/>
            <a:ext cx="4902656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LT</a:t>
            </a:r>
            <a:r>
              <a:rPr kumimoji="0" lang="pt-BR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AP</a:t>
            </a:r>
          </a:p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Lead Time de Atendimento ao Pedido</a:t>
            </a:r>
          </a:p>
        </p:txBody>
      </p:sp>
      <p:sp>
        <p:nvSpPr>
          <p:cNvPr id="2" name="Chave direita 1"/>
          <p:cNvSpPr/>
          <p:nvPr/>
        </p:nvSpPr>
        <p:spPr>
          <a:xfrm rot="5400000">
            <a:off x="6427561" y="916325"/>
            <a:ext cx="585662" cy="3485187"/>
          </a:xfrm>
          <a:prstGeom prst="rightBrace">
            <a:avLst>
              <a:gd name="adj1" fmla="val 17305"/>
              <a:gd name="adj2" fmla="val 50000"/>
            </a:avLst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8" name="Text Box 2">
            <a:extLst>
              <a:ext uri="{FF2B5EF4-FFF2-40B4-BE49-F238E27FC236}">
                <a16:creationId xmlns:a16="http://schemas.microsoft.com/office/drawing/2014/main" id="{1B08A33E-1BA9-4C68-BE20-8EA47371C7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968"/>
            <a:ext cx="12192000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pt-BR"/>
            </a:defPPr>
            <a:lvl1pPr eaLnBrk="0" hangingPunct="0">
              <a:defRPr sz="3600" b="1">
                <a:solidFill>
                  <a:srgbClr val="0070C0"/>
                </a:solidFill>
                <a:latin typeface="Calibri" panose="020F0502020204030204" pitchFamily="34" charset="0"/>
                <a:ea typeface="‚l‚r –¾’©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O Que Determina o Modelo de Gestão de Fluxo a Utilizar?</a:t>
            </a:r>
          </a:p>
        </p:txBody>
      </p:sp>
    </p:spTree>
    <p:extLst>
      <p:ext uri="{BB962C8B-B14F-4D97-AF65-F5344CB8AC3E}">
        <p14:creationId xmlns:p14="http://schemas.microsoft.com/office/powerpoint/2010/main" val="245269154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Agrupar 4">
            <a:extLst>
              <a:ext uri="{FF2B5EF4-FFF2-40B4-BE49-F238E27FC236}">
                <a16:creationId xmlns:a16="http://schemas.microsoft.com/office/drawing/2014/main" id="{CA2994F5-ED3E-BD4D-95FD-4D88043CB092}"/>
              </a:ext>
            </a:extLst>
          </p:cNvPr>
          <p:cNvGrpSpPr/>
          <p:nvPr/>
        </p:nvGrpSpPr>
        <p:grpSpPr>
          <a:xfrm>
            <a:off x="4223792" y="-1"/>
            <a:ext cx="3888432" cy="6861503"/>
            <a:chOff x="4223792" y="-1"/>
            <a:chExt cx="3888432" cy="6861503"/>
          </a:xfrm>
        </p:grpSpPr>
        <p:pic>
          <p:nvPicPr>
            <p:cNvPr id="16" name="Imagem 15">
              <a:extLst>
                <a:ext uri="{FF2B5EF4-FFF2-40B4-BE49-F238E27FC236}">
                  <a16:creationId xmlns:a16="http://schemas.microsoft.com/office/drawing/2014/main" id="{6EF58E86-DBCA-66D8-54DB-047137206C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351653" y="1290634"/>
              <a:ext cx="3116838" cy="5570868"/>
            </a:xfrm>
            <a:prstGeom prst="rect">
              <a:avLst/>
            </a:prstGeom>
          </p:spPr>
        </p:pic>
        <p:sp>
          <p:nvSpPr>
            <p:cNvPr id="6" name="CaixaDeTexto 5">
              <a:extLst>
                <a:ext uri="{FF2B5EF4-FFF2-40B4-BE49-F238E27FC236}">
                  <a16:creationId xmlns:a16="http://schemas.microsoft.com/office/drawing/2014/main" id="{E18CC1EF-CB5D-CBFF-E224-B9C7E2EB63B1}"/>
                </a:ext>
              </a:extLst>
            </p:cNvPr>
            <p:cNvSpPr txBox="1"/>
            <p:nvPr/>
          </p:nvSpPr>
          <p:spPr>
            <a:xfrm>
              <a:off x="4223792" y="-1"/>
              <a:ext cx="3888432" cy="127419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PT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MURI</a:t>
              </a:r>
              <a:r>
                <a:rPr kumimoji="0" lang="pt-PT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(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Calibri" panose="020F0502020204030204" pitchFamily="34" charset="0"/>
                  <a:cs typeface="Arial" panose="020B0604020202020204" pitchFamily="34" charset="0"/>
                  <a:hlinkClick r:id="rId3" tooltip="wikt:無理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無理</a:t>
              </a:r>
              <a:r>
                <a:rPr kumimoji="0" lang="pt-PT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)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PT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Sobrecarga, Irracionalidade ou Absurdo</a:t>
              </a:r>
              <a:endPara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" name="Agrupar 7">
            <a:extLst>
              <a:ext uri="{FF2B5EF4-FFF2-40B4-BE49-F238E27FC236}">
                <a16:creationId xmlns:a16="http://schemas.microsoft.com/office/drawing/2014/main" id="{0FE94EF8-7B35-94B0-08F5-2630A56F70FB}"/>
              </a:ext>
            </a:extLst>
          </p:cNvPr>
          <p:cNvGrpSpPr/>
          <p:nvPr/>
        </p:nvGrpSpPr>
        <p:grpSpPr>
          <a:xfrm>
            <a:off x="7960517" y="-2"/>
            <a:ext cx="4241924" cy="6851230"/>
            <a:chOff x="7960517" y="-2"/>
            <a:chExt cx="4241924" cy="6851230"/>
          </a:xfrm>
        </p:grpSpPr>
        <p:pic>
          <p:nvPicPr>
            <p:cNvPr id="13" name="Imagem 12">
              <a:extLst>
                <a:ext uri="{FF2B5EF4-FFF2-40B4-BE49-F238E27FC236}">
                  <a16:creationId xmlns:a16="http://schemas.microsoft.com/office/drawing/2014/main" id="{9EA765C0-ED66-B3AD-EC6A-51117E1F55D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55581" t="48362" b="6432"/>
            <a:stretch/>
          </p:blipFill>
          <p:spPr>
            <a:xfrm>
              <a:off x="7960517" y="3033965"/>
              <a:ext cx="4228143" cy="3817263"/>
            </a:xfrm>
            <a:prstGeom prst="rect">
              <a:avLst/>
            </a:prstGeom>
          </p:spPr>
        </p:pic>
        <p:sp>
          <p:nvSpPr>
            <p:cNvPr id="7" name="CaixaDeTexto 6">
              <a:extLst>
                <a:ext uri="{FF2B5EF4-FFF2-40B4-BE49-F238E27FC236}">
                  <a16:creationId xmlns:a16="http://schemas.microsoft.com/office/drawing/2014/main" id="{21597BF2-6028-EF02-F44A-D401A95C5AFD}"/>
                </a:ext>
              </a:extLst>
            </p:cNvPr>
            <p:cNvSpPr txBox="1"/>
            <p:nvPr/>
          </p:nvSpPr>
          <p:spPr>
            <a:xfrm>
              <a:off x="8122664" y="-2"/>
              <a:ext cx="4079777" cy="127419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PT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MURA</a:t>
              </a:r>
              <a:r>
                <a:rPr kumimoji="0" lang="pt-PT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(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斑</a:t>
              </a:r>
              <a:r>
                <a:rPr kumimoji="0" lang="pt-PT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)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PT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Desigualdade, Inconsistência</a:t>
              </a:r>
            </a:p>
          </p:txBody>
        </p:sp>
      </p:grpSp>
      <p:grpSp>
        <p:nvGrpSpPr>
          <p:cNvPr id="2" name="Agrupar 1">
            <a:extLst>
              <a:ext uri="{FF2B5EF4-FFF2-40B4-BE49-F238E27FC236}">
                <a16:creationId xmlns:a16="http://schemas.microsoft.com/office/drawing/2014/main" id="{5E0BA35C-C012-E5C4-9DF8-C665D0A46DCA}"/>
              </a:ext>
            </a:extLst>
          </p:cNvPr>
          <p:cNvGrpSpPr/>
          <p:nvPr/>
        </p:nvGrpSpPr>
        <p:grpSpPr>
          <a:xfrm>
            <a:off x="0" y="0"/>
            <a:ext cx="4978905" cy="6806274"/>
            <a:chOff x="0" y="0"/>
            <a:chExt cx="4978905" cy="6806274"/>
          </a:xfrm>
        </p:grpSpPr>
        <p:pic>
          <p:nvPicPr>
            <p:cNvPr id="17" name="Imagem 16">
              <a:extLst>
                <a:ext uri="{FF2B5EF4-FFF2-40B4-BE49-F238E27FC236}">
                  <a16:creationId xmlns:a16="http://schemas.microsoft.com/office/drawing/2014/main" id="{A2383CCB-FC6D-DABB-FC28-385094B5A3A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45444" y="2708920"/>
              <a:ext cx="3029194" cy="4097354"/>
            </a:xfrm>
            <a:prstGeom prst="rect">
              <a:avLst/>
            </a:prstGeom>
          </p:spPr>
        </p:pic>
        <p:sp>
          <p:nvSpPr>
            <p:cNvPr id="3" name="CaixaDeTexto 2">
              <a:extLst>
                <a:ext uri="{FF2B5EF4-FFF2-40B4-BE49-F238E27FC236}">
                  <a16:creationId xmlns:a16="http://schemas.microsoft.com/office/drawing/2014/main" id="{D4B0B924-E4DF-3F7F-4A8B-A63E014AF059}"/>
                </a:ext>
              </a:extLst>
            </p:cNvPr>
            <p:cNvSpPr txBox="1"/>
            <p:nvPr/>
          </p:nvSpPr>
          <p:spPr>
            <a:xfrm>
              <a:off x="0" y="0"/>
              <a:ext cx="4213351" cy="16435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PT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MUDA</a:t>
              </a:r>
              <a:r>
                <a:rPr kumimoji="0" lang="pt-PT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(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無駄</a:t>
              </a:r>
              <a:r>
                <a:rPr kumimoji="0" lang="pt-PT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)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PT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Perda, atividade que não agrega valor ou é improdutiva</a:t>
              </a:r>
            </a:p>
          </p:txBody>
        </p:sp>
        <p:pic>
          <p:nvPicPr>
            <p:cNvPr id="4" name="Imagem 3">
              <a:extLst>
                <a:ext uri="{FF2B5EF4-FFF2-40B4-BE49-F238E27FC236}">
                  <a16:creationId xmlns:a16="http://schemas.microsoft.com/office/drawing/2014/main" id="{07887FE2-E112-6D63-FEE5-A62D606C50B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62217" y="4159713"/>
              <a:ext cx="2616688" cy="1850668"/>
            </a:xfrm>
            <a:prstGeom prst="rect">
              <a:avLst/>
            </a:prstGeom>
            <a:solidFill>
              <a:schemeClr val="bg1"/>
            </a:solidFill>
          </p:spPr>
        </p:pic>
      </p:grpSp>
    </p:spTree>
    <p:extLst>
      <p:ext uri="{BB962C8B-B14F-4D97-AF65-F5344CB8AC3E}">
        <p14:creationId xmlns:p14="http://schemas.microsoft.com/office/powerpoint/2010/main" val="4078447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E2C52968-7F15-7AE6-9E3D-787F9773D140}"/>
              </a:ext>
            </a:extLst>
          </p:cNvPr>
          <p:cNvSpPr txBox="1"/>
          <p:nvPr/>
        </p:nvSpPr>
        <p:spPr>
          <a:xfrm>
            <a:off x="0" y="1052736"/>
            <a:ext cx="12192000" cy="4032448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pt-BR" b="1" i="1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Heijunka</a:t>
            </a:r>
            <a:r>
              <a:rPr lang="pt-BR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é a criação de uma programação nivelada através do </a:t>
            </a:r>
            <a:r>
              <a:rPr lang="pt-BR" b="1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sequenciamento</a:t>
            </a:r>
            <a:r>
              <a:rPr lang="pt-BR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de pedidos em um </a:t>
            </a:r>
            <a:r>
              <a:rPr lang="pt-BR" b="1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padrão repetitivo</a:t>
            </a:r>
            <a:r>
              <a:rPr lang="pt-BR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e do </a:t>
            </a:r>
            <a:r>
              <a:rPr lang="pt-BR" b="1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nivelamento das variações</a:t>
            </a:r>
            <a:r>
              <a:rPr lang="pt-BR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diárias de todos os pedidos para corresponder à demanda no longo prazo. Em outras palavras, </a:t>
            </a:r>
            <a:r>
              <a:rPr lang="pt-BR" b="1" i="1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Heijunka</a:t>
            </a:r>
            <a:r>
              <a:rPr lang="pt-BR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significa o nivelamento da produção em </a:t>
            </a:r>
            <a:r>
              <a:rPr lang="pt-BR" b="1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volume</a:t>
            </a:r>
            <a:r>
              <a:rPr lang="pt-BR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e em </a:t>
            </a:r>
            <a:r>
              <a:rPr lang="pt-BR" b="1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variedade (mix)</a:t>
            </a:r>
            <a:r>
              <a:rPr lang="pt-BR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de produtos.</a:t>
            </a:r>
          </a:p>
          <a:p>
            <a:pPr algn="r">
              <a:lnSpc>
                <a:spcPct val="115000"/>
              </a:lnSpc>
              <a:spcAft>
                <a:spcPts val="1000"/>
              </a:spcAft>
            </a:pPr>
            <a:r>
              <a:rPr lang="pt-BR" sz="2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GHINATO, 2000</a:t>
            </a:r>
            <a:endParaRPr lang="es-AR" sz="24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0A6EEEA-FDC5-2D02-31CA-3D5CD28D41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351"/>
            <a:ext cx="12192000" cy="483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ja-JP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34" charset="-128"/>
                <a:cs typeface="+mn-cs"/>
              </a:rPr>
              <a:t>HEIJUNKA (</a:t>
            </a:r>
            <a:r>
              <a:rPr kumimoji="0" lang="ja-JP" altLang="es-AR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34" charset="-128"/>
                <a:cs typeface="+mn-cs"/>
              </a:rPr>
              <a:t>平準化</a:t>
            </a:r>
            <a:r>
              <a:rPr kumimoji="0" lang="ja-JP" alt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34" charset="-128"/>
                <a:cs typeface="+mn-cs"/>
              </a:rPr>
              <a:t> </a:t>
            </a:r>
            <a:r>
              <a:rPr kumimoji="0" lang="pt-BR" altLang="ja-JP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34" charset="-128"/>
                <a:cs typeface="+mn-cs"/>
              </a:rPr>
              <a:t>– NIVELAMENTO)</a:t>
            </a:r>
            <a:endParaRPr kumimoji="0" lang="pt-BR" altLang="pt-BR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169627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6B15DBFC-141D-4228-980A-293ACB0B3A1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420"/>
          <a:stretch/>
        </p:blipFill>
        <p:spPr>
          <a:xfrm>
            <a:off x="908" y="584870"/>
            <a:ext cx="3828590" cy="4692402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2661AFFD-CE52-4D54-9C90-4358666A920E}"/>
              </a:ext>
            </a:extLst>
          </p:cNvPr>
          <p:cNvSpPr txBox="1"/>
          <p:nvPr/>
        </p:nvSpPr>
        <p:spPr>
          <a:xfrm>
            <a:off x="3981450" y="908721"/>
            <a:ext cx="821055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2563" lvl="1" indent="-182563" algn="l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pt-BR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 um dispositivo físico onde:</a:t>
            </a:r>
          </a:p>
          <a:p>
            <a:pPr marL="361950" lvl="1" indent="-179388" algn="l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pt-BR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Coluna:	</a:t>
            </a:r>
            <a:r>
              <a:rPr lang="pt-BR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 (dia)</a:t>
            </a:r>
          </a:p>
          <a:p>
            <a:pPr marL="361950" lvl="1" indent="-179388" algn="l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pt-BR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</a:t>
            </a:r>
            <a:r>
              <a:rPr lang="pt-BR" sz="24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nha</a:t>
            </a:r>
            <a:r>
              <a:rPr lang="pt-BR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	</a:t>
            </a:r>
            <a:r>
              <a:rPr lang="pt-BR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Item/Produto</a:t>
            </a:r>
          </a:p>
          <a:p>
            <a:pPr marL="0" lvl="1" algn="l" fontAlgn="base">
              <a:spcBef>
                <a:spcPct val="0"/>
              </a:spcBef>
              <a:spcAft>
                <a:spcPct val="0"/>
              </a:spcAft>
              <a:defRPr/>
            </a:pPr>
            <a:endParaRPr lang="pt-BR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2563" lvl="1" indent="-182563" algn="l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pt-BR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Constitui-se em mecanismo de </a:t>
            </a:r>
            <a:r>
              <a:rPr lang="pt-BR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Gestão à Vista</a:t>
            </a:r>
            <a:r>
              <a:rPr lang="pt-BR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que permite visualizar a </a:t>
            </a:r>
            <a:r>
              <a:rPr lang="pt-BR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programação</a:t>
            </a:r>
            <a:r>
              <a:rPr lang="pt-BR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 produção (item, quantidade, sequência), acomodando os </a:t>
            </a:r>
            <a:r>
              <a:rPr lang="pt-BR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kanbans</a:t>
            </a:r>
            <a:r>
              <a:rPr lang="pt-BR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cada item, puxado pela demanda do cliente</a:t>
            </a:r>
          </a:p>
          <a:p>
            <a:pPr marL="182563" lvl="1" indent="-182563" algn="l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lang="pt-BR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2563" lvl="1" indent="-182563" algn="l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pt-BR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Utilizado pela logística para </a:t>
            </a:r>
            <a:r>
              <a:rPr lang="pt-BR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programar entrega</a:t>
            </a:r>
            <a:r>
              <a:rPr lang="pt-BR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pt-BR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enviar sinal para reposição</a:t>
            </a:r>
            <a:r>
              <a:rPr lang="pt-BR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à fábrica. Os </a:t>
            </a:r>
            <a:r>
              <a:rPr lang="pt-BR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pedidos</a:t>
            </a:r>
            <a:r>
              <a:rPr lang="pt-BR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são </a:t>
            </a:r>
            <a:r>
              <a:rPr lang="pt-BR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convertidos</a:t>
            </a:r>
            <a:r>
              <a:rPr lang="pt-BR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em cartões </a:t>
            </a:r>
            <a:r>
              <a:rPr lang="pt-BR" sz="24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kanban</a:t>
            </a:r>
            <a:r>
              <a:rPr lang="pt-BR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alocados no </a:t>
            </a:r>
            <a:r>
              <a:rPr lang="pt-BR" sz="24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heijunka</a:t>
            </a:r>
            <a:r>
              <a:rPr lang="pt-BR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box</a:t>
            </a:r>
          </a:p>
        </p:txBody>
      </p:sp>
      <p:pic>
        <p:nvPicPr>
          <p:cNvPr id="906241" name="Picture 1" descr="C:\Dados Igor\Meus Documentos\01 - LeanWay\02 - Projetos\Terex\Fotos\Semana Kaizen Rotas e Rotinas - 181010\P1010091.JP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73" t="2901" r="13669" b="3016"/>
          <a:stretch/>
        </p:blipFill>
        <p:spPr bwMode="auto">
          <a:xfrm>
            <a:off x="1555279" y="4329287"/>
            <a:ext cx="1296144" cy="1920603"/>
          </a:xfrm>
          <a:prstGeom prst="rect">
            <a:avLst/>
          </a:prstGeom>
          <a:noFill/>
        </p:spPr>
      </p:pic>
      <p:sp>
        <p:nvSpPr>
          <p:cNvPr id="5" name="CaixaDeTexto 5">
            <a:extLst>
              <a:ext uri="{FF2B5EF4-FFF2-40B4-BE49-F238E27FC236}">
                <a16:creationId xmlns:a16="http://schemas.microsoft.com/office/drawing/2014/main" id="{5FC5893E-B140-CE99-2AAA-E4696FF861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-4445"/>
            <a:ext cx="12192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 </a:t>
            </a:r>
            <a:r>
              <a:rPr kumimoji="0" lang="pt-BR" altLang="pt-BR" sz="28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Heijunka</a:t>
            </a:r>
            <a:r>
              <a:rPr kumimoji="0" lang="pt-BR" altLang="pt-BR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na Prática: </a:t>
            </a:r>
            <a:r>
              <a:rPr kumimoji="0" lang="pt-BR" altLang="pt-BR" sz="28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Heijunka</a:t>
            </a:r>
            <a:r>
              <a:rPr kumimoji="0" lang="pt-BR" altLang="pt-BR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Box</a:t>
            </a:r>
          </a:p>
        </p:txBody>
      </p:sp>
    </p:spTree>
    <p:extLst>
      <p:ext uri="{BB962C8B-B14F-4D97-AF65-F5344CB8AC3E}">
        <p14:creationId xmlns:p14="http://schemas.microsoft.com/office/powerpoint/2010/main" val="372714962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AutoShape 62">
            <a:extLst>
              <a:ext uri="{FF2B5EF4-FFF2-40B4-BE49-F238E27FC236}">
                <a16:creationId xmlns:a16="http://schemas.microsoft.com/office/drawing/2014/main" id="{BD120251-6792-66F8-AE93-CC47A09AB6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15880" y="6204989"/>
            <a:ext cx="2420759" cy="481267"/>
          </a:xfrm>
          <a:prstGeom prst="rightArrow">
            <a:avLst>
              <a:gd name="adj1" fmla="val 48343"/>
              <a:gd name="adj2" fmla="val 62747"/>
            </a:avLst>
          </a:prstGeom>
          <a:solidFill>
            <a:schemeClr val="bg1"/>
          </a:solidFill>
          <a:ln w="23876" algn="ctr">
            <a:solidFill>
              <a:srgbClr val="33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96" name="Rectangle 2">
            <a:extLst>
              <a:ext uri="{FF2B5EF4-FFF2-40B4-BE49-F238E27FC236}">
                <a16:creationId xmlns:a16="http://schemas.microsoft.com/office/drawing/2014/main" id="{1C16D138-5367-684C-EB77-D1B9FA902D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351"/>
            <a:ext cx="12192000" cy="483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ja-JP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34" charset="-128"/>
                <a:cs typeface="+mn-cs"/>
              </a:rPr>
              <a:t>HEIJUNKA (</a:t>
            </a:r>
            <a:r>
              <a:rPr kumimoji="0" lang="ja-JP" altLang="es-AR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34" charset="-128"/>
                <a:cs typeface="+mn-cs"/>
              </a:rPr>
              <a:t>平準化</a:t>
            </a:r>
            <a:r>
              <a:rPr kumimoji="0" lang="ja-JP" alt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34" charset="-128"/>
                <a:cs typeface="+mn-cs"/>
              </a:rPr>
              <a:t> </a:t>
            </a:r>
            <a:r>
              <a:rPr kumimoji="0" lang="pt-BR" altLang="ja-JP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34" charset="-128"/>
                <a:cs typeface="+mn-cs"/>
              </a:rPr>
              <a:t>– NIVELAMENTO)</a:t>
            </a:r>
            <a:endParaRPr kumimoji="0" lang="pt-BR" altLang="pt-BR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198" name="Agrupar 197">
            <a:extLst>
              <a:ext uri="{FF2B5EF4-FFF2-40B4-BE49-F238E27FC236}">
                <a16:creationId xmlns:a16="http://schemas.microsoft.com/office/drawing/2014/main" id="{F28169C4-C324-CEFA-EE65-F712985F480F}"/>
              </a:ext>
            </a:extLst>
          </p:cNvPr>
          <p:cNvGrpSpPr/>
          <p:nvPr/>
        </p:nvGrpSpPr>
        <p:grpSpPr>
          <a:xfrm>
            <a:off x="2495575" y="5542583"/>
            <a:ext cx="1800225" cy="1219200"/>
            <a:chOff x="3945599" y="5545857"/>
            <a:chExt cx="1800225" cy="1219200"/>
          </a:xfrm>
        </p:grpSpPr>
        <p:grpSp>
          <p:nvGrpSpPr>
            <p:cNvPr id="95" name="Group 24">
              <a:extLst>
                <a:ext uri="{FF2B5EF4-FFF2-40B4-BE49-F238E27FC236}">
                  <a16:creationId xmlns:a16="http://schemas.microsoft.com/office/drawing/2014/main" id="{F2F78957-CDC1-48D4-F97C-7EAF3D2EFB1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45599" y="5545857"/>
              <a:ext cx="1800225" cy="1219200"/>
              <a:chOff x="3168" y="2256"/>
              <a:chExt cx="1008" cy="768"/>
            </a:xfrm>
          </p:grpSpPr>
          <p:cxnSp>
            <p:nvCxnSpPr>
              <p:cNvPr id="97" name="AutoShape 25">
                <a:extLst>
                  <a:ext uri="{FF2B5EF4-FFF2-40B4-BE49-F238E27FC236}">
                    <a16:creationId xmlns:a16="http://schemas.microsoft.com/office/drawing/2014/main" id="{4422D9A8-5D24-24DF-1404-47479503AFC1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3168" y="2256"/>
                <a:ext cx="1008" cy="0"/>
              </a:xfrm>
              <a:prstGeom prst="straightConnector1">
                <a:avLst/>
              </a:prstGeom>
              <a:noFill/>
              <a:ln w="38100">
                <a:solidFill>
                  <a:srgbClr val="003366"/>
                </a:solidFill>
                <a:round/>
                <a:headEnd/>
                <a:tailEnd/>
              </a:ln>
            </p:spPr>
          </p:cxnSp>
          <p:cxnSp>
            <p:nvCxnSpPr>
              <p:cNvPr id="98" name="AutoShape 26">
                <a:extLst>
                  <a:ext uri="{FF2B5EF4-FFF2-40B4-BE49-F238E27FC236}">
                    <a16:creationId xmlns:a16="http://schemas.microsoft.com/office/drawing/2014/main" id="{F951AD79-D9D9-CCEB-82F9-8329FB21630E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3168" y="2256"/>
                <a:ext cx="0" cy="768"/>
              </a:xfrm>
              <a:prstGeom prst="straightConnector1">
                <a:avLst/>
              </a:prstGeom>
              <a:noFill/>
              <a:ln w="38100">
                <a:solidFill>
                  <a:srgbClr val="003366"/>
                </a:solidFill>
                <a:round/>
                <a:headEnd/>
                <a:tailEnd/>
              </a:ln>
            </p:spPr>
          </p:cxnSp>
          <p:cxnSp>
            <p:nvCxnSpPr>
              <p:cNvPr id="99" name="AutoShape 27">
                <a:extLst>
                  <a:ext uri="{FF2B5EF4-FFF2-40B4-BE49-F238E27FC236}">
                    <a16:creationId xmlns:a16="http://schemas.microsoft.com/office/drawing/2014/main" id="{AEBA8D05-398A-2E33-1CDD-BDF451A51BF2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4176" y="2256"/>
                <a:ext cx="0" cy="768"/>
              </a:xfrm>
              <a:prstGeom prst="straightConnector1">
                <a:avLst/>
              </a:prstGeom>
              <a:noFill/>
              <a:ln w="38100">
                <a:solidFill>
                  <a:srgbClr val="003366"/>
                </a:solidFill>
                <a:round/>
                <a:headEnd/>
                <a:tailEnd/>
              </a:ln>
            </p:spPr>
          </p:cxnSp>
          <p:cxnSp>
            <p:nvCxnSpPr>
              <p:cNvPr id="100" name="AutoShape 28">
                <a:extLst>
                  <a:ext uri="{FF2B5EF4-FFF2-40B4-BE49-F238E27FC236}">
                    <a16:creationId xmlns:a16="http://schemas.microsoft.com/office/drawing/2014/main" id="{EF776EC5-86F6-3D56-B5F2-8187CE1D4FB7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3168" y="2496"/>
                <a:ext cx="1008" cy="0"/>
              </a:xfrm>
              <a:prstGeom prst="straightConnector1">
                <a:avLst/>
              </a:prstGeom>
              <a:noFill/>
              <a:ln w="38100">
                <a:solidFill>
                  <a:srgbClr val="003366"/>
                </a:solidFill>
                <a:round/>
                <a:headEnd/>
                <a:tailEnd/>
              </a:ln>
            </p:spPr>
          </p:cxnSp>
          <p:cxnSp>
            <p:nvCxnSpPr>
              <p:cNvPr id="101" name="AutoShape 29">
                <a:extLst>
                  <a:ext uri="{FF2B5EF4-FFF2-40B4-BE49-F238E27FC236}">
                    <a16:creationId xmlns:a16="http://schemas.microsoft.com/office/drawing/2014/main" id="{3EBD9935-412E-20BB-3E30-E9880B411D1E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3168" y="3024"/>
                <a:ext cx="1008" cy="0"/>
              </a:xfrm>
              <a:prstGeom prst="straightConnector1">
                <a:avLst/>
              </a:prstGeom>
              <a:noFill/>
              <a:ln w="38100">
                <a:solidFill>
                  <a:srgbClr val="003366"/>
                </a:solidFill>
                <a:round/>
                <a:headEnd/>
                <a:tailEnd/>
              </a:ln>
            </p:spPr>
          </p:cxnSp>
        </p:grpSp>
        <p:sp>
          <p:nvSpPr>
            <p:cNvPr id="102" name="Rectangle 30">
              <a:extLst>
                <a:ext uri="{FF2B5EF4-FFF2-40B4-BE49-F238E27FC236}">
                  <a16:creationId xmlns:a16="http://schemas.microsoft.com/office/drawing/2014/main" id="{55A6C23F-5415-E866-A360-D479F61DB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44144" y="5559764"/>
              <a:ext cx="1447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342900" indent="-342900" eaLnBrk="0" hangingPunct="0">
                <a:spcBef>
                  <a:spcPct val="20000"/>
                </a:spcBef>
              </a:pPr>
              <a:r>
                <a:rPr lang="pt-BR" sz="1800" dirty="0">
                  <a:cs typeface="Arial" panose="020B0604020202020204" pitchFamily="34" charset="0"/>
                </a:rPr>
                <a:t>Montagem</a:t>
              </a:r>
            </a:p>
          </p:txBody>
        </p:sp>
      </p:grpSp>
      <p:sp>
        <p:nvSpPr>
          <p:cNvPr id="103" name="Rectangle 65">
            <a:extLst>
              <a:ext uri="{FF2B5EF4-FFF2-40B4-BE49-F238E27FC236}">
                <a16:creationId xmlns:a16="http://schemas.microsoft.com/office/drawing/2014/main" id="{ACB7A39C-0BAA-2A07-00BF-5FC9BBA2A2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84271" y="5567023"/>
            <a:ext cx="1447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</a:pPr>
            <a:r>
              <a:rPr lang="pt-BR" sz="1800" dirty="0">
                <a:cs typeface="Arial" panose="020B0604020202020204" pitchFamily="34" charset="0"/>
              </a:rPr>
              <a:t>Expedição</a:t>
            </a:r>
          </a:p>
        </p:txBody>
      </p:sp>
      <p:grpSp>
        <p:nvGrpSpPr>
          <p:cNvPr id="104" name="Group 67">
            <a:extLst>
              <a:ext uri="{FF2B5EF4-FFF2-40B4-BE49-F238E27FC236}">
                <a16:creationId xmlns:a16="http://schemas.microsoft.com/office/drawing/2014/main" id="{A092E9D7-399D-4A47-FEEE-CD87E82EB63E}"/>
              </a:ext>
            </a:extLst>
          </p:cNvPr>
          <p:cNvGrpSpPr>
            <a:grpSpLocks/>
          </p:cNvGrpSpPr>
          <p:nvPr/>
        </p:nvGrpSpPr>
        <p:grpSpPr bwMode="auto">
          <a:xfrm>
            <a:off x="8441396" y="5544170"/>
            <a:ext cx="1731963" cy="1220787"/>
            <a:chOff x="4800" y="2256"/>
            <a:chExt cx="864" cy="769"/>
          </a:xfrm>
        </p:grpSpPr>
        <p:cxnSp>
          <p:nvCxnSpPr>
            <p:cNvPr id="105" name="AutoShape 68">
              <a:extLst>
                <a:ext uri="{FF2B5EF4-FFF2-40B4-BE49-F238E27FC236}">
                  <a16:creationId xmlns:a16="http://schemas.microsoft.com/office/drawing/2014/main" id="{32F50EF4-EBE0-FEA1-D015-77453E47E58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800" y="2256"/>
              <a:ext cx="0" cy="768"/>
            </a:xfrm>
            <a:prstGeom prst="straightConnector1">
              <a:avLst/>
            </a:prstGeom>
            <a:noFill/>
            <a:ln w="381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106" name="AutoShape 69">
              <a:extLst>
                <a:ext uri="{FF2B5EF4-FFF2-40B4-BE49-F238E27FC236}">
                  <a16:creationId xmlns:a16="http://schemas.microsoft.com/office/drawing/2014/main" id="{5FC5A1F7-7D03-6197-3935-73FEEF579DC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664" y="2256"/>
              <a:ext cx="0" cy="768"/>
            </a:xfrm>
            <a:prstGeom prst="straightConnector1">
              <a:avLst/>
            </a:prstGeom>
            <a:noFill/>
            <a:ln w="381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107" name="AutoShape 70">
              <a:extLst>
                <a:ext uri="{FF2B5EF4-FFF2-40B4-BE49-F238E27FC236}">
                  <a16:creationId xmlns:a16="http://schemas.microsoft.com/office/drawing/2014/main" id="{F59ACD5A-84DB-7893-EB96-17A58FC6F98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800" y="2496"/>
              <a:ext cx="864" cy="0"/>
            </a:xfrm>
            <a:prstGeom prst="straightConnector1">
              <a:avLst/>
            </a:prstGeom>
            <a:noFill/>
            <a:ln w="381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108" name="AutoShape 71">
              <a:extLst>
                <a:ext uri="{FF2B5EF4-FFF2-40B4-BE49-F238E27FC236}">
                  <a16:creationId xmlns:a16="http://schemas.microsoft.com/office/drawing/2014/main" id="{4E3CCEC4-33CA-6F34-F30D-C45C6598443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800" y="3024"/>
              <a:ext cx="864" cy="1"/>
            </a:xfrm>
            <a:prstGeom prst="straightConnector1">
              <a:avLst/>
            </a:prstGeom>
            <a:noFill/>
            <a:ln w="381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109" name="AutoShape 72">
              <a:extLst>
                <a:ext uri="{FF2B5EF4-FFF2-40B4-BE49-F238E27FC236}">
                  <a16:creationId xmlns:a16="http://schemas.microsoft.com/office/drawing/2014/main" id="{45B6EEEF-0B77-D7A8-2EBA-A66E9611471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800" y="2256"/>
              <a:ext cx="864" cy="1"/>
            </a:xfrm>
            <a:prstGeom prst="straightConnector1">
              <a:avLst/>
            </a:prstGeom>
            <a:noFill/>
            <a:ln w="38100">
              <a:solidFill>
                <a:srgbClr val="003366"/>
              </a:solidFill>
              <a:round/>
              <a:headEnd/>
              <a:tailEnd/>
            </a:ln>
          </p:spPr>
        </p:cxnSp>
      </p:grpSp>
      <p:grpSp>
        <p:nvGrpSpPr>
          <p:cNvPr id="110" name="Group 73">
            <a:extLst>
              <a:ext uri="{FF2B5EF4-FFF2-40B4-BE49-F238E27FC236}">
                <a16:creationId xmlns:a16="http://schemas.microsoft.com/office/drawing/2014/main" id="{676D2163-5F4B-C702-4984-6222B43EEF8F}"/>
              </a:ext>
            </a:extLst>
          </p:cNvPr>
          <p:cNvGrpSpPr>
            <a:grpSpLocks/>
          </p:cNvGrpSpPr>
          <p:nvPr/>
        </p:nvGrpSpPr>
        <p:grpSpPr bwMode="auto">
          <a:xfrm>
            <a:off x="10390746" y="1982722"/>
            <a:ext cx="1601787" cy="915987"/>
            <a:chOff x="4608" y="96"/>
            <a:chExt cx="1009" cy="577"/>
          </a:xfrm>
        </p:grpSpPr>
        <p:cxnSp>
          <p:nvCxnSpPr>
            <p:cNvPr id="111" name="AutoShape 74">
              <a:extLst>
                <a:ext uri="{FF2B5EF4-FFF2-40B4-BE49-F238E27FC236}">
                  <a16:creationId xmlns:a16="http://schemas.microsoft.com/office/drawing/2014/main" id="{09653376-8E25-150C-E0A7-495F60E3894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4608" y="96"/>
              <a:ext cx="336" cy="192"/>
            </a:xfrm>
            <a:prstGeom prst="straightConnector1">
              <a:avLst/>
            </a:prstGeom>
            <a:noFill/>
            <a:ln w="381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112" name="AutoShape 75">
              <a:extLst>
                <a:ext uri="{FF2B5EF4-FFF2-40B4-BE49-F238E27FC236}">
                  <a16:creationId xmlns:a16="http://schemas.microsoft.com/office/drawing/2014/main" id="{C66C2B2C-D916-3F0B-834A-D468304A02B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4944" y="96"/>
              <a:ext cx="336" cy="192"/>
            </a:xfrm>
            <a:prstGeom prst="straightConnector1">
              <a:avLst/>
            </a:prstGeom>
            <a:noFill/>
            <a:ln w="381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113" name="AutoShape 76">
              <a:extLst>
                <a:ext uri="{FF2B5EF4-FFF2-40B4-BE49-F238E27FC236}">
                  <a16:creationId xmlns:a16="http://schemas.microsoft.com/office/drawing/2014/main" id="{A643ADB5-00C5-56E7-41D7-3CE032986C5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4944" y="96"/>
              <a:ext cx="1" cy="192"/>
            </a:xfrm>
            <a:prstGeom prst="straightConnector1">
              <a:avLst/>
            </a:prstGeom>
            <a:noFill/>
            <a:ln w="381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114" name="AutoShape 77">
              <a:extLst>
                <a:ext uri="{FF2B5EF4-FFF2-40B4-BE49-F238E27FC236}">
                  <a16:creationId xmlns:a16="http://schemas.microsoft.com/office/drawing/2014/main" id="{D41FED23-4AEC-06CD-2D8E-59371E35F4E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5280" y="96"/>
              <a:ext cx="336" cy="192"/>
            </a:xfrm>
            <a:prstGeom prst="straightConnector1">
              <a:avLst/>
            </a:prstGeom>
            <a:noFill/>
            <a:ln w="381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115" name="AutoShape 78">
              <a:extLst>
                <a:ext uri="{FF2B5EF4-FFF2-40B4-BE49-F238E27FC236}">
                  <a16:creationId xmlns:a16="http://schemas.microsoft.com/office/drawing/2014/main" id="{6F99E72B-FF88-056C-93BC-F4DC71EB0E3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5616" y="96"/>
              <a:ext cx="1" cy="576"/>
            </a:xfrm>
            <a:prstGeom prst="straightConnector1">
              <a:avLst/>
            </a:prstGeom>
            <a:noFill/>
            <a:ln w="381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116" name="AutoShape 79">
              <a:extLst>
                <a:ext uri="{FF2B5EF4-FFF2-40B4-BE49-F238E27FC236}">
                  <a16:creationId xmlns:a16="http://schemas.microsoft.com/office/drawing/2014/main" id="{F5AE3CA3-2A87-F875-5C6F-1F568DE4ABF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4608" y="288"/>
              <a:ext cx="1" cy="384"/>
            </a:xfrm>
            <a:prstGeom prst="straightConnector1">
              <a:avLst/>
            </a:prstGeom>
            <a:noFill/>
            <a:ln w="381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117" name="AutoShape 80">
              <a:extLst>
                <a:ext uri="{FF2B5EF4-FFF2-40B4-BE49-F238E27FC236}">
                  <a16:creationId xmlns:a16="http://schemas.microsoft.com/office/drawing/2014/main" id="{6B393FAC-B9EB-5D9A-9672-E2BFBCC68DB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>
              <a:off x="4608" y="672"/>
              <a:ext cx="1008" cy="1"/>
            </a:xfrm>
            <a:prstGeom prst="straightConnector1">
              <a:avLst/>
            </a:prstGeom>
            <a:noFill/>
            <a:ln w="381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118" name="AutoShape 81">
              <a:extLst>
                <a:ext uri="{FF2B5EF4-FFF2-40B4-BE49-F238E27FC236}">
                  <a16:creationId xmlns:a16="http://schemas.microsoft.com/office/drawing/2014/main" id="{BAA6382B-372B-B425-9F69-CB0B9FC8329F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5280" y="96"/>
              <a:ext cx="1" cy="192"/>
            </a:xfrm>
            <a:prstGeom prst="straightConnector1">
              <a:avLst/>
            </a:prstGeom>
            <a:noFill/>
            <a:ln w="38100">
              <a:solidFill>
                <a:srgbClr val="003366"/>
              </a:solidFill>
              <a:round/>
              <a:headEnd/>
              <a:tailEnd/>
            </a:ln>
          </p:spPr>
        </p:cxnSp>
      </p:grpSp>
      <p:sp>
        <p:nvSpPr>
          <p:cNvPr id="127" name="Rectangle 3">
            <a:extLst>
              <a:ext uri="{FF2B5EF4-FFF2-40B4-BE49-F238E27FC236}">
                <a16:creationId xmlns:a16="http://schemas.microsoft.com/office/drawing/2014/main" id="{B840E991-33C8-C24F-9A18-2F98432CE8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72659" y="2426031"/>
            <a:ext cx="1447800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</a:pPr>
            <a:r>
              <a:rPr lang="pt-BR" sz="1400" b="1" dirty="0"/>
              <a:t>CLIENTE</a:t>
            </a:r>
          </a:p>
        </p:txBody>
      </p:sp>
      <p:grpSp>
        <p:nvGrpSpPr>
          <p:cNvPr id="458" name="Agrupar 457">
            <a:extLst>
              <a:ext uri="{FF2B5EF4-FFF2-40B4-BE49-F238E27FC236}">
                <a16:creationId xmlns:a16="http://schemas.microsoft.com/office/drawing/2014/main" id="{291120FB-0AB4-8DE7-C49B-65309FBEED0C}"/>
              </a:ext>
            </a:extLst>
          </p:cNvPr>
          <p:cNvGrpSpPr/>
          <p:nvPr/>
        </p:nvGrpSpPr>
        <p:grpSpPr>
          <a:xfrm>
            <a:off x="119336" y="1982722"/>
            <a:ext cx="1601787" cy="915988"/>
            <a:chOff x="348680" y="2429695"/>
            <a:chExt cx="1601787" cy="915988"/>
          </a:xfrm>
        </p:grpSpPr>
        <p:cxnSp>
          <p:nvCxnSpPr>
            <p:cNvPr id="119" name="AutoShape 117">
              <a:extLst>
                <a:ext uri="{FF2B5EF4-FFF2-40B4-BE49-F238E27FC236}">
                  <a16:creationId xmlns:a16="http://schemas.microsoft.com/office/drawing/2014/main" id="{CE75B5E7-4B2A-4FD5-E3EA-AE91434C682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348680" y="2429695"/>
              <a:ext cx="533400" cy="304800"/>
            </a:xfrm>
            <a:prstGeom prst="straightConnector1">
              <a:avLst/>
            </a:prstGeom>
            <a:noFill/>
            <a:ln w="381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120" name="AutoShape 118">
              <a:extLst>
                <a:ext uri="{FF2B5EF4-FFF2-40B4-BE49-F238E27FC236}">
                  <a16:creationId xmlns:a16="http://schemas.microsoft.com/office/drawing/2014/main" id="{DFA8EA27-9F55-BAAC-A6DE-D21806093E6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882080" y="2429695"/>
              <a:ext cx="533400" cy="304800"/>
            </a:xfrm>
            <a:prstGeom prst="straightConnector1">
              <a:avLst/>
            </a:prstGeom>
            <a:noFill/>
            <a:ln w="381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121" name="AutoShape 119">
              <a:extLst>
                <a:ext uri="{FF2B5EF4-FFF2-40B4-BE49-F238E27FC236}">
                  <a16:creationId xmlns:a16="http://schemas.microsoft.com/office/drawing/2014/main" id="{07C2679C-4E95-99FE-FEDE-35DF677321D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882080" y="2429695"/>
              <a:ext cx="1587" cy="304800"/>
            </a:xfrm>
            <a:prstGeom prst="straightConnector1">
              <a:avLst/>
            </a:prstGeom>
            <a:noFill/>
            <a:ln w="381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122" name="AutoShape 120">
              <a:extLst>
                <a:ext uri="{FF2B5EF4-FFF2-40B4-BE49-F238E27FC236}">
                  <a16:creationId xmlns:a16="http://schemas.microsoft.com/office/drawing/2014/main" id="{7139878B-629B-015C-D652-18CE62DC81B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1415480" y="2429695"/>
              <a:ext cx="533400" cy="304800"/>
            </a:xfrm>
            <a:prstGeom prst="straightConnector1">
              <a:avLst/>
            </a:prstGeom>
            <a:noFill/>
            <a:ln w="381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123" name="AutoShape 121">
              <a:extLst>
                <a:ext uri="{FF2B5EF4-FFF2-40B4-BE49-F238E27FC236}">
                  <a16:creationId xmlns:a16="http://schemas.microsoft.com/office/drawing/2014/main" id="{721217DF-CAE8-441E-A55D-9EF41B8C932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1948880" y="2429695"/>
              <a:ext cx="1587" cy="914400"/>
            </a:xfrm>
            <a:prstGeom prst="straightConnector1">
              <a:avLst/>
            </a:prstGeom>
            <a:noFill/>
            <a:ln w="381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124" name="AutoShape 122">
              <a:extLst>
                <a:ext uri="{FF2B5EF4-FFF2-40B4-BE49-F238E27FC236}">
                  <a16:creationId xmlns:a16="http://schemas.microsoft.com/office/drawing/2014/main" id="{DDE9AB79-7F20-B4B0-99D1-597460E0864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348680" y="2734495"/>
              <a:ext cx="1587" cy="609600"/>
            </a:xfrm>
            <a:prstGeom prst="straightConnector1">
              <a:avLst/>
            </a:prstGeom>
            <a:noFill/>
            <a:ln w="381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125" name="AutoShape 123">
              <a:extLst>
                <a:ext uri="{FF2B5EF4-FFF2-40B4-BE49-F238E27FC236}">
                  <a16:creationId xmlns:a16="http://schemas.microsoft.com/office/drawing/2014/main" id="{E60493E4-30C0-58CF-04EF-C853DCC4EE9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>
              <a:off x="348680" y="3344095"/>
              <a:ext cx="1600200" cy="1588"/>
            </a:xfrm>
            <a:prstGeom prst="straightConnector1">
              <a:avLst/>
            </a:prstGeom>
            <a:noFill/>
            <a:ln w="381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126" name="AutoShape 124">
              <a:extLst>
                <a:ext uri="{FF2B5EF4-FFF2-40B4-BE49-F238E27FC236}">
                  <a16:creationId xmlns:a16="http://schemas.microsoft.com/office/drawing/2014/main" id="{3E9322D0-4162-08DA-0EBE-959E5E8968F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1415480" y="2429695"/>
              <a:ext cx="1587" cy="304800"/>
            </a:xfrm>
            <a:prstGeom prst="straightConnector1">
              <a:avLst/>
            </a:prstGeom>
            <a:noFill/>
            <a:ln w="38100">
              <a:solidFill>
                <a:srgbClr val="003366"/>
              </a:solidFill>
              <a:round/>
              <a:headEnd/>
              <a:tailEnd/>
            </a:ln>
          </p:spPr>
        </p:cxnSp>
        <p:sp>
          <p:nvSpPr>
            <p:cNvPr id="128" name="Rectangle 64">
              <a:extLst>
                <a:ext uri="{FF2B5EF4-FFF2-40B4-BE49-F238E27FC236}">
                  <a16:creationId xmlns:a16="http://schemas.microsoft.com/office/drawing/2014/main" id="{E1EFDFB0-267F-2EC6-FB58-6C0AEFB595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1133" y="2845439"/>
              <a:ext cx="1535113" cy="3476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342900" indent="-342900" eaLnBrk="0" hangingPunct="0">
                <a:spcBef>
                  <a:spcPct val="20000"/>
                </a:spcBef>
              </a:pPr>
              <a:r>
                <a:rPr lang="pt-BR" sz="1400" b="1"/>
                <a:t>FORNECEDOR</a:t>
              </a:r>
            </a:p>
          </p:txBody>
        </p:sp>
      </p:grpSp>
      <p:sp>
        <p:nvSpPr>
          <p:cNvPr id="139" name="Line 47">
            <a:extLst>
              <a:ext uri="{FF2B5EF4-FFF2-40B4-BE49-F238E27FC236}">
                <a16:creationId xmlns:a16="http://schemas.microsoft.com/office/drawing/2014/main" id="{B9AFFE1A-F95D-6409-7E5D-6BFC66E52D73}"/>
              </a:ext>
            </a:extLst>
          </p:cNvPr>
          <p:cNvSpPr>
            <a:spLocks noChangeShapeType="1"/>
          </p:cNvSpPr>
          <p:nvPr/>
        </p:nvSpPr>
        <p:spPr bwMode="auto">
          <a:xfrm>
            <a:off x="8158574" y="5556490"/>
            <a:ext cx="0" cy="1219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pt-BR"/>
          </a:p>
        </p:txBody>
      </p:sp>
      <p:sp>
        <p:nvSpPr>
          <p:cNvPr id="140" name="Line 48">
            <a:extLst>
              <a:ext uri="{FF2B5EF4-FFF2-40B4-BE49-F238E27FC236}">
                <a16:creationId xmlns:a16="http://schemas.microsoft.com/office/drawing/2014/main" id="{B744F3BD-C1EC-B22B-BDAE-A01E8C3E0BEB}"/>
              </a:ext>
            </a:extLst>
          </p:cNvPr>
          <p:cNvSpPr>
            <a:spLocks noChangeShapeType="1"/>
          </p:cNvSpPr>
          <p:nvPr/>
        </p:nvSpPr>
        <p:spPr bwMode="auto">
          <a:xfrm>
            <a:off x="7888863" y="5567123"/>
            <a:ext cx="273236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pt-BR"/>
          </a:p>
        </p:txBody>
      </p:sp>
      <p:sp>
        <p:nvSpPr>
          <p:cNvPr id="141" name="Line 49">
            <a:extLst>
              <a:ext uri="{FF2B5EF4-FFF2-40B4-BE49-F238E27FC236}">
                <a16:creationId xmlns:a16="http://schemas.microsoft.com/office/drawing/2014/main" id="{7C6706B3-FB2A-3DDD-2628-D04E9A056F3D}"/>
              </a:ext>
            </a:extLst>
          </p:cNvPr>
          <p:cNvSpPr>
            <a:spLocks noChangeShapeType="1"/>
          </p:cNvSpPr>
          <p:nvPr/>
        </p:nvSpPr>
        <p:spPr bwMode="auto">
          <a:xfrm>
            <a:off x="7885338" y="5962890"/>
            <a:ext cx="273236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pt-BR"/>
          </a:p>
        </p:txBody>
      </p:sp>
      <p:sp>
        <p:nvSpPr>
          <p:cNvPr id="142" name="Line 50">
            <a:extLst>
              <a:ext uri="{FF2B5EF4-FFF2-40B4-BE49-F238E27FC236}">
                <a16:creationId xmlns:a16="http://schemas.microsoft.com/office/drawing/2014/main" id="{3566EAFE-5132-2FF7-D6C2-18168EDA65E4}"/>
              </a:ext>
            </a:extLst>
          </p:cNvPr>
          <p:cNvSpPr>
            <a:spLocks noChangeShapeType="1"/>
          </p:cNvSpPr>
          <p:nvPr/>
        </p:nvSpPr>
        <p:spPr bwMode="auto">
          <a:xfrm>
            <a:off x="7885338" y="6369290"/>
            <a:ext cx="273236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pt-BR"/>
          </a:p>
        </p:txBody>
      </p:sp>
      <p:sp>
        <p:nvSpPr>
          <p:cNvPr id="143" name="Line 51">
            <a:extLst>
              <a:ext uri="{FF2B5EF4-FFF2-40B4-BE49-F238E27FC236}">
                <a16:creationId xmlns:a16="http://schemas.microsoft.com/office/drawing/2014/main" id="{8596AFBA-13D3-09A4-2000-C3375467418F}"/>
              </a:ext>
            </a:extLst>
          </p:cNvPr>
          <p:cNvSpPr>
            <a:spLocks noChangeShapeType="1"/>
          </p:cNvSpPr>
          <p:nvPr/>
        </p:nvSpPr>
        <p:spPr bwMode="auto">
          <a:xfrm>
            <a:off x="7885338" y="6748205"/>
            <a:ext cx="273236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pt-BR"/>
          </a:p>
        </p:txBody>
      </p:sp>
      <p:sp>
        <p:nvSpPr>
          <p:cNvPr id="148" name="Line 56">
            <a:extLst>
              <a:ext uri="{FF2B5EF4-FFF2-40B4-BE49-F238E27FC236}">
                <a16:creationId xmlns:a16="http://schemas.microsoft.com/office/drawing/2014/main" id="{FE9DB45B-BCF1-8B8F-7E00-BBA629BF017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069706" y="3111492"/>
            <a:ext cx="1152525" cy="0"/>
          </a:xfrm>
          <a:prstGeom prst="line">
            <a:avLst/>
          </a:prstGeom>
          <a:noFill/>
          <a:ln w="28575" cmpd="sng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pt-BR"/>
          </a:p>
        </p:txBody>
      </p:sp>
      <p:sp>
        <p:nvSpPr>
          <p:cNvPr id="154" name="AutoShape 62">
            <a:extLst>
              <a:ext uri="{FF2B5EF4-FFF2-40B4-BE49-F238E27FC236}">
                <a16:creationId xmlns:a16="http://schemas.microsoft.com/office/drawing/2014/main" id="{29C2CA64-0053-63D0-B0F5-D63EC0B5A07D}"/>
              </a:ext>
            </a:extLst>
          </p:cNvPr>
          <p:cNvSpPr>
            <a:spLocks noChangeArrowheads="1"/>
          </p:cNvSpPr>
          <p:nvPr/>
        </p:nvSpPr>
        <p:spPr bwMode="auto">
          <a:xfrm rot="17333140">
            <a:off x="9232587" y="4237213"/>
            <a:ext cx="3225598" cy="481267"/>
          </a:xfrm>
          <a:prstGeom prst="rightArrow">
            <a:avLst>
              <a:gd name="adj1" fmla="val 48343"/>
              <a:gd name="adj2" fmla="val 62747"/>
            </a:avLst>
          </a:prstGeom>
          <a:solidFill>
            <a:schemeClr val="bg1"/>
          </a:solidFill>
          <a:ln w="23876" algn="ctr">
            <a:solidFill>
              <a:srgbClr val="33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55" name="AutoShape 63">
            <a:extLst>
              <a:ext uri="{FF2B5EF4-FFF2-40B4-BE49-F238E27FC236}">
                <a16:creationId xmlns:a16="http://schemas.microsoft.com/office/drawing/2014/main" id="{59E17810-85F8-14BC-3019-74A2FF8ACA9F}"/>
              </a:ext>
            </a:extLst>
          </p:cNvPr>
          <p:cNvSpPr>
            <a:spLocks noChangeArrowheads="1"/>
          </p:cNvSpPr>
          <p:nvPr/>
        </p:nvSpPr>
        <p:spPr bwMode="auto">
          <a:xfrm rot="4096356">
            <a:off x="-11600" y="4030318"/>
            <a:ext cx="2872648" cy="463865"/>
          </a:xfrm>
          <a:prstGeom prst="rightArrow">
            <a:avLst>
              <a:gd name="adj1" fmla="val 51056"/>
              <a:gd name="adj2" fmla="val 81303"/>
            </a:avLst>
          </a:prstGeom>
          <a:solidFill>
            <a:schemeClr val="bg1"/>
          </a:solidFill>
          <a:ln w="23876">
            <a:solidFill>
              <a:srgbClr val="33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156" name="Group 64">
            <a:extLst>
              <a:ext uri="{FF2B5EF4-FFF2-40B4-BE49-F238E27FC236}">
                <a16:creationId xmlns:a16="http://schemas.microsoft.com/office/drawing/2014/main" id="{1E03DC2E-5A6C-7B99-5AF3-13AA24C8BC3D}"/>
              </a:ext>
            </a:extLst>
          </p:cNvPr>
          <p:cNvGrpSpPr>
            <a:grpSpLocks/>
          </p:cNvGrpSpPr>
          <p:nvPr/>
        </p:nvGrpSpPr>
        <p:grpSpPr bwMode="auto">
          <a:xfrm>
            <a:off x="1149237" y="4057517"/>
            <a:ext cx="618854" cy="396932"/>
            <a:chOff x="4442" y="452"/>
            <a:chExt cx="78" cy="44"/>
          </a:xfrm>
        </p:grpSpPr>
        <p:sp>
          <p:nvSpPr>
            <p:cNvPr id="157" name="Oval 65">
              <a:extLst>
                <a:ext uri="{FF2B5EF4-FFF2-40B4-BE49-F238E27FC236}">
                  <a16:creationId xmlns:a16="http://schemas.microsoft.com/office/drawing/2014/main" id="{6E4FF7A3-D3D5-0C48-6B9F-BB654FF80B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50" y="484"/>
              <a:ext cx="13" cy="12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8" name="Oval 66">
              <a:extLst>
                <a:ext uri="{FF2B5EF4-FFF2-40B4-BE49-F238E27FC236}">
                  <a16:creationId xmlns:a16="http://schemas.microsoft.com/office/drawing/2014/main" id="{5BCC2121-4117-DE7A-663C-AE3525057D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79" y="484"/>
              <a:ext cx="13" cy="12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9" name="Rectangle 67">
              <a:extLst>
                <a:ext uri="{FF2B5EF4-FFF2-40B4-BE49-F238E27FC236}">
                  <a16:creationId xmlns:a16="http://schemas.microsoft.com/office/drawing/2014/main" id="{734E092E-1C67-ACEB-CE63-406CB92DF2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42" y="452"/>
              <a:ext cx="62" cy="32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0" name="Oval 68">
              <a:extLst>
                <a:ext uri="{FF2B5EF4-FFF2-40B4-BE49-F238E27FC236}">
                  <a16:creationId xmlns:a16="http://schemas.microsoft.com/office/drawing/2014/main" id="{4EEDFEDC-05D0-59C5-120E-4DDF5FFD9E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03" y="484"/>
              <a:ext cx="13" cy="12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1" name="Rectangle 69">
              <a:extLst>
                <a:ext uri="{FF2B5EF4-FFF2-40B4-BE49-F238E27FC236}">
                  <a16:creationId xmlns:a16="http://schemas.microsoft.com/office/drawing/2014/main" id="{8EC50C78-02CE-9963-5DCD-AA9A5632C0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03" y="468"/>
              <a:ext cx="17" cy="17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2" name="Rectangle 70">
              <a:extLst>
                <a:ext uri="{FF2B5EF4-FFF2-40B4-BE49-F238E27FC236}">
                  <a16:creationId xmlns:a16="http://schemas.microsoft.com/office/drawing/2014/main" id="{D90D6FAE-6C71-766D-AC19-1AD3136B55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03" y="458"/>
              <a:ext cx="12" cy="10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89" name="CaixaDeTexto 188">
            <a:extLst>
              <a:ext uri="{FF2B5EF4-FFF2-40B4-BE49-F238E27FC236}">
                <a16:creationId xmlns:a16="http://schemas.microsoft.com/office/drawing/2014/main" id="{ECA366D6-46FB-E845-1193-755B60B7A3AE}"/>
              </a:ext>
            </a:extLst>
          </p:cNvPr>
          <p:cNvSpPr txBox="1"/>
          <p:nvPr/>
        </p:nvSpPr>
        <p:spPr>
          <a:xfrm>
            <a:off x="-4580" y="620688"/>
            <a:ext cx="1219199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200"/>
              </a:spcAft>
              <a:defRPr/>
            </a:pPr>
            <a:r>
              <a:rPr lang="pt-BR" altLang="pt-BR" sz="2400" b="1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HEIJUNKA</a:t>
            </a:r>
            <a:r>
              <a:rPr lang="pt-BR" altLang="pt-BR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é o mecanismo que permite acomodar a programação da produção PUXADA de diversos itens/produtos (</a:t>
            </a:r>
            <a:r>
              <a:rPr lang="pt-BR" altLang="pt-BR" sz="2400" b="1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MIX</a:t>
            </a:r>
            <a:r>
              <a:rPr lang="pt-BR" altLang="pt-BR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), em suas diferentes quantidades (</a:t>
            </a:r>
            <a:r>
              <a:rPr lang="pt-BR" altLang="pt-BR" sz="2400" b="1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VOLUME</a:t>
            </a:r>
            <a:r>
              <a:rPr lang="pt-BR" altLang="pt-BR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), em um </a:t>
            </a:r>
            <a:r>
              <a:rPr lang="pt-BR" altLang="pt-BR" sz="2400" b="1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CICLO</a:t>
            </a:r>
            <a:r>
              <a:rPr lang="pt-BR" altLang="pt-BR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que se repete (</a:t>
            </a:r>
            <a:r>
              <a:rPr lang="pt-BR" altLang="pt-BR" sz="2400" b="1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 CADA DIA</a:t>
            </a:r>
            <a:r>
              <a:rPr lang="pt-BR" altLang="pt-BR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por exemplo).</a:t>
            </a:r>
          </a:p>
        </p:txBody>
      </p:sp>
      <p:grpSp>
        <p:nvGrpSpPr>
          <p:cNvPr id="191" name="Group 64">
            <a:extLst>
              <a:ext uri="{FF2B5EF4-FFF2-40B4-BE49-F238E27FC236}">
                <a16:creationId xmlns:a16="http://schemas.microsoft.com/office/drawing/2014/main" id="{BBB211C1-7249-2503-AECE-5A2B5D185452}"/>
              </a:ext>
            </a:extLst>
          </p:cNvPr>
          <p:cNvGrpSpPr>
            <a:grpSpLocks/>
          </p:cNvGrpSpPr>
          <p:nvPr/>
        </p:nvGrpSpPr>
        <p:grpSpPr bwMode="auto">
          <a:xfrm>
            <a:off x="10642181" y="4082174"/>
            <a:ext cx="618854" cy="396932"/>
            <a:chOff x="4442" y="452"/>
            <a:chExt cx="78" cy="44"/>
          </a:xfrm>
        </p:grpSpPr>
        <p:sp>
          <p:nvSpPr>
            <p:cNvPr id="192" name="Oval 65">
              <a:extLst>
                <a:ext uri="{FF2B5EF4-FFF2-40B4-BE49-F238E27FC236}">
                  <a16:creationId xmlns:a16="http://schemas.microsoft.com/office/drawing/2014/main" id="{27F002B1-94BE-29A7-1007-27E26E375A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50" y="484"/>
              <a:ext cx="13" cy="12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93" name="Oval 66">
              <a:extLst>
                <a:ext uri="{FF2B5EF4-FFF2-40B4-BE49-F238E27FC236}">
                  <a16:creationId xmlns:a16="http://schemas.microsoft.com/office/drawing/2014/main" id="{45C152F0-AB45-49E5-EC64-87D3115680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79" y="484"/>
              <a:ext cx="13" cy="12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94" name="Rectangle 67">
              <a:extLst>
                <a:ext uri="{FF2B5EF4-FFF2-40B4-BE49-F238E27FC236}">
                  <a16:creationId xmlns:a16="http://schemas.microsoft.com/office/drawing/2014/main" id="{76D37CE6-739C-8F50-9430-8B69C76408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42" y="452"/>
              <a:ext cx="62" cy="32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95" name="Oval 68">
              <a:extLst>
                <a:ext uri="{FF2B5EF4-FFF2-40B4-BE49-F238E27FC236}">
                  <a16:creationId xmlns:a16="http://schemas.microsoft.com/office/drawing/2014/main" id="{255D8F45-3ADA-BE93-D830-A65BE6A2D5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03" y="484"/>
              <a:ext cx="13" cy="12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96" name="Rectangle 69">
              <a:extLst>
                <a:ext uri="{FF2B5EF4-FFF2-40B4-BE49-F238E27FC236}">
                  <a16:creationId xmlns:a16="http://schemas.microsoft.com/office/drawing/2014/main" id="{E5FBF5B4-99C7-848E-0F70-36C19D8B26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03" y="468"/>
              <a:ext cx="17" cy="17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97" name="Rectangle 70">
              <a:extLst>
                <a:ext uri="{FF2B5EF4-FFF2-40B4-BE49-F238E27FC236}">
                  <a16:creationId xmlns:a16="http://schemas.microsoft.com/office/drawing/2014/main" id="{F2F0677B-6E8E-9CAD-58BC-22EE02AFF4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03" y="458"/>
              <a:ext cx="12" cy="10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pic>
        <p:nvPicPr>
          <p:cNvPr id="205" name="Imagem 204">
            <a:extLst>
              <a:ext uri="{FF2B5EF4-FFF2-40B4-BE49-F238E27FC236}">
                <a16:creationId xmlns:a16="http://schemas.microsoft.com/office/drawing/2014/main" id="{8CE54B68-03C6-02D5-34D0-22D2BB49E7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21696">
            <a:off x="8639768" y="2009871"/>
            <a:ext cx="1068551" cy="2672397"/>
          </a:xfrm>
          <a:prstGeom prst="rect">
            <a:avLst/>
          </a:prstGeom>
        </p:spPr>
      </p:pic>
      <p:grpSp>
        <p:nvGrpSpPr>
          <p:cNvPr id="218" name="Agrupar 217">
            <a:extLst>
              <a:ext uri="{FF2B5EF4-FFF2-40B4-BE49-F238E27FC236}">
                <a16:creationId xmlns:a16="http://schemas.microsoft.com/office/drawing/2014/main" id="{70EDCAEA-BF4D-7A3C-A848-F046BAC3ABD9}"/>
              </a:ext>
            </a:extLst>
          </p:cNvPr>
          <p:cNvGrpSpPr/>
          <p:nvPr/>
        </p:nvGrpSpPr>
        <p:grpSpPr>
          <a:xfrm>
            <a:off x="3561803" y="3471532"/>
            <a:ext cx="1330198" cy="1556571"/>
            <a:chOff x="4175942" y="3484432"/>
            <a:chExt cx="1330198" cy="1556571"/>
          </a:xfrm>
        </p:grpSpPr>
        <p:pic>
          <p:nvPicPr>
            <p:cNvPr id="209" name="Imagem 208">
              <a:extLst>
                <a:ext uri="{FF2B5EF4-FFF2-40B4-BE49-F238E27FC236}">
                  <a16:creationId xmlns:a16="http://schemas.microsoft.com/office/drawing/2014/main" id="{19E9F3A9-D9FF-72BA-236F-043EFEB479C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85" t="71625" r="79064" b="11077"/>
            <a:stretch/>
          </p:blipFill>
          <p:spPr>
            <a:xfrm>
              <a:off x="4175942" y="3484432"/>
              <a:ext cx="1330198" cy="1179337"/>
            </a:xfrm>
            <a:prstGeom prst="rect">
              <a:avLst/>
            </a:prstGeom>
          </p:spPr>
        </p:pic>
        <p:sp>
          <p:nvSpPr>
            <p:cNvPr id="211" name="Text Box 95">
              <a:extLst>
                <a:ext uri="{FF2B5EF4-FFF2-40B4-BE49-F238E27FC236}">
                  <a16:creationId xmlns:a16="http://schemas.microsoft.com/office/drawing/2014/main" id="{12228B75-E142-E811-1F81-85720183798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40833" y="4653136"/>
              <a:ext cx="1045170" cy="387867"/>
            </a:xfrm>
            <a:prstGeom prst="rect">
              <a:avLst/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</p:spPr>
          <p:txBody>
            <a:bodyPr wrap="square" lIns="0" tIns="0" rIns="0" bIns="0" anchor="ctr" anchorCtr="0">
              <a:noAutofit/>
            </a:bodyPr>
            <a:lstStyle/>
            <a:p>
              <a:pPr eaLnBrk="0" hangingPunct="0">
                <a:spcBef>
                  <a:spcPts val="0"/>
                </a:spcBef>
              </a:pPr>
              <a:r>
                <a:rPr lang="en-US" sz="1200" b="1" dirty="0" err="1"/>
                <a:t>Sequenciador</a:t>
              </a:r>
              <a:endParaRPr lang="en-US" sz="1200" b="1" dirty="0"/>
            </a:p>
            <a:p>
              <a:pPr eaLnBrk="0" hangingPunct="0">
                <a:spcBef>
                  <a:spcPts val="0"/>
                </a:spcBef>
              </a:pPr>
              <a:r>
                <a:rPr lang="en-US" sz="1200" b="1" dirty="0"/>
                <a:t>de </a:t>
              </a:r>
              <a:r>
                <a:rPr lang="en-US" sz="1200" b="1" dirty="0" err="1"/>
                <a:t>Linhas</a:t>
              </a:r>
              <a:endParaRPr lang="pt-BR" sz="1200" b="1" dirty="0"/>
            </a:p>
          </p:txBody>
        </p:sp>
      </p:grpSp>
      <p:grpSp>
        <p:nvGrpSpPr>
          <p:cNvPr id="216" name="Agrupar 215">
            <a:extLst>
              <a:ext uri="{FF2B5EF4-FFF2-40B4-BE49-F238E27FC236}">
                <a16:creationId xmlns:a16="http://schemas.microsoft.com/office/drawing/2014/main" id="{7F4515C4-B8C5-12C9-634B-664D2F4EAE53}"/>
              </a:ext>
            </a:extLst>
          </p:cNvPr>
          <p:cNvGrpSpPr/>
          <p:nvPr/>
        </p:nvGrpSpPr>
        <p:grpSpPr>
          <a:xfrm>
            <a:off x="5237540" y="2504616"/>
            <a:ext cx="1757040" cy="1681630"/>
            <a:chOff x="5785904" y="2657489"/>
            <a:chExt cx="1757040" cy="1681630"/>
          </a:xfrm>
        </p:grpSpPr>
        <p:pic>
          <p:nvPicPr>
            <p:cNvPr id="213" name="Imagem 212">
              <a:extLst>
                <a:ext uri="{FF2B5EF4-FFF2-40B4-BE49-F238E27FC236}">
                  <a16:creationId xmlns:a16="http://schemas.microsoft.com/office/drawing/2014/main" id="{2BF5DAC1-A428-72F9-9EBC-F060445770D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697" t="10473" r="18963" b="36931"/>
            <a:stretch/>
          </p:blipFill>
          <p:spPr>
            <a:xfrm>
              <a:off x="5785904" y="2657489"/>
              <a:ext cx="1757040" cy="1524175"/>
            </a:xfrm>
            <a:prstGeom prst="rect">
              <a:avLst/>
            </a:prstGeom>
          </p:spPr>
        </p:pic>
        <p:sp>
          <p:nvSpPr>
            <p:cNvPr id="214" name="Text Box 95">
              <a:extLst>
                <a:ext uri="{FF2B5EF4-FFF2-40B4-BE49-F238E27FC236}">
                  <a16:creationId xmlns:a16="http://schemas.microsoft.com/office/drawing/2014/main" id="{5CAA3ACF-C90A-AFF7-65A3-D39BAD8030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75136" y="4189572"/>
              <a:ext cx="1102295" cy="149547"/>
            </a:xfrm>
            <a:prstGeom prst="rect">
              <a:avLst/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</p:spPr>
          <p:txBody>
            <a:bodyPr wrap="square" lIns="0" tIns="0" rIns="0" bIns="0" anchor="ctr" anchorCtr="0">
              <a:noAutofit/>
            </a:bodyPr>
            <a:lstStyle/>
            <a:p>
              <a:pPr eaLnBrk="0" hangingPunct="0">
                <a:spcBef>
                  <a:spcPts val="0"/>
                </a:spcBef>
              </a:pPr>
              <a:r>
                <a:rPr lang="en-US" sz="1200" b="1" dirty="0" err="1"/>
                <a:t>Heijunka</a:t>
              </a:r>
              <a:r>
                <a:rPr lang="en-US" sz="1200" b="1" dirty="0"/>
                <a:t> Box</a:t>
              </a:r>
              <a:endParaRPr lang="pt-BR" sz="1200" b="1" dirty="0"/>
            </a:p>
          </p:txBody>
        </p:sp>
      </p:grpSp>
      <p:grpSp>
        <p:nvGrpSpPr>
          <p:cNvPr id="220" name="Agrupar 219">
            <a:extLst>
              <a:ext uri="{FF2B5EF4-FFF2-40B4-BE49-F238E27FC236}">
                <a16:creationId xmlns:a16="http://schemas.microsoft.com/office/drawing/2014/main" id="{15849274-01EA-9E90-6639-E339B2EDD64D}"/>
              </a:ext>
            </a:extLst>
          </p:cNvPr>
          <p:cNvGrpSpPr/>
          <p:nvPr/>
        </p:nvGrpSpPr>
        <p:grpSpPr>
          <a:xfrm>
            <a:off x="8034429" y="5271732"/>
            <a:ext cx="493423" cy="551118"/>
            <a:chOff x="7989474" y="5242256"/>
            <a:chExt cx="493423" cy="551118"/>
          </a:xfrm>
        </p:grpSpPr>
        <p:grpSp>
          <p:nvGrpSpPr>
            <p:cNvPr id="219" name="Agrupar 218">
              <a:extLst>
                <a:ext uri="{FF2B5EF4-FFF2-40B4-BE49-F238E27FC236}">
                  <a16:creationId xmlns:a16="http://schemas.microsoft.com/office/drawing/2014/main" id="{B3A8E9F0-2B15-76FE-22FC-8F6E23D6025D}"/>
                </a:ext>
              </a:extLst>
            </p:cNvPr>
            <p:cNvGrpSpPr/>
            <p:nvPr/>
          </p:nvGrpSpPr>
          <p:grpSpPr>
            <a:xfrm>
              <a:off x="7989474" y="5242256"/>
              <a:ext cx="493423" cy="551118"/>
              <a:chOff x="7989474" y="5242256"/>
              <a:chExt cx="493423" cy="551118"/>
            </a:xfrm>
          </p:grpSpPr>
          <p:sp>
            <p:nvSpPr>
              <p:cNvPr id="144" name="Oval 52">
                <a:extLst>
                  <a:ext uri="{FF2B5EF4-FFF2-40B4-BE49-F238E27FC236}">
                    <a16:creationId xmlns:a16="http://schemas.microsoft.com/office/drawing/2014/main" id="{C60DD422-382E-E495-89D9-72C660C975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89474" y="5242256"/>
                <a:ext cx="425698" cy="551118"/>
              </a:xfrm>
              <a:prstGeom prst="ellipse">
                <a:avLst/>
              </a:prstGeom>
              <a:noFill/>
              <a:ln w="38100">
                <a:solidFill>
                  <a:srgbClr val="002060"/>
                </a:solidFill>
                <a:round/>
                <a:headEnd/>
                <a:tailEnd/>
              </a:ln>
            </p:spPr>
            <p:txBody>
              <a:bodyPr wrap="square" anchor="ctr">
                <a:noAutofit/>
              </a:bodyPr>
              <a:lstStyle/>
              <a:p>
                <a:endParaRPr lang="pt-BR"/>
              </a:p>
            </p:txBody>
          </p:sp>
          <p:sp>
            <p:nvSpPr>
              <p:cNvPr id="136" name="Oval 44">
                <a:extLst>
                  <a:ext uri="{FF2B5EF4-FFF2-40B4-BE49-F238E27FC236}">
                    <a16:creationId xmlns:a16="http://schemas.microsoft.com/office/drawing/2014/main" id="{8875E080-9D2D-B899-84F0-19F33B3408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330497" y="5527865"/>
                <a:ext cx="152400" cy="228600"/>
              </a:xfrm>
              <a:prstGeom prst="ellipse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endParaRPr lang="pt-BR"/>
              </a:p>
            </p:txBody>
          </p:sp>
        </p:grpSp>
        <p:sp>
          <p:nvSpPr>
            <p:cNvPr id="137" name="Line 45">
              <a:extLst>
                <a:ext uri="{FF2B5EF4-FFF2-40B4-BE49-F238E27FC236}">
                  <a16:creationId xmlns:a16="http://schemas.microsoft.com/office/drawing/2014/main" id="{A11C1099-8EF3-84D0-7282-79EC139D7CD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295230" y="5619208"/>
              <a:ext cx="178007" cy="146230"/>
            </a:xfrm>
            <a:prstGeom prst="line">
              <a:avLst/>
            </a:prstGeom>
            <a:noFill/>
            <a:ln w="38100">
              <a:solidFill>
                <a:srgbClr val="002060"/>
              </a:solidFill>
              <a:round/>
              <a:headEnd/>
              <a:tailEnd type="triangle" w="med" len="med"/>
            </a:ln>
          </p:spPr>
          <p:txBody>
            <a:bodyPr wrap="square" anchor="ctr">
              <a:spAutoFit/>
            </a:bodyPr>
            <a:lstStyle/>
            <a:p>
              <a:endParaRPr lang="pt-BR"/>
            </a:p>
          </p:txBody>
        </p:sp>
      </p:grpSp>
      <p:sp>
        <p:nvSpPr>
          <p:cNvPr id="221" name="Line 47">
            <a:extLst>
              <a:ext uri="{FF2B5EF4-FFF2-40B4-BE49-F238E27FC236}">
                <a16:creationId xmlns:a16="http://schemas.microsoft.com/office/drawing/2014/main" id="{CE78EB3C-7106-5DF0-4EED-E5A7992912DF}"/>
              </a:ext>
            </a:extLst>
          </p:cNvPr>
          <p:cNvSpPr>
            <a:spLocks noChangeShapeType="1"/>
          </p:cNvSpPr>
          <p:nvPr/>
        </p:nvSpPr>
        <p:spPr bwMode="auto">
          <a:xfrm>
            <a:off x="2264755" y="5564700"/>
            <a:ext cx="0" cy="1219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pt-BR"/>
          </a:p>
        </p:txBody>
      </p:sp>
      <p:sp>
        <p:nvSpPr>
          <p:cNvPr id="222" name="Line 48">
            <a:extLst>
              <a:ext uri="{FF2B5EF4-FFF2-40B4-BE49-F238E27FC236}">
                <a16:creationId xmlns:a16="http://schemas.microsoft.com/office/drawing/2014/main" id="{A3A923D4-E140-229A-9958-627C067AA349}"/>
              </a:ext>
            </a:extLst>
          </p:cNvPr>
          <p:cNvSpPr>
            <a:spLocks noChangeShapeType="1"/>
          </p:cNvSpPr>
          <p:nvPr/>
        </p:nvSpPr>
        <p:spPr bwMode="auto">
          <a:xfrm>
            <a:off x="1995044" y="5575333"/>
            <a:ext cx="273236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pt-BR"/>
          </a:p>
        </p:txBody>
      </p:sp>
      <p:sp>
        <p:nvSpPr>
          <p:cNvPr id="223" name="Line 49">
            <a:extLst>
              <a:ext uri="{FF2B5EF4-FFF2-40B4-BE49-F238E27FC236}">
                <a16:creationId xmlns:a16="http://schemas.microsoft.com/office/drawing/2014/main" id="{ABE0211F-4301-7A53-BEA9-E177B136A8AD}"/>
              </a:ext>
            </a:extLst>
          </p:cNvPr>
          <p:cNvSpPr>
            <a:spLocks noChangeShapeType="1"/>
          </p:cNvSpPr>
          <p:nvPr/>
        </p:nvSpPr>
        <p:spPr bwMode="auto">
          <a:xfrm>
            <a:off x="1991519" y="5971100"/>
            <a:ext cx="273236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pt-BR"/>
          </a:p>
        </p:txBody>
      </p:sp>
      <p:sp>
        <p:nvSpPr>
          <p:cNvPr id="224" name="Line 50">
            <a:extLst>
              <a:ext uri="{FF2B5EF4-FFF2-40B4-BE49-F238E27FC236}">
                <a16:creationId xmlns:a16="http://schemas.microsoft.com/office/drawing/2014/main" id="{CF4A7634-F6A5-1941-C741-3C7C09BBFA09}"/>
              </a:ext>
            </a:extLst>
          </p:cNvPr>
          <p:cNvSpPr>
            <a:spLocks noChangeShapeType="1"/>
          </p:cNvSpPr>
          <p:nvPr/>
        </p:nvSpPr>
        <p:spPr bwMode="auto">
          <a:xfrm>
            <a:off x="1991519" y="6377500"/>
            <a:ext cx="273236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pt-BR"/>
          </a:p>
        </p:txBody>
      </p:sp>
      <p:sp>
        <p:nvSpPr>
          <p:cNvPr id="225" name="Line 51">
            <a:extLst>
              <a:ext uri="{FF2B5EF4-FFF2-40B4-BE49-F238E27FC236}">
                <a16:creationId xmlns:a16="http://schemas.microsoft.com/office/drawing/2014/main" id="{2448D6DF-3290-AECB-780E-55C4E8C3390D}"/>
              </a:ext>
            </a:extLst>
          </p:cNvPr>
          <p:cNvSpPr>
            <a:spLocks noChangeShapeType="1"/>
          </p:cNvSpPr>
          <p:nvPr/>
        </p:nvSpPr>
        <p:spPr bwMode="auto">
          <a:xfrm>
            <a:off x="1991519" y="6756415"/>
            <a:ext cx="273236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pt-BR"/>
          </a:p>
        </p:txBody>
      </p:sp>
      <p:grpSp>
        <p:nvGrpSpPr>
          <p:cNvPr id="226" name="Agrupar 225">
            <a:extLst>
              <a:ext uri="{FF2B5EF4-FFF2-40B4-BE49-F238E27FC236}">
                <a16:creationId xmlns:a16="http://schemas.microsoft.com/office/drawing/2014/main" id="{B545E533-98CF-5A4B-56E8-9D8E55E7C2A9}"/>
              </a:ext>
            </a:extLst>
          </p:cNvPr>
          <p:cNvGrpSpPr/>
          <p:nvPr/>
        </p:nvGrpSpPr>
        <p:grpSpPr>
          <a:xfrm>
            <a:off x="2140610" y="5279942"/>
            <a:ext cx="493423" cy="551118"/>
            <a:chOff x="7989474" y="5242256"/>
            <a:chExt cx="493423" cy="551118"/>
          </a:xfrm>
        </p:grpSpPr>
        <p:grpSp>
          <p:nvGrpSpPr>
            <p:cNvPr id="227" name="Agrupar 226">
              <a:extLst>
                <a:ext uri="{FF2B5EF4-FFF2-40B4-BE49-F238E27FC236}">
                  <a16:creationId xmlns:a16="http://schemas.microsoft.com/office/drawing/2014/main" id="{550967E7-934C-1E11-7775-88D0850C16CE}"/>
                </a:ext>
              </a:extLst>
            </p:cNvPr>
            <p:cNvGrpSpPr/>
            <p:nvPr/>
          </p:nvGrpSpPr>
          <p:grpSpPr>
            <a:xfrm>
              <a:off x="7989474" y="5242256"/>
              <a:ext cx="493423" cy="551118"/>
              <a:chOff x="7989474" y="5242256"/>
              <a:chExt cx="493423" cy="551118"/>
            </a:xfrm>
          </p:grpSpPr>
          <p:sp>
            <p:nvSpPr>
              <p:cNvPr id="229" name="Oval 52">
                <a:extLst>
                  <a:ext uri="{FF2B5EF4-FFF2-40B4-BE49-F238E27FC236}">
                    <a16:creationId xmlns:a16="http://schemas.microsoft.com/office/drawing/2014/main" id="{9951C690-3490-93E3-4BFE-6730B2A828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89474" y="5242256"/>
                <a:ext cx="425698" cy="551118"/>
              </a:xfrm>
              <a:prstGeom prst="ellipse">
                <a:avLst/>
              </a:prstGeom>
              <a:noFill/>
              <a:ln w="38100">
                <a:solidFill>
                  <a:srgbClr val="002060"/>
                </a:solidFill>
                <a:round/>
                <a:headEnd/>
                <a:tailEnd/>
              </a:ln>
            </p:spPr>
            <p:txBody>
              <a:bodyPr wrap="square" anchor="ctr">
                <a:noAutofit/>
              </a:bodyPr>
              <a:lstStyle/>
              <a:p>
                <a:endParaRPr lang="pt-BR"/>
              </a:p>
            </p:txBody>
          </p:sp>
          <p:sp>
            <p:nvSpPr>
              <p:cNvPr id="230" name="Oval 44">
                <a:extLst>
                  <a:ext uri="{FF2B5EF4-FFF2-40B4-BE49-F238E27FC236}">
                    <a16:creationId xmlns:a16="http://schemas.microsoft.com/office/drawing/2014/main" id="{94840C75-68EF-7722-9C71-354D8D6CB3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330497" y="5527865"/>
                <a:ext cx="152400" cy="228600"/>
              </a:xfrm>
              <a:prstGeom prst="ellipse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endParaRPr lang="pt-BR"/>
              </a:p>
            </p:txBody>
          </p:sp>
        </p:grpSp>
        <p:sp>
          <p:nvSpPr>
            <p:cNvPr id="228" name="Line 45">
              <a:extLst>
                <a:ext uri="{FF2B5EF4-FFF2-40B4-BE49-F238E27FC236}">
                  <a16:creationId xmlns:a16="http://schemas.microsoft.com/office/drawing/2014/main" id="{DB91C728-767E-A9E1-8C2A-6606E3F4C44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295230" y="5619208"/>
              <a:ext cx="178007" cy="146230"/>
            </a:xfrm>
            <a:prstGeom prst="line">
              <a:avLst/>
            </a:prstGeom>
            <a:noFill/>
            <a:ln w="38100">
              <a:solidFill>
                <a:srgbClr val="002060"/>
              </a:solidFill>
              <a:round/>
              <a:headEnd/>
              <a:tailEnd type="triangle" w="med" len="med"/>
            </a:ln>
          </p:spPr>
          <p:txBody>
            <a:bodyPr wrap="square" anchor="ctr">
              <a:spAutoFit/>
            </a:bodyPr>
            <a:lstStyle/>
            <a:p>
              <a:endParaRPr lang="pt-BR"/>
            </a:p>
          </p:txBody>
        </p:sp>
      </p:grpSp>
      <p:grpSp>
        <p:nvGrpSpPr>
          <p:cNvPr id="231" name="Grupo 26">
            <a:extLst>
              <a:ext uri="{FF2B5EF4-FFF2-40B4-BE49-F238E27FC236}">
                <a16:creationId xmlns:a16="http://schemas.microsoft.com/office/drawing/2014/main" id="{46BFD18C-1523-DEF4-7045-EDFBD079696F}"/>
              </a:ext>
            </a:extLst>
          </p:cNvPr>
          <p:cNvGrpSpPr>
            <a:grpSpLocks/>
          </p:cNvGrpSpPr>
          <p:nvPr/>
        </p:nvGrpSpPr>
        <p:grpSpPr bwMode="auto">
          <a:xfrm>
            <a:off x="5739302" y="6034215"/>
            <a:ext cx="1000125" cy="762001"/>
            <a:chOff x="0" y="0"/>
            <a:chExt cx="105" cy="76"/>
          </a:xfrm>
        </p:grpSpPr>
        <p:grpSp>
          <p:nvGrpSpPr>
            <p:cNvPr id="232" name="Grupo 27">
              <a:extLst>
                <a:ext uri="{FF2B5EF4-FFF2-40B4-BE49-F238E27FC236}">
                  <a16:creationId xmlns:a16="http://schemas.microsoft.com/office/drawing/2014/main" id="{7E805E75-2C16-A30A-350C-386B0B9D067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05" cy="76"/>
              <a:chOff x="0" y="0"/>
              <a:chExt cx="105" cy="76"/>
            </a:xfrm>
          </p:grpSpPr>
          <p:sp>
            <p:nvSpPr>
              <p:cNvPr id="240" name="Retângulo 239">
                <a:extLst>
                  <a:ext uri="{FF2B5EF4-FFF2-40B4-BE49-F238E27FC236}">
                    <a16:creationId xmlns:a16="http://schemas.microsoft.com/office/drawing/2014/main" id="{07524D1D-FEA3-5771-4A17-568D360D23F2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0" y="0"/>
                <a:ext cx="25" cy="27"/>
              </a:xfrm>
              <a:prstGeom prst="rect">
                <a:avLst/>
              </a:prstGeom>
              <a:solidFill>
                <a:srgbClr xmlns:mc="http://schemas.openxmlformats.org/markup-compatibility/2006" xmlns:a14="http://schemas.microsoft.com/office/drawing/2010/main" val="FFFFFF" mc:Ignorable="a14" a14:legacySpreadsheetColorIndex="9"/>
              </a:solidFill>
              <a:ln w="952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241" name="Retângulo 240">
                <a:extLst>
                  <a:ext uri="{FF2B5EF4-FFF2-40B4-BE49-F238E27FC236}">
                    <a16:creationId xmlns:a16="http://schemas.microsoft.com/office/drawing/2014/main" id="{54626177-8368-470E-D861-58B0528EC719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0" y="27"/>
                <a:ext cx="63" cy="27"/>
              </a:xfrm>
              <a:prstGeom prst="rect">
                <a:avLst/>
              </a:prstGeom>
              <a:solidFill>
                <a:srgbClr xmlns:mc="http://schemas.openxmlformats.org/markup-compatibility/2006" xmlns:a14="http://schemas.microsoft.com/office/drawing/2010/main" val="FFFFFF" mc:Ignorable="a14" a14:legacySpreadsheetColorIndex="9"/>
              </a:solidFill>
              <a:ln w="952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s-AR"/>
              </a:p>
            </p:txBody>
          </p:sp>
          <p:grpSp>
            <p:nvGrpSpPr>
              <p:cNvPr id="242" name="Grupo 30">
                <a:extLst>
                  <a:ext uri="{FF2B5EF4-FFF2-40B4-BE49-F238E27FC236}">
                    <a16:creationId xmlns:a16="http://schemas.microsoft.com/office/drawing/2014/main" id="{5D43010B-1FAE-80B8-3147-E61004E102CE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65" y="7"/>
                <a:ext cx="40" cy="26"/>
                <a:chOff x="65" y="7"/>
                <a:chExt cx="70" cy="34"/>
              </a:xfrm>
            </p:grpSpPr>
            <p:sp>
              <p:nvSpPr>
                <p:cNvPr id="245" name="Retângulo 244">
                  <a:extLst>
                    <a:ext uri="{FF2B5EF4-FFF2-40B4-BE49-F238E27FC236}">
                      <a16:creationId xmlns:a16="http://schemas.microsoft.com/office/drawing/2014/main" id="{0AF71A96-EA0A-8ADD-21B6-84622470F2A1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65" y="33"/>
                  <a:ext cx="70" cy="8"/>
                </a:xfrm>
                <a:prstGeom prst="rect">
                  <a:avLst/>
                </a:prstGeom>
                <a:solidFill>
                  <a:srgbClr xmlns:mc="http://schemas.openxmlformats.org/markup-compatibility/2006" xmlns:a14="http://schemas.microsoft.com/office/drawing/2010/main" val="FFFFFF" mc:Ignorable="a14" a14:legacySpreadsheetColorIndex="9"/>
                </a:solidFill>
                <a:ln w="952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s-AR"/>
                </a:p>
              </p:txBody>
            </p:sp>
            <p:sp>
              <p:nvSpPr>
                <p:cNvPr id="246" name="Retângulo 245">
                  <a:extLst>
                    <a:ext uri="{FF2B5EF4-FFF2-40B4-BE49-F238E27FC236}">
                      <a16:creationId xmlns:a16="http://schemas.microsoft.com/office/drawing/2014/main" id="{6F2241A2-E9C8-CAED-75FA-3FF8F367BC82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65" y="7"/>
                  <a:ext cx="8" cy="26"/>
                </a:xfrm>
                <a:prstGeom prst="rect">
                  <a:avLst/>
                </a:prstGeom>
                <a:solidFill>
                  <a:srgbClr xmlns:mc="http://schemas.openxmlformats.org/markup-compatibility/2006" xmlns:a14="http://schemas.microsoft.com/office/drawing/2010/main" val="FFFFFF" mc:Ignorable="a14" a14:legacySpreadsheetColorIndex="9"/>
                </a:solidFill>
                <a:ln w="9525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s-AR"/>
                </a:p>
              </p:txBody>
            </p:sp>
          </p:grpSp>
          <p:sp>
            <p:nvSpPr>
              <p:cNvPr id="243" name="Elipse 242">
                <a:extLst>
                  <a:ext uri="{FF2B5EF4-FFF2-40B4-BE49-F238E27FC236}">
                    <a16:creationId xmlns:a16="http://schemas.microsoft.com/office/drawing/2014/main" id="{26BB0DCD-64E5-5718-6589-DB45E858510A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2" y="57"/>
                <a:ext cx="19" cy="19"/>
              </a:xfrm>
              <a:prstGeom prst="ellipse">
                <a:avLst/>
              </a:prstGeom>
              <a:solidFill>
                <a:srgbClr xmlns:mc="http://schemas.openxmlformats.org/markup-compatibility/2006" xmlns:a14="http://schemas.microsoft.com/office/drawing/2010/main" val="FFFFFF" mc:Ignorable="a14" a14:legacySpreadsheetColorIndex="9"/>
              </a:solidFill>
              <a:ln w="952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244" name="Elipse 243">
                <a:extLst>
                  <a:ext uri="{FF2B5EF4-FFF2-40B4-BE49-F238E27FC236}">
                    <a16:creationId xmlns:a16="http://schemas.microsoft.com/office/drawing/2014/main" id="{2EE04D3D-510C-FE60-3561-58558C9F45A3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42" y="57"/>
                <a:ext cx="19" cy="19"/>
              </a:xfrm>
              <a:prstGeom prst="ellipse">
                <a:avLst/>
              </a:prstGeom>
              <a:solidFill>
                <a:srgbClr xmlns:mc="http://schemas.openxmlformats.org/markup-compatibility/2006" xmlns:a14="http://schemas.microsoft.com/office/drawing/2010/main" val="FFFFFF" mc:Ignorable="a14" a14:legacySpreadsheetColorIndex="9"/>
              </a:solidFill>
              <a:ln w="952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AR"/>
              </a:p>
            </p:txBody>
          </p:sp>
        </p:grpSp>
        <p:grpSp>
          <p:nvGrpSpPr>
            <p:cNvPr id="233" name="Grupo 35">
              <a:extLst>
                <a:ext uri="{FF2B5EF4-FFF2-40B4-BE49-F238E27FC236}">
                  <a16:creationId xmlns:a16="http://schemas.microsoft.com/office/drawing/2014/main" id="{8BA111CE-C199-E286-3186-C8554C88467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3" y="1"/>
              <a:ext cx="30" cy="24"/>
              <a:chOff x="73" y="1"/>
              <a:chExt cx="30" cy="24"/>
            </a:xfrm>
          </p:grpSpPr>
          <p:sp>
            <p:nvSpPr>
              <p:cNvPr id="234" name="Retângulo 233">
                <a:extLst>
                  <a:ext uri="{FF2B5EF4-FFF2-40B4-BE49-F238E27FC236}">
                    <a16:creationId xmlns:a16="http://schemas.microsoft.com/office/drawing/2014/main" id="{DE1FBBFA-3183-D861-57A8-70A4D8E197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" y="9"/>
                <a:ext cx="15" cy="8"/>
              </a:xfrm>
              <a:prstGeom prst="rect">
                <a:avLst/>
              </a:prstGeom>
              <a:solidFill>
                <a:srgbClr xmlns:mc="http://schemas.openxmlformats.org/markup-compatibility/2006" xmlns:a14="http://schemas.microsoft.com/office/drawing/2010/main" val="FFFFFF" mc:Ignorable="a14" a14:legacySpreadsheetColorIndex="9"/>
              </a:solidFill>
              <a:ln w="952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235" name="Retângulo 234">
                <a:extLst>
                  <a:ext uri="{FF2B5EF4-FFF2-40B4-BE49-F238E27FC236}">
                    <a16:creationId xmlns:a16="http://schemas.microsoft.com/office/drawing/2014/main" id="{7424EF32-6384-BF68-A2F6-D0D7A8EA0C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" y="9"/>
                <a:ext cx="15" cy="8"/>
              </a:xfrm>
              <a:prstGeom prst="rect">
                <a:avLst/>
              </a:prstGeom>
              <a:solidFill>
                <a:srgbClr xmlns:mc="http://schemas.openxmlformats.org/markup-compatibility/2006" xmlns:a14="http://schemas.microsoft.com/office/drawing/2010/main" val="FFFFFF" mc:Ignorable="a14" a14:legacySpreadsheetColorIndex="9"/>
              </a:solidFill>
              <a:ln w="952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236" name="Retângulo 235">
                <a:extLst>
                  <a:ext uri="{FF2B5EF4-FFF2-40B4-BE49-F238E27FC236}">
                    <a16:creationId xmlns:a16="http://schemas.microsoft.com/office/drawing/2014/main" id="{610FB85E-3AAC-46AC-64A9-4793272414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" y="17"/>
                <a:ext cx="15" cy="8"/>
              </a:xfrm>
              <a:prstGeom prst="rect">
                <a:avLst/>
              </a:prstGeom>
              <a:solidFill>
                <a:srgbClr xmlns:mc="http://schemas.openxmlformats.org/markup-compatibility/2006" xmlns:a14="http://schemas.microsoft.com/office/drawing/2010/main" val="FFFFFF" mc:Ignorable="a14" a14:legacySpreadsheetColorIndex="9"/>
              </a:solidFill>
              <a:ln w="952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237" name="Retângulo 236">
                <a:extLst>
                  <a:ext uri="{FF2B5EF4-FFF2-40B4-BE49-F238E27FC236}">
                    <a16:creationId xmlns:a16="http://schemas.microsoft.com/office/drawing/2014/main" id="{803CBB18-3DB4-BB6B-C5F1-4D3FE62970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" y="17"/>
                <a:ext cx="15" cy="8"/>
              </a:xfrm>
              <a:prstGeom prst="rect">
                <a:avLst/>
              </a:prstGeom>
              <a:solidFill>
                <a:srgbClr xmlns:mc="http://schemas.openxmlformats.org/markup-compatibility/2006" xmlns:a14="http://schemas.microsoft.com/office/drawing/2010/main" val="FFFFFF" mc:Ignorable="a14" a14:legacySpreadsheetColorIndex="9"/>
              </a:solidFill>
              <a:ln w="952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238" name="Retângulo 237">
                <a:extLst>
                  <a:ext uri="{FF2B5EF4-FFF2-40B4-BE49-F238E27FC236}">
                    <a16:creationId xmlns:a16="http://schemas.microsoft.com/office/drawing/2014/main" id="{6185F21A-CE0E-F3FD-6E94-AF1E0D5964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" y="1"/>
                <a:ext cx="15" cy="8"/>
              </a:xfrm>
              <a:prstGeom prst="rect">
                <a:avLst/>
              </a:prstGeom>
              <a:solidFill>
                <a:srgbClr xmlns:mc="http://schemas.openxmlformats.org/markup-compatibility/2006" xmlns:a14="http://schemas.microsoft.com/office/drawing/2010/main" val="FFFFFF" mc:Ignorable="a14" a14:legacySpreadsheetColorIndex="9"/>
              </a:solidFill>
              <a:ln w="952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239" name="Retângulo 238">
                <a:extLst>
                  <a:ext uri="{FF2B5EF4-FFF2-40B4-BE49-F238E27FC236}">
                    <a16:creationId xmlns:a16="http://schemas.microsoft.com/office/drawing/2014/main" id="{70F51461-D8D7-3F73-CE68-36B5BFBC64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" y="1"/>
                <a:ext cx="15" cy="8"/>
              </a:xfrm>
              <a:prstGeom prst="rect">
                <a:avLst/>
              </a:prstGeom>
              <a:solidFill>
                <a:srgbClr xmlns:mc="http://schemas.openxmlformats.org/markup-compatibility/2006" xmlns:a14="http://schemas.microsoft.com/office/drawing/2010/main" val="FFFFFF" mc:Ignorable="a14" a14:legacySpreadsheetColorIndex="9"/>
              </a:solidFill>
              <a:ln w="9525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s-AR"/>
              </a:p>
            </p:txBody>
          </p:sp>
        </p:grpSp>
      </p:grpSp>
      <p:sp>
        <p:nvSpPr>
          <p:cNvPr id="149" name="Line 57">
            <a:extLst>
              <a:ext uri="{FF2B5EF4-FFF2-40B4-BE49-F238E27FC236}">
                <a16:creationId xmlns:a16="http://schemas.microsoft.com/office/drawing/2014/main" id="{A421FCD2-EADA-BC5D-7CD4-332C9B7DD51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581342" y="4102713"/>
            <a:ext cx="34309" cy="1372990"/>
          </a:xfrm>
          <a:prstGeom prst="line">
            <a:avLst/>
          </a:prstGeom>
          <a:noFill/>
          <a:ln w="28575" cmpd="sng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 wrap="square" lIns="0" tIns="0" rIns="0" bIns="0">
            <a:spAutoFit/>
          </a:bodyPr>
          <a:lstStyle/>
          <a:p>
            <a:endParaRPr lang="pt-BR"/>
          </a:p>
        </p:txBody>
      </p:sp>
      <p:sp>
        <p:nvSpPr>
          <p:cNvPr id="153" name="AutoShape 61">
            <a:extLst>
              <a:ext uri="{FF2B5EF4-FFF2-40B4-BE49-F238E27FC236}">
                <a16:creationId xmlns:a16="http://schemas.microsoft.com/office/drawing/2014/main" id="{12CFE651-2DBF-BD19-7AB1-CB35D799D365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3330923" y="4786351"/>
            <a:ext cx="500838" cy="322522"/>
          </a:xfrm>
          <a:prstGeom prst="flowChartPunchedCard">
            <a:avLst/>
          </a:prstGeom>
          <a:solidFill>
            <a:schemeClr val="bg1">
              <a:lumMod val="85000"/>
            </a:schemeClr>
          </a:solidFill>
          <a:ln w="22225" cmpd="sng">
            <a:solidFill>
              <a:srgbClr val="000000"/>
            </a:solidFill>
            <a:prstDash val="solid"/>
            <a:miter lim="800000"/>
            <a:headEnd/>
            <a:tailEnd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/>
          <a:lstStyle/>
          <a:p>
            <a:endParaRPr lang="pt-BR"/>
          </a:p>
        </p:txBody>
      </p:sp>
      <p:sp>
        <p:nvSpPr>
          <p:cNvPr id="171" name="Line 79">
            <a:extLst>
              <a:ext uri="{FF2B5EF4-FFF2-40B4-BE49-F238E27FC236}">
                <a16:creationId xmlns:a16="http://schemas.microsoft.com/office/drawing/2014/main" id="{E3075F31-9118-CC16-357E-1769DBEE819B}"/>
              </a:ext>
            </a:extLst>
          </p:cNvPr>
          <p:cNvSpPr>
            <a:spLocks noChangeShapeType="1"/>
          </p:cNvSpPr>
          <p:nvPr/>
        </p:nvSpPr>
        <p:spPr bwMode="auto">
          <a:xfrm>
            <a:off x="4094672" y="3111491"/>
            <a:ext cx="3154" cy="506479"/>
          </a:xfrm>
          <a:prstGeom prst="line">
            <a:avLst/>
          </a:prstGeom>
          <a:noFill/>
          <a:ln w="28575" cmpd="sng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 wrap="square" lIns="0" tIns="0" rIns="0" bIns="0">
            <a:spAutoFit/>
          </a:bodyPr>
          <a:lstStyle/>
          <a:p>
            <a:endParaRPr lang="pt-BR"/>
          </a:p>
        </p:txBody>
      </p:sp>
      <p:grpSp>
        <p:nvGrpSpPr>
          <p:cNvPr id="253" name="Agrupar 252">
            <a:extLst>
              <a:ext uri="{FF2B5EF4-FFF2-40B4-BE49-F238E27FC236}">
                <a16:creationId xmlns:a16="http://schemas.microsoft.com/office/drawing/2014/main" id="{1BBAE0C6-0D27-3DD1-BBE4-7ABB07EDD335}"/>
              </a:ext>
            </a:extLst>
          </p:cNvPr>
          <p:cNvGrpSpPr/>
          <p:nvPr/>
        </p:nvGrpSpPr>
        <p:grpSpPr>
          <a:xfrm>
            <a:off x="6749293" y="3108350"/>
            <a:ext cx="1191119" cy="994361"/>
            <a:chOff x="6749294" y="3342150"/>
            <a:chExt cx="860786" cy="718029"/>
          </a:xfrm>
        </p:grpSpPr>
        <p:sp>
          <p:nvSpPr>
            <p:cNvPr id="147" name="Line 55">
              <a:extLst>
                <a:ext uri="{FF2B5EF4-FFF2-40B4-BE49-F238E27FC236}">
                  <a16:creationId xmlns:a16="http://schemas.microsoft.com/office/drawing/2014/main" id="{0E6C7556-FEF7-EB4E-8B54-818D4BB462C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610080" y="3342150"/>
              <a:ext cx="0" cy="718029"/>
            </a:xfrm>
            <a:prstGeom prst="line">
              <a:avLst/>
            </a:prstGeom>
            <a:noFill/>
            <a:ln w="28575" cmpd="sng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lIns="0" tIns="0" rIns="0" bIns="0">
              <a:noAutofit/>
            </a:bodyPr>
            <a:lstStyle/>
            <a:p>
              <a:endParaRPr lang="pt-BR"/>
            </a:p>
          </p:txBody>
        </p:sp>
        <p:sp>
          <p:nvSpPr>
            <p:cNvPr id="252" name="Line 57">
              <a:extLst>
                <a:ext uri="{FF2B5EF4-FFF2-40B4-BE49-F238E27FC236}">
                  <a16:creationId xmlns:a16="http://schemas.microsoft.com/office/drawing/2014/main" id="{19E517EE-0319-B091-86FD-F2C3E8F848D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749294" y="3342151"/>
              <a:ext cx="860786" cy="1943"/>
            </a:xfrm>
            <a:prstGeom prst="line">
              <a:avLst/>
            </a:prstGeom>
            <a:noFill/>
            <a:ln w="28575" cmpd="sng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</p:spPr>
          <p:txBody>
            <a:bodyPr wrap="square" lIns="0" tIns="0" rIns="0" bIns="0">
              <a:spAutoFit/>
            </a:bodyPr>
            <a:lstStyle/>
            <a:p>
              <a:endParaRPr lang="pt-BR"/>
            </a:p>
          </p:txBody>
        </p:sp>
      </p:grpSp>
      <p:grpSp>
        <p:nvGrpSpPr>
          <p:cNvPr id="217" name="Agrupar 216">
            <a:extLst>
              <a:ext uri="{FF2B5EF4-FFF2-40B4-BE49-F238E27FC236}">
                <a16:creationId xmlns:a16="http://schemas.microsoft.com/office/drawing/2014/main" id="{CCACC593-42D8-3D90-E19D-E1911079AFBC}"/>
              </a:ext>
            </a:extLst>
          </p:cNvPr>
          <p:cNvGrpSpPr/>
          <p:nvPr/>
        </p:nvGrpSpPr>
        <p:grpSpPr>
          <a:xfrm>
            <a:off x="7483661" y="3993202"/>
            <a:ext cx="894388" cy="878667"/>
            <a:chOff x="7560919" y="4323480"/>
            <a:chExt cx="894388" cy="878667"/>
          </a:xfrm>
        </p:grpSpPr>
        <p:sp>
          <p:nvSpPr>
            <p:cNvPr id="206" name="Text Box 95">
              <a:extLst>
                <a:ext uri="{FF2B5EF4-FFF2-40B4-BE49-F238E27FC236}">
                  <a16:creationId xmlns:a16="http://schemas.microsoft.com/office/drawing/2014/main" id="{CD10ADDE-A211-A566-C4AF-F5D8823A17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08168" y="4814280"/>
              <a:ext cx="778106" cy="387867"/>
            </a:xfrm>
            <a:prstGeom prst="rect">
              <a:avLst/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</p:spPr>
          <p:txBody>
            <a:bodyPr wrap="square" lIns="0" tIns="0" rIns="0" bIns="0" anchor="ctr" anchorCtr="0">
              <a:noAutofit/>
            </a:bodyPr>
            <a:lstStyle/>
            <a:p>
              <a:pPr eaLnBrk="0" hangingPunct="0">
                <a:spcBef>
                  <a:spcPts val="0"/>
                </a:spcBef>
              </a:pPr>
              <a:r>
                <a:rPr lang="en-US" sz="1200" b="1" dirty="0"/>
                <a:t>Caixa</a:t>
              </a:r>
            </a:p>
            <a:p>
              <a:pPr eaLnBrk="0" hangingPunct="0">
                <a:spcBef>
                  <a:spcPts val="0"/>
                </a:spcBef>
              </a:pPr>
              <a:r>
                <a:rPr lang="en-US" sz="1200" b="1" dirty="0"/>
                <a:t>Logística</a:t>
              </a:r>
              <a:endParaRPr lang="pt-BR" sz="1200" b="1" dirty="0"/>
            </a:p>
          </p:txBody>
        </p:sp>
        <p:pic>
          <p:nvPicPr>
            <p:cNvPr id="215" name="Imagem 214">
              <a:extLst>
                <a:ext uri="{FF2B5EF4-FFF2-40B4-BE49-F238E27FC236}">
                  <a16:creationId xmlns:a16="http://schemas.microsoft.com/office/drawing/2014/main" id="{0C64065F-D58E-9B72-301B-D8A836D2DEE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9319" t="69316" r="13731" b="14337"/>
            <a:stretch/>
          </p:blipFill>
          <p:spPr>
            <a:xfrm>
              <a:off x="7560919" y="4323480"/>
              <a:ext cx="894388" cy="537470"/>
            </a:xfrm>
            <a:prstGeom prst="rect">
              <a:avLst/>
            </a:prstGeom>
          </p:spPr>
        </p:pic>
      </p:grpSp>
      <p:sp>
        <p:nvSpPr>
          <p:cNvPr id="254" name="Text Box 95">
            <a:extLst>
              <a:ext uri="{FF2B5EF4-FFF2-40B4-BE49-F238E27FC236}">
                <a16:creationId xmlns:a16="http://schemas.microsoft.com/office/drawing/2014/main" id="{3E2A0575-B70B-D235-493B-7A3E77C5FD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54009" y="3135385"/>
            <a:ext cx="771944" cy="350379"/>
          </a:xfrm>
          <a:prstGeom prst="rect">
            <a:avLst/>
          </a:prstGeom>
          <a:solidFill>
            <a:srgbClr val="FFFF00"/>
          </a:solidFill>
          <a:ln w="25400" algn="ctr">
            <a:solidFill>
              <a:schemeClr val="tx1"/>
            </a:solidFill>
            <a:miter lim="800000"/>
            <a:headEnd/>
            <a:tailEnd/>
          </a:ln>
        </p:spPr>
        <p:txBody>
          <a:bodyPr wrap="square" lIns="0" tIns="0" rIns="0" bIns="0" anchor="ctr" anchorCtr="0">
            <a:noAutofit/>
          </a:bodyPr>
          <a:lstStyle/>
          <a:p>
            <a:pPr eaLnBrk="0" hangingPunct="0">
              <a:spcBef>
                <a:spcPts val="0"/>
              </a:spcBef>
            </a:pPr>
            <a:r>
              <a:rPr lang="en-US" sz="1200" b="1" dirty="0"/>
              <a:t>PEDIDOS</a:t>
            </a:r>
          </a:p>
          <a:p>
            <a:pPr eaLnBrk="0" hangingPunct="0">
              <a:spcBef>
                <a:spcPts val="0"/>
              </a:spcBef>
            </a:pPr>
            <a:r>
              <a:rPr lang="en-US" sz="1200" b="1" dirty="0"/>
              <a:t>MTS</a:t>
            </a:r>
            <a:endParaRPr lang="pt-BR" sz="1200" b="1" dirty="0"/>
          </a:p>
        </p:txBody>
      </p:sp>
      <p:pic>
        <p:nvPicPr>
          <p:cNvPr id="255" name="Imagem 254">
            <a:extLst>
              <a:ext uri="{FF2B5EF4-FFF2-40B4-BE49-F238E27FC236}">
                <a16:creationId xmlns:a16="http://schemas.microsoft.com/office/drawing/2014/main" id="{F9C59CB7-A258-4138-D026-12A20419E3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4516719">
            <a:off x="8756387" y="1269187"/>
            <a:ext cx="819360" cy="2280747"/>
          </a:xfrm>
          <a:prstGeom prst="rect">
            <a:avLst/>
          </a:prstGeom>
        </p:spPr>
      </p:pic>
      <p:sp>
        <p:nvSpPr>
          <p:cNvPr id="256" name="Text Box 95">
            <a:extLst>
              <a:ext uri="{FF2B5EF4-FFF2-40B4-BE49-F238E27FC236}">
                <a16:creationId xmlns:a16="http://schemas.microsoft.com/office/drawing/2014/main" id="{A7A93E54-7AAA-51BE-F961-2E62A9201F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72264" y="2144940"/>
            <a:ext cx="771944" cy="350379"/>
          </a:xfrm>
          <a:prstGeom prst="rect">
            <a:avLst/>
          </a:prstGeom>
          <a:solidFill>
            <a:srgbClr val="99FF66"/>
          </a:solidFill>
          <a:ln w="25400" algn="ctr">
            <a:solidFill>
              <a:schemeClr val="tx1"/>
            </a:solidFill>
            <a:miter lim="800000"/>
            <a:headEnd/>
            <a:tailEnd/>
          </a:ln>
        </p:spPr>
        <p:txBody>
          <a:bodyPr wrap="square" lIns="0" tIns="0" rIns="0" bIns="0" anchor="ctr" anchorCtr="0">
            <a:noAutofit/>
          </a:bodyPr>
          <a:lstStyle/>
          <a:p>
            <a:pPr eaLnBrk="0" hangingPunct="0">
              <a:spcBef>
                <a:spcPts val="0"/>
              </a:spcBef>
            </a:pPr>
            <a:r>
              <a:rPr lang="en-US" sz="1200" b="1" dirty="0"/>
              <a:t>PEDIDOS</a:t>
            </a:r>
          </a:p>
          <a:p>
            <a:pPr eaLnBrk="0" hangingPunct="0">
              <a:spcBef>
                <a:spcPts val="0"/>
              </a:spcBef>
            </a:pPr>
            <a:r>
              <a:rPr lang="en-US" sz="1200" b="1" dirty="0"/>
              <a:t>MTO</a:t>
            </a:r>
            <a:endParaRPr lang="pt-BR" sz="1200" b="1" dirty="0"/>
          </a:p>
        </p:txBody>
      </p:sp>
      <p:pic>
        <p:nvPicPr>
          <p:cNvPr id="434" name="Imagem 433">
            <a:extLst>
              <a:ext uri="{FF2B5EF4-FFF2-40B4-BE49-F238E27FC236}">
                <a16:creationId xmlns:a16="http://schemas.microsoft.com/office/drawing/2014/main" id="{A7AC5149-54B5-B060-9FA5-D2495855E4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99656" y="5951703"/>
            <a:ext cx="539237" cy="766502"/>
          </a:xfrm>
          <a:prstGeom prst="rect">
            <a:avLst/>
          </a:prstGeom>
        </p:spPr>
      </p:pic>
      <p:pic>
        <p:nvPicPr>
          <p:cNvPr id="456" name="Imagem 455">
            <a:extLst>
              <a:ext uri="{FF2B5EF4-FFF2-40B4-BE49-F238E27FC236}">
                <a16:creationId xmlns:a16="http://schemas.microsoft.com/office/drawing/2014/main" id="{5E5823C5-B834-482A-6051-65FCF1111E8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623" t="1295" r="2408" b="29214"/>
          <a:stretch/>
        </p:blipFill>
        <p:spPr>
          <a:xfrm>
            <a:off x="3686855" y="6212159"/>
            <a:ext cx="1296053" cy="369193"/>
          </a:xfrm>
          <a:prstGeom prst="rect">
            <a:avLst/>
          </a:prstGeom>
        </p:spPr>
      </p:pic>
      <p:sp>
        <p:nvSpPr>
          <p:cNvPr id="457" name="AutoShape 61">
            <a:extLst>
              <a:ext uri="{FF2B5EF4-FFF2-40B4-BE49-F238E27FC236}">
                <a16:creationId xmlns:a16="http://schemas.microsoft.com/office/drawing/2014/main" id="{1B1F70C4-BECF-B83D-6B4D-9AC2E3A80D51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7179338" y="2944181"/>
            <a:ext cx="500838" cy="322522"/>
          </a:xfrm>
          <a:prstGeom prst="flowChartPunchedCard">
            <a:avLst/>
          </a:prstGeom>
          <a:solidFill>
            <a:schemeClr val="bg1">
              <a:lumMod val="85000"/>
            </a:schemeClr>
          </a:solidFill>
          <a:ln w="22225" cmpd="sng">
            <a:solidFill>
              <a:srgbClr val="000000"/>
            </a:solidFill>
            <a:prstDash val="solid"/>
            <a:miter lim="800000"/>
            <a:headEnd/>
            <a:tailEnd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/>
          <a:lstStyle/>
          <a:p>
            <a:r>
              <a:rPr lang="pt-BR" sz="1000" b="1" dirty="0"/>
              <a:t>MTS</a:t>
            </a:r>
          </a:p>
        </p:txBody>
      </p:sp>
      <p:pic>
        <p:nvPicPr>
          <p:cNvPr id="467" name="Imagem 466">
            <a:extLst>
              <a:ext uri="{FF2B5EF4-FFF2-40B4-BE49-F238E27FC236}">
                <a16:creationId xmlns:a16="http://schemas.microsoft.com/office/drawing/2014/main" id="{27C4F91B-D934-3EC4-20E2-141CDB6058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22543" y="1975362"/>
            <a:ext cx="1090599" cy="684681"/>
          </a:xfrm>
          <a:prstGeom prst="rect">
            <a:avLst/>
          </a:prstGeom>
        </p:spPr>
      </p:pic>
      <p:grpSp>
        <p:nvGrpSpPr>
          <p:cNvPr id="471" name="Agrupar 470">
            <a:extLst>
              <a:ext uri="{FF2B5EF4-FFF2-40B4-BE49-F238E27FC236}">
                <a16:creationId xmlns:a16="http://schemas.microsoft.com/office/drawing/2014/main" id="{3909B619-10DC-DA87-55D9-FA5D50D091B8}"/>
              </a:ext>
            </a:extLst>
          </p:cNvPr>
          <p:cNvGrpSpPr/>
          <p:nvPr/>
        </p:nvGrpSpPr>
        <p:grpSpPr>
          <a:xfrm>
            <a:off x="5989550" y="2101833"/>
            <a:ext cx="1152525" cy="492222"/>
            <a:chOff x="14219616" y="1123202"/>
            <a:chExt cx="1152525" cy="492222"/>
          </a:xfrm>
        </p:grpSpPr>
        <p:sp>
          <p:nvSpPr>
            <p:cNvPr id="468" name="Line 56">
              <a:extLst>
                <a:ext uri="{FF2B5EF4-FFF2-40B4-BE49-F238E27FC236}">
                  <a16:creationId xmlns:a16="http://schemas.microsoft.com/office/drawing/2014/main" id="{4F8432EB-FFCF-321E-5206-D1D276E6593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4219616" y="1292902"/>
              <a:ext cx="1152525" cy="0"/>
            </a:xfrm>
            <a:prstGeom prst="line">
              <a:avLst/>
            </a:prstGeom>
            <a:noFill/>
            <a:ln w="28575" cmpd="sng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endParaRPr lang="pt-BR"/>
            </a:p>
          </p:txBody>
        </p:sp>
        <p:sp>
          <p:nvSpPr>
            <p:cNvPr id="469" name="AutoShape 61">
              <a:extLst>
                <a:ext uri="{FF2B5EF4-FFF2-40B4-BE49-F238E27FC236}">
                  <a16:creationId xmlns:a16="http://schemas.microsoft.com/office/drawing/2014/main" id="{E19851B3-AEB6-4F7A-78E2-FE48C2F42BFC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4592944" y="1123202"/>
              <a:ext cx="500838" cy="322522"/>
            </a:xfrm>
            <a:prstGeom prst="flowChartPunchedCard">
              <a:avLst/>
            </a:prstGeom>
            <a:solidFill>
              <a:schemeClr val="bg1">
                <a:lumMod val="85000"/>
              </a:schemeClr>
            </a:solidFill>
            <a:ln w="22225" cmpd="sng">
              <a:solidFill>
                <a:srgbClr val="000000"/>
              </a:solidFill>
              <a:prstDash val="solid"/>
              <a:miter lim="800000"/>
              <a:headEnd/>
              <a:tailEnd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/>
            <a:lstStyle/>
            <a:p>
              <a:r>
                <a:rPr lang="pt-BR" sz="1000" b="1" dirty="0"/>
                <a:t>MTO</a:t>
              </a:r>
            </a:p>
          </p:txBody>
        </p:sp>
        <p:sp>
          <p:nvSpPr>
            <p:cNvPr id="470" name="Line 79">
              <a:extLst>
                <a:ext uri="{FF2B5EF4-FFF2-40B4-BE49-F238E27FC236}">
                  <a16:creationId xmlns:a16="http://schemas.microsoft.com/office/drawing/2014/main" id="{A8F05EC2-5EE8-6361-E5FF-D496264E2A3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244582" y="1292901"/>
              <a:ext cx="0" cy="322523"/>
            </a:xfrm>
            <a:prstGeom prst="line">
              <a:avLst/>
            </a:prstGeom>
            <a:noFill/>
            <a:ln w="28575" cmpd="sng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</p:spPr>
          <p:txBody>
            <a:bodyPr wrap="square" lIns="0" tIns="0" rIns="0" bIns="0">
              <a:spAutoFit/>
            </a:bodyPr>
            <a:lstStyle/>
            <a:p>
              <a:endParaRPr lang="pt-BR"/>
            </a:p>
          </p:txBody>
        </p:sp>
      </p:grpSp>
      <p:sp>
        <p:nvSpPr>
          <p:cNvPr id="476" name="AutoShape 61">
            <a:extLst>
              <a:ext uri="{FF2B5EF4-FFF2-40B4-BE49-F238E27FC236}">
                <a16:creationId xmlns:a16="http://schemas.microsoft.com/office/drawing/2014/main" id="{03D885EA-5304-5A3A-C7E8-70CB60769751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4628287" y="2961209"/>
            <a:ext cx="500838" cy="322522"/>
          </a:xfrm>
          <a:prstGeom prst="flowChartPunchedCard">
            <a:avLst/>
          </a:prstGeom>
          <a:solidFill>
            <a:schemeClr val="bg1">
              <a:lumMod val="85000"/>
            </a:schemeClr>
          </a:solidFill>
          <a:ln w="22225" cmpd="sng">
            <a:solidFill>
              <a:srgbClr val="000000"/>
            </a:solidFill>
            <a:prstDash val="solid"/>
            <a:miter lim="800000"/>
            <a:headEnd/>
            <a:tailEnd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/>
          <a:lstStyle/>
          <a:p>
            <a:pPr algn="r"/>
            <a:r>
              <a:rPr lang="pt-BR" sz="1000" b="1" dirty="0"/>
              <a:t>MTS</a:t>
            </a:r>
          </a:p>
        </p:txBody>
      </p:sp>
      <p:sp>
        <p:nvSpPr>
          <p:cNvPr id="477" name="AutoShape 61">
            <a:extLst>
              <a:ext uri="{FF2B5EF4-FFF2-40B4-BE49-F238E27FC236}">
                <a16:creationId xmlns:a16="http://schemas.microsoft.com/office/drawing/2014/main" id="{7AA558C3-6B65-86EA-6322-EFAC596677E2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4241976" y="2966397"/>
            <a:ext cx="500838" cy="322522"/>
          </a:xfrm>
          <a:prstGeom prst="flowChartPunchedCard">
            <a:avLst/>
          </a:prstGeom>
          <a:solidFill>
            <a:schemeClr val="bg1">
              <a:lumMod val="85000"/>
            </a:schemeClr>
          </a:solidFill>
          <a:ln w="22225" cmpd="sng">
            <a:solidFill>
              <a:srgbClr val="000000"/>
            </a:solidFill>
            <a:prstDash val="solid"/>
            <a:miter lim="800000"/>
            <a:headEnd/>
            <a:tailEnd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/>
          <a:lstStyle/>
          <a:p>
            <a:pPr algn="l"/>
            <a:r>
              <a:rPr lang="pt-BR" sz="1000" b="1" dirty="0"/>
              <a:t>MTO</a:t>
            </a:r>
          </a:p>
        </p:txBody>
      </p:sp>
    </p:spTree>
    <p:extLst>
      <p:ext uri="{BB962C8B-B14F-4D97-AF65-F5344CB8AC3E}">
        <p14:creationId xmlns:p14="http://schemas.microsoft.com/office/powerpoint/2010/main" val="288830187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354CD162-D21A-2255-52BE-A432A00BF9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743102"/>
            <a:ext cx="12191999" cy="893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2065" tIns="46033" rIns="92065" bIns="46033">
            <a:spAutoFit/>
          </a:bodyPr>
          <a:lstStyle/>
          <a:p>
            <a:pPr eaLnBrk="0" hangingPunct="0"/>
            <a:r>
              <a:rPr lang="pt-BR" sz="2600" b="1" dirty="0"/>
              <a:t>PUXADA </a:t>
            </a:r>
            <a:r>
              <a:rPr lang="pt-BR" sz="2600" b="1" dirty="0">
                <a:solidFill>
                  <a:srgbClr val="FF0000"/>
                </a:solidFill>
              </a:rPr>
              <a:t>DESNIVELADA</a:t>
            </a:r>
          </a:p>
          <a:p>
            <a:pPr eaLnBrk="0" hangingPunct="0"/>
            <a:r>
              <a:rPr lang="pt-BR" sz="2600" b="1" dirty="0"/>
              <a:t>DESBALANCEAMENTO entre os Processos</a:t>
            </a:r>
          </a:p>
        </p:txBody>
      </p:sp>
      <p:sp>
        <p:nvSpPr>
          <p:cNvPr id="3" name="Oval 3">
            <a:extLst>
              <a:ext uri="{FF2B5EF4-FFF2-40B4-BE49-F238E27FC236}">
                <a16:creationId xmlns:a16="http://schemas.microsoft.com/office/drawing/2014/main" id="{C748C8D7-BC6C-33E8-CCDA-7E7DFE00A9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88364" y="2623479"/>
            <a:ext cx="563562" cy="68421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4F21D90B-6792-425F-9A29-C7F5D7EC61D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970889" y="3582329"/>
            <a:ext cx="855662" cy="47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5" name="Line 5">
            <a:extLst>
              <a:ext uri="{FF2B5EF4-FFF2-40B4-BE49-F238E27FC236}">
                <a16:creationId xmlns:a16="http://schemas.microsoft.com/office/drawing/2014/main" id="{C06AEDEE-AC5D-1FEF-45DB-E79FD971C7E2}"/>
              </a:ext>
            </a:extLst>
          </p:cNvPr>
          <p:cNvSpPr>
            <a:spLocks noChangeShapeType="1"/>
          </p:cNvSpPr>
          <p:nvPr/>
        </p:nvSpPr>
        <p:spPr bwMode="auto">
          <a:xfrm>
            <a:off x="8088364" y="3312454"/>
            <a:ext cx="0" cy="2698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6" name="Line 6">
            <a:extLst>
              <a:ext uri="{FF2B5EF4-FFF2-40B4-BE49-F238E27FC236}">
                <a16:creationId xmlns:a16="http://schemas.microsoft.com/office/drawing/2014/main" id="{B1E20670-1213-4A87-5AFE-5146A3C27DAE}"/>
              </a:ext>
            </a:extLst>
          </p:cNvPr>
          <p:cNvSpPr>
            <a:spLocks noChangeShapeType="1"/>
          </p:cNvSpPr>
          <p:nvPr/>
        </p:nvSpPr>
        <p:spPr bwMode="auto">
          <a:xfrm>
            <a:off x="8678914" y="3301342"/>
            <a:ext cx="0" cy="2809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7" name="Line 7">
            <a:extLst>
              <a:ext uri="{FF2B5EF4-FFF2-40B4-BE49-F238E27FC236}">
                <a16:creationId xmlns:a16="http://schemas.microsoft.com/office/drawing/2014/main" id="{18829271-5697-5363-4D4E-06ECC9EA7CF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754990" y="3383892"/>
            <a:ext cx="192087" cy="4714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8" name="Line 8">
            <a:extLst>
              <a:ext uri="{FF2B5EF4-FFF2-40B4-BE49-F238E27FC236}">
                <a16:creationId xmlns:a16="http://schemas.microsoft.com/office/drawing/2014/main" id="{7B3A6425-8E22-1FEF-9B17-CA1388584E93}"/>
              </a:ext>
            </a:extLst>
          </p:cNvPr>
          <p:cNvSpPr>
            <a:spLocks noChangeShapeType="1"/>
          </p:cNvSpPr>
          <p:nvPr/>
        </p:nvSpPr>
        <p:spPr bwMode="auto">
          <a:xfrm>
            <a:off x="7947076" y="3371192"/>
            <a:ext cx="31750" cy="4587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9" name="Oval 9">
            <a:extLst>
              <a:ext uri="{FF2B5EF4-FFF2-40B4-BE49-F238E27FC236}">
                <a16:creationId xmlns:a16="http://schemas.microsoft.com/office/drawing/2014/main" id="{D0F0CEB1-0EAE-1227-620B-68537528A1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77240" y="3987141"/>
            <a:ext cx="211137" cy="2921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10" name="Line 10">
            <a:extLst>
              <a:ext uri="{FF2B5EF4-FFF2-40B4-BE49-F238E27FC236}">
                <a16:creationId xmlns:a16="http://schemas.microsoft.com/office/drawing/2014/main" id="{75F4C8ED-6698-AC61-8F41-056C544A8FF9}"/>
              </a:ext>
            </a:extLst>
          </p:cNvPr>
          <p:cNvSpPr>
            <a:spLocks noChangeShapeType="1"/>
          </p:cNvSpPr>
          <p:nvPr/>
        </p:nvSpPr>
        <p:spPr bwMode="auto">
          <a:xfrm>
            <a:off x="7751814" y="3820453"/>
            <a:ext cx="234950" cy="3762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EB0ECCFF-E440-4087-D85C-65C22F8AEF3A}"/>
              </a:ext>
            </a:extLst>
          </p:cNvPr>
          <p:cNvSpPr>
            <a:spLocks/>
          </p:cNvSpPr>
          <p:nvPr/>
        </p:nvSpPr>
        <p:spPr bwMode="auto">
          <a:xfrm>
            <a:off x="7940727" y="3306103"/>
            <a:ext cx="169863" cy="77788"/>
          </a:xfrm>
          <a:custGeom>
            <a:avLst/>
            <a:gdLst>
              <a:gd name="T0" fmla="*/ 0 w 87"/>
              <a:gd name="T1" fmla="*/ 2147483647 h 35"/>
              <a:gd name="T2" fmla="*/ 2147483647 w 87"/>
              <a:gd name="T3" fmla="*/ 2147483647 h 35"/>
              <a:gd name="T4" fmla="*/ 2147483647 w 87"/>
              <a:gd name="T5" fmla="*/ 2147483647 h 35"/>
              <a:gd name="T6" fmla="*/ 0 60000 65536"/>
              <a:gd name="T7" fmla="*/ 0 60000 65536"/>
              <a:gd name="T8" fmla="*/ 0 60000 65536"/>
              <a:gd name="T9" fmla="*/ 0 w 87"/>
              <a:gd name="T10" fmla="*/ 0 h 35"/>
              <a:gd name="T11" fmla="*/ 87 w 87"/>
              <a:gd name="T12" fmla="*/ 35 h 3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7" h="35">
                <a:moveTo>
                  <a:pt x="0" y="35"/>
                </a:moveTo>
                <a:cubicBezTo>
                  <a:pt x="14" y="22"/>
                  <a:pt x="28" y="10"/>
                  <a:pt x="42" y="5"/>
                </a:cubicBezTo>
                <a:cubicBezTo>
                  <a:pt x="56" y="0"/>
                  <a:pt x="80" y="5"/>
                  <a:pt x="87" y="5"/>
                </a:cubicBez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12" name="Line 12">
            <a:extLst>
              <a:ext uri="{FF2B5EF4-FFF2-40B4-BE49-F238E27FC236}">
                <a16:creationId xmlns:a16="http://schemas.microsoft.com/office/drawing/2014/main" id="{0F6FC760-3C15-89E8-4DEC-8670C98E7CF3}"/>
              </a:ext>
            </a:extLst>
          </p:cNvPr>
          <p:cNvSpPr>
            <a:spLocks noChangeShapeType="1"/>
          </p:cNvSpPr>
          <p:nvPr/>
        </p:nvSpPr>
        <p:spPr bwMode="auto">
          <a:xfrm>
            <a:off x="8097890" y="3307691"/>
            <a:ext cx="5810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00B6047D-E60C-F0F2-962E-F30A24BEC0C7}"/>
              </a:ext>
            </a:extLst>
          </p:cNvPr>
          <p:cNvSpPr>
            <a:spLocks/>
          </p:cNvSpPr>
          <p:nvPr/>
        </p:nvSpPr>
        <p:spPr bwMode="auto">
          <a:xfrm>
            <a:off x="8678914" y="3315629"/>
            <a:ext cx="131762" cy="277813"/>
          </a:xfrm>
          <a:custGeom>
            <a:avLst/>
            <a:gdLst>
              <a:gd name="T0" fmla="*/ 0 w 69"/>
              <a:gd name="T1" fmla="*/ 0 h 120"/>
              <a:gd name="T2" fmla="*/ 2147483647 w 69"/>
              <a:gd name="T3" fmla="*/ 2147483647 h 120"/>
              <a:gd name="T4" fmla="*/ 2147483647 w 69"/>
              <a:gd name="T5" fmla="*/ 2147483647 h 120"/>
              <a:gd name="T6" fmla="*/ 0 60000 65536"/>
              <a:gd name="T7" fmla="*/ 0 60000 65536"/>
              <a:gd name="T8" fmla="*/ 0 60000 65536"/>
              <a:gd name="T9" fmla="*/ 0 w 69"/>
              <a:gd name="T10" fmla="*/ 0 h 120"/>
              <a:gd name="T11" fmla="*/ 69 w 69"/>
              <a:gd name="T12" fmla="*/ 120 h 12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69" h="120">
                <a:moveTo>
                  <a:pt x="0" y="0"/>
                </a:moveTo>
                <a:cubicBezTo>
                  <a:pt x="18" y="12"/>
                  <a:pt x="36" y="25"/>
                  <a:pt x="48" y="45"/>
                </a:cubicBezTo>
                <a:cubicBezTo>
                  <a:pt x="60" y="65"/>
                  <a:pt x="67" y="108"/>
                  <a:pt x="69" y="120"/>
                </a:cubicBez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14" name="Line 14">
            <a:extLst>
              <a:ext uri="{FF2B5EF4-FFF2-40B4-BE49-F238E27FC236}">
                <a16:creationId xmlns:a16="http://schemas.microsoft.com/office/drawing/2014/main" id="{9D6518BB-9BC5-DA82-A613-BB24568427F7}"/>
              </a:ext>
            </a:extLst>
          </p:cNvPr>
          <p:cNvSpPr>
            <a:spLocks noChangeShapeType="1"/>
          </p:cNvSpPr>
          <p:nvPr/>
        </p:nvSpPr>
        <p:spPr bwMode="auto">
          <a:xfrm>
            <a:off x="7986764" y="3814104"/>
            <a:ext cx="63500" cy="1825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15" name="Line 15">
            <a:extLst>
              <a:ext uri="{FF2B5EF4-FFF2-40B4-BE49-F238E27FC236}">
                <a16:creationId xmlns:a16="http://schemas.microsoft.com/office/drawing/2014/main" id="{F6F59558-5F85-2697-D369-3DE9FF20BBE6}"/>
              </a:ext>
            </a:extLst>
          </p:cNvPr>
          <p:cNvSpPr>
            <a:spLocks noChangeShapeType="1"/>
          </p:cNvSpPr>
          <p:nvPr/>
        </p:nvSpPr>
        <p:spPr bwMode="auto">
          <a:xfrm>
            <a:off x="8793215" y="3491842"/>
            <a:ext cx="173037" cy="4921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16" name="Oval 16">
            <a:extLst>
              <a:ext uri="{FF2B5EF4-FFF2-40B4-BE49-F238E27FC236}">
                <a16:creationId xmlns:a16="http://schemas.microsoft.com/office/drawing/2014/main" id="{41FE935C-DC26-1FA5-546A-AE642236011D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8488414" y="4039528"/>
            <a:ext cx="215900" cy="2921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17" name="Line 17">
            <a:extLst>
              <a:ext uri="{FF2B5EF4-FFF2-40B4-BE49-F238E27FC236}">
                <a16:creationId xmlns:a16="http://schemas.microsoft.com/office/drawing/2014/main" id="{25C215B8-924E-626D-8855-1A62F08232C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712251" y="3969679"/>
            <a:ext cx="268288" cy="2381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18" name="Rectangle 18">
            <a:extLst>
              <a:ext uri="{FF2B5EF4-FFF2-40B4-BE49-F238E27FC236}">
                <a16:creationId xmlns:a16="http://schemas.microsoft.com/office/drawing/2014/main" id="{4673DD19-A390-9680-B46F-152425B105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08926" y="4512604"/>
            <a:ext cx="1157288" cy="54927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19" name="Line 19">
            <a:extLst>
              <a:ext uri="{FF2B5EF4-FFF2-40B4-BE49-F238E27FC236}">
                <a16:creationId xmlns:a16="http://schemas.microsoft.com/office/drawing/2014/main" id="{F7741992-5D7F-AA9A-F808-C8041E855DA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658276" y="4209391"/>
            <a:ext cx="401638" cy="2921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20" name="Line 20">
            <a:extLst>
              <a:ext uri="{FF2B5EF4-FFF2-40B4-BE49-F238E27FC236}">
                <a16:creationId xmlns:a16="http://schemas.microsoft.com/office/drawing/2014/main" id="{2072771B-2276-DE3E-F7A7-2222F699FC2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508927" y="4209391"/>
            <a:ext cx="403225" cy="2921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21" name="Line 21">
            <a:extLst>
              <a:ext uri="{FF2B5EF4-FFF2-40B4-BE49-F238E27FC236}">
                <a16:creationId xmlns:a16="http://schemas.microsoft.com/office/drawing/2014/main" id="{54A56363-AC59-2008-8EDC-69C61478138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761464" y="3577566"/>
            <a:ext cx="30162" cy="2603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22" name="Line 22">
            <a:extLst>
              <a:ext uri="{FF2B5EF4-FFF2-40B4-BE49-F238E27FC236}">
                <a16:creationId xmlns:a16="http://schemas.microsoft.com/office/drawing/2014/main" id="{C1E52247-6785-5E6F-CDA3-22B8938CA87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650339" y="3828391"/>
            <a:ext cx="101600" cy="2095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23" name="Line 23">
            <a:extLst>
              <a:ext uri="{FF2B5EF4-FFF2-40B4-BE49-F238E27FC236}">
                <a16:creationId xmlns:a16="http://schemas.microsoft.com/office/drawing/2014/main" id="{49FCC28B-2261-71E8-15C5-182A34F7E28F}"/>
              </a:ext>
            </a:extLst>
          </p:cNvPr>
          <p:cNvSpPr>
            <a:spLocks noChangeShapeType="1"/>
          </p:cNvSpPr>
          <p:nvPr/>
        </p:nvSpPr>
        <p:spPr bwMode="auto">
          <a:xfrm>
            <a:off x="8717014" y="4220503"/>
            <a:ext cx="3365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24" name="Line 24">
            <a:extLst>
              <a:ext uri="{FF2B5EF4-FFF2-40B4-BE49-F238E27FC236}">
                <a16:creationId xmlns:a16="http://schemas.microsoft.com/office/drawing/2014/main" id="{4BA89C65-9703-0924-AF08-0C74059340C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674151" y="4785653"/>
            <a:ext cx="395288" cy="2667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25" name="Line 25">
            <a:extLst>
              <a:ext uri="{FF2B5EF4-FFF2-40B4-BE49-F238E27FC236}">
                <a16:creationId xmlns:a16="http://schemas.microsoft.com/office/drawing/2014/main" id="{BC9DD060-7D46-5C42-3A2B-7A021F5F0669}"/>
              </a:ext>
            </a:extLst>
          </p:cNvPr>
          <p:cNvSpPr>
            <a:spLocks noChangeShapeType="1"/>
          </p:cNvSpPr>
          <p:nvPr/>
        </p:nvSpPr>
        <p:spPr bwMode="auto">
          <a:xfrm>
            <a:off x="9077376" y="4230029"/>
            <a:ext cx="0" cy="56991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26" name="Line 26">
            <a:extLst>
              <a:ext uri="{FF2B5EF4-FFF2-40B4-BE49-F238E27FC236}">
                <a16:creationId xmlns:a16="http://schemas.microsoft.com/office/drawing/2014/main" id="{03D54E47-B8F7-47A5-FCF6-9C7FB9C477B1}"/>
              </a:ext>
            </a:extLst>
          </p:cNvPr>
          <p:cNvSpPr>
            <a:spLocks noChangeShapeType="1"/>
          </p:cNvSpPr>
          <p:nvPr/>
        </p:nvSpPr>
        <p:spPr bwMode="auto">
          <a:xfrm>
            <a:off x="7891515" y="4230028"/>
            <a:ext cx="10953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27" name="Line 27">
            <a:extLst>
              <a:ext uri="{FF2B5EF4-FFF2-40B4-BE49-F238E27FC236}">
                <a16:creationId xmlns:a16="http://schemas.microsoft.com/office/drawing/2014/main" id="{7DD104EB-2ACC-F217-D820-D4032B39D3C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202665" y="3993492"/>
            <a:ext cx="66675" cy="857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28" name="Line 28">
            <a:extLst>
              <a:ext uri="{FF2B5EF4-FFF2-40B4-BE49-F238E27FC236}">
                <a16:creationId xmlns:a16="http://schemas.microsoft.com/office/drawing/2014/main" id="{DA4D63EB-2040-3AA6-ED9F-D78844CA705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442376" y="3993491"/>
            <a:ext cx="90488" cy="1079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29" name="Line 29">
            <a:extLst>
              <a:ext uri="{FF2B5EF4-FFF2-40B4-BE49-F238E27FC236}">
                <a16:creationId xmlns:a16="http://schemas.microsoft.com/office/drawing/2014/main" id="{954BF7FE-4AC9-CC30-E7D4-4F2CB8B3AF7D}"/>
              </a:ext>
            </a:extLst>
          </p:cNvPr>
          <p:cNvSpPr>
            <a:spLocks noChangeShapeType="1"/>
          </p:cNvSpPr>
          <p:nvPr/>
        </p:nvSpPr>
        <p:spPr bwMode="auto">
          <a:xfrm>
            <a:off x="8251876" y="3993491"/>
            <a:ext cx="280988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30" name="Line 30">
            <a:extLst>
              <a:ext uri="{FF2B5EF4-FFF2-40B4-BE49-F238E27FC236}">
                <a16:creationId xmlns:a16="http://schemas.microsoft.com/office/drawing/2014/main" id="{23D2261A-FDD5-DE04-6363-B4B3A965D27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453489" y="4336392"/>
            <a:ext cx="101600" cy="1111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31" name="Rectangle 31">
            <a:extLst>
              <a:ext uri="{FF2B5EF4-FFF2-40B4-BE49-F238E27FC236}">
                <a16:creationId xmlns:a16="http://schemas.microsoft.com/office/drawing/2014/main" id="{FEBD4C9E-8BE4-E314-24E4-DF80E2EC5C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86790" y="4112554"/>
            <a:ext cx="268287" cy="333375"/>
          </a:xfrm>
          <a:prstGeom prst="rect">
            <a:avLst/>
          </a:prstGeom>
          <a:solidFill>
            <a:srgbClr val="00FF00"/>
          </a:solidFill>
          <a:ln w="28575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lIns="106674" tIns="53337" rIns="106674" bIns="53337" anchor="ctr"/>
          <a:lstStyle/>
          <a:p>
            <a:pPr defTabSz="1066800" eaLnBrk="0" hangingPunct="0"/>
            <a:r>
              <a:rPr lang="pt-BR" sz="2300" b="1">
                <a:cs typeface="Arial" panose="020B0604020202020204" pitchFamily="34" charset="0"/>
              </a:rPr>
              <a:t>A</a:t>
            </a:r>
            <a:endParaRPr lang="pt-BR" sz="4700">
              <a:cs typeface="Arial" panose="020B0604020202020204" pitchFamily="34" charset="0"/>
            </a:endParaRPr>
          </a:p>
        </p:txBody>
      </p:sp>
      <p:sp>
        <p:nvSpPr>
          <p:cNvPr id="49" name="Line 49">
            <a:extLst>
              <a:ext uri="{FF2B5EF4-FFF2-40B4-BE49-F238E27FC236}">
                <a16:creationId xmlns:a16="http://schemas.microsoft.com/office/drawing/2014/main" id="{7C8AA80A-8113-F7E3-56A6-2D922E5A26B9}"/>
              </a:ext>
            </a:extLst>
          </p:cNvPr>
          <p:cNvSpPr>
            <a:spLocks noChangeShapeType="1"/>
          </p:cNvSpPr>
          <p:nvPr/>
        </p:nvSpPr>
        <p:spPr bwMode="auto">
          <a:xfrm>
            <a:off x="8526514" y="3987141"/>
            <a:ext cx="0" cy="809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50" name="Line 50">
            <a:extLst>
              <a:ext uri="{FF2B5EF4-FFF2-40B4-BE49-F238E27FC236}">
                <a16:creationId xmlns:a16="http://schemas.microsoft.com/office/drawing/2014/main" id="{5C63D3A9-B915-7AA4-E1E7-636ECA7D5D23}"/>
              </a:ext>
            </a:extLst>
          </p:cNvPr>
          <p:cNvSpPr>
            <a:spLocks noChangeShapeType="1"/>
          </p:cNvSpPr>
          <p:nvPr/>
        </p:nvSpPr>
        <p:spPr bwMode="auto">
          <a:xfrm>
            <a:off x="9348839" y="4563403"/>
            <a:ext cx="155575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grpSp>
        <p:nvGrpSpPr>
          <p:cNvPr id="52" name="Group 52">
            <a:extLst>
              <a:ext uri="{FF2B5EF4-FFF2-40B4-BE49-F238E27FC236}">
                <a16:creationId xmlns:a16="http://schemas.microsoft.com/office/drawing/2014/main" id="{4320C102-CB0E-002B-40C7-1AD871399B9B}"/>
              </a:ext>
            </a:extLst>
          </p:cNvPr>
          <p:cNvGrpSpPr>
            <a:grpSpLocks/>
          </p:cNvGrpSpPr>
          <p:nvPr/>
        </p:nvGrpSpPr>
        <p:grpSpPr bwMode="auto">
          <a:xfrm>
            <a:off x="2093913" y="2297700"/>
            <a:ext cx="1541462" cy="4154816"/>
            <a:chOff x="713" y="1184"/>
            <a:chExt cx="898" cy="2160"/>
          </a:xfrm>
        </p:grpSpPr>
        <p:sp>
          <p:nvSpPr>
            <p:cNvPr id="54" name="Line 54">
              <a:extLst>
                <a:ext uri="{FF2B5EF4-FFF2-40B4-BE49-F238E27FC236}">
                  <a16:creationId xmlns:a16="http://schemas.microsoft.com/office/drawing/2014/main" id="{D994562A-10B2-74E4-21C7-AF9A40D9DED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73" y="1269"/>
              <a:ext cx="304" cy="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55" name="Line 55">
              <a:extLst>
                <a:ext uri="{FF2B5EF4-FFF2-40B4-BE49-F238E27FC236}">
                  <a16:creationId xmlns:a16="http://schemas.microsoft.com/office/drawing/2014/main" id="{46261F40-9F54-44E5-EDEF-0FC73525867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15" y="1192"/>
              <a:ext cx="0" cy="7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56" name="Line 56">
              <a:extLst>
                <a:ext uri="{FF2B5EF4-FFF2-40B4-BE49-F238E27FC236}">
                  <a16:creationId xmlns:a16="http://schemas.microsoft.com/office/drawing/2014/main" id="{457A61FD-9ED1-1B48-0595-A4924E791BA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24" y="1184"/>
              <a:ext cx="0" cy="8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57" name="Line 57">
              <a:extLst>
                <a:ext uri="{FF2B5EF4-FFF2-40B4-BE49-F238E27FC236}">
                  <a16:creationId xmlns:a16="http://schemas.microsoft.com/office/drawing/2014/main" id="{4D86F482-4380-BEB3-FB9E-7B038102E67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96" y="1209"/>
              <a:ext cx="68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58" name="Line 58">
              <a:extLst>
                <a:ext uri="{FF2B5EF4-FFF2-40B4-BE49-F238E27FC236}">
                  <a16:creationId xmlns:a16="http://schemas.microsoft.com/office/drawing/2014/main" id="{010B95D5-EE7D-4A0F-2A8B-33C039B0F76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64" y="1205"/>
              <a:ext cx="12" cy="14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59" name="Oval 59">
              <a:extLst>
                <a:ext uri="{FF2B5EF4-FFF2-40B4-BE49-F238E27FC236}">
                  <a16:creationId xmlns:a16="http://schemas.microsoft.com/office/drawing/2014/main" id="{F70AF01C-7018-F766-DEA2-D137AB3CA5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5" y="1393"/>
              <a:ext cx="75" cy="89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60" name="Line 60">
              <a:extLst>
                <a:ext uri="{FF2B5EF4-FFF2-40B4-BE49-F238E27FC236}">
                  <a16:creationId xmlns:a16="http://schemas.microsoft.com/office/drawing/2014/main" id="{00EE0A81-7EEF-F308-E782-B1E489D99AA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95" y="1342"/>
              <a:ext cx="83" cy="11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61" name="Freeform 61">
              <a:extLst>
                <a:ext uri="{FF2B5EF4-FFF2-40B4-BE49-F238E27FC236}">
                  <a16:creationId xmlns:a16="http://schemas.microsoft.com/office/drawing/2014/main" id="{D77A1C56-B5FF-8A49-07F2-31B9E342F09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2" y="1185"/>
              <a:ext cx="60" cy="24"/>
            </a:xfrm>
            <a:custGeom>
              <a:avLst/>
              <a:gdLst>
                <a:gd name="T0" fmla="*/ 0 w 87"/>
                <a:gd name="T1" fmla="*/ 1 h 35"/>
                <a:gd name="T2" fmla="*/ 1 w 87"/>
                <a:gd name="T3" fmla="*/ 1 h 35"/>
                <a:gd name="T4" fmla="*/ 1 w 87"/>
                <a:gd name="T5" fmla="*/ 1 h 35"/>
                <a:gd name="T6" fmla="*/ 0 60000 65536"/>
                <a:gd name="T7" fmla="*/ 0 60000 65536"/>
                <a:gd name="T8" fmla="*/ 0 60000 65536"/>
                <a:gd name="T9" fmla="*/ 0 w 87"/>
                <a:gd name="T10" fmla="*/ 0 h 35"/>
                <a:gd name="T11" fmla="*/ 87 w 87"/>
                <a:gd name="T12" fmla="*/ 35 h 3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7" h="35">
                  <a:moveTo>
                    <a:pt x="0" y="35"/>
                  </a:moveTo>
                  <a:cubicBezTo>
                    <a:pt x="14" y="22"/>
                    <a:pt x="28" y="10"/>
                    <a:pt x="42" y="5"/>
                  </a:cubicBezTo>
                  <a:cubicBezTo>
                    <a:pt x="56" y="0"/>
                    <a:pt x="80" y="5"/>
                    <a:pt x="87" y="5"/>
                  </a:cubicBez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62" name="Line 62">
              <a:extLst>
                <a:ext uri="{FF2B5EF4-FFF2-40B4-BE49-F238E27FC236}">
                  <a16:creationId xmlns:a16="http://schemas.microsoft.com/office/drawing/2014/main" id="{B644FC95-3428-A05A-8C34-D49506BEF2C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18" y="1186"/>
              <a:ext cx="20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63" name="Freeform 63">
              <a:extLst>
                <a:ext uri="{FF2B5EF4-FFF2-40B4-BE49-F238E27FC236}">
                  <a16:creationId xmlns:a16="http://schemas.microsoft.com/office/drawing/2014/main" id="{68C7D145-E110-18D0-87CF-44E543BFF970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4" y="1188"/>
              <a:ext cx="47" cy="85"/>
            </a:xfrm>
            <a:custGeom>
              <a:avLst/>
              <a:gdLst>
                <a:gd name="T0" fmla="*/ 0 w 69"/>
                <a:gd name="T1" fmla="*/ 0 h 120"/>
                <a:gd name="T2" fmla="*/ 1 w 69"/>
                <a:gd name="T3" fmla="*/ 1 h 120"/>
                <a:gd name="T4" fmla="*/ 1 w 69"/>
                <a:gd name="T5" fmla="*/ 1 h 120"/>
                <a:gd name="T6" fmla="*/ 0 60000 65536"/>
                <a:gd name="T7" fmla="*/ 0 60000 65536"/>
                <a:gd name="T8" fmla="*/ 0 60000 65536"/>
                <a:gd name="T9" fmla="*/ 0 w 69"/>
                <a:gd name="T10" fmla="*/ 0 h 120"/>
                <a:gd name="T11" fmla="*/ 69 w 69"/>
                <a:gd name="T12" fmla="*/ 120 h 12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9" h="120">
                  <a:moveTo>
                    <a:pt x="0" y="0"/>
                  </a:moveTo>
                  <a:cubicBezTo>
                    <a:pt x="18" y="12"/>
                    <a:pt x="36" y="25"/>
                    <a:pt x="48" y="45"/>
                  </a:cubicBezTo>
                  <a:cubicBezTo>
                    <a:pt x="60" y="65"/>
                    <a:pt x="67" y="108"/>
                    <a:pt x="69" y="120"/>
                  </a:cubicBez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64" name="Line 64">
              <a:extLst>
                <a:ext uri="{FF2B5EF4-FFF2-40B4-BE49-F238E27FC236}">
                  <a16:creationId xmlns:a16="http://schemas.microsoft.com/office/drawing/2014/main" id="{EA5B1CD4-3E2A-6E17-B756-0057C3C4EB7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78" y="1340"/>
              <a:ext cx="23" cy="5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65" name="Line 65">
              <a:extLst>
                <a:ext uri="{FF2B5EF4-FFF2-40B4-BE49-F238E27FC236}">
                  <a16:creationId xmlns:a16="http://schemas.microsoft.com/office/drawing/2014/main" id="{89053600-B0E6-78E2-67BC-DBF5A34B772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65" y="1242"/>
              <a:ext cx="69" cy="14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66" name="Oval 66">
              <a:extLst>
                <a:ext uri="{FF2B5EF4-FFF2-40B4-BE49-F238E27FC236}">
                  <a16:creationId xmlns:a16="http://schemas.microsoft.com/office/drawing/2014/main" id="{43B7A5F0-3728-E20F-A1AF-0D9E623C584E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255" y="1407"/>
              <a:ext cx="76" cy="89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67" name="Line 67">
              <a:extLst>
                <a:ext uri="{FF2B5EF4-FFF2-40B4-BE49-F238E27FC236}">
                  <a16:creationId xmlns:a16="http://schemas.microsoft.com/office/drawing/2014/main" id="{2AC9B14B-54A5-29A9-B3F0-3DE7AA4011C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58" y="1467"/>
              <a:ext cx="143" cy="8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68" name="Line 68">
              <a:extLst>
                <a:ext uri="{FF2B5EF4-FFF2-40B4-BE49-F238E27FC236}">
                  <a16:creationId xmlns:a16="http://schemas.microsoft.com/office/drawing/2014/main" id="{A04AA2E7-0624-11FF-B3F7-9F4108B4620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09" y="1461"/>
              <a:ext cx="143" cy="8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69" name="Rectangle 69">
              <a:extLst>
                <a:ext uri="{FF2B5EF4-FFF2-40B4-BE49-F238E27FC236}">
                  <a16:creationId xmlns:a16="http://schemas.microsoft.com/office/drawing/2014/main" id="{FF56C719-4F04-376E-0D77-C960585F25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3" y="1584"/>
              <a:ext cx="155" cy="13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pPr defTabSz="1066800" eaLnBrk="0" hangingPunct="0"/>
              <a:r>
                <a:rPr lang="pt-BR" sz="1900" b="1">
                  <a:cs typeface="Arial" panose="020B0604020202020204" pitchFamily="34" charset="0"/>
                </a:rPr>
                <a:t>A</a:t>
              </a:r>
            </a:p>
          </p:txBody>
        </p:sp>
        <p:sp>
          <p:nvSpPr>
            <p:cNvPr id="70" name="Line 70">
              <a:extLst>
                <a:ext uri="{FF2B5EF4-FFF2-40B4-BE49-F238E27FC236}">
                  <a16:creationId xmlns:a16="http://schemas.microsoft.com/office/drawing/2014/main" id="{98C295C0-8782-E3E9-8295-C8E47098309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13" y="1550"/>
              <a:ext cx="24" cy="3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71" name="Rectangle 71">
              <a:extLst>
                <a:ext uri="{FF2B5EF4-FFF2-40B4-BE49-F238E27FC236}">
                  <a16:creationId xmlns:a16="http://schemas.microsoft.com/office/drawing/2014/main" id="{6A0D2B54-0EFB-A37C-0C6C-835B2B0A0B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3" y="1531"/>
              <a:ext cx="47" cy="47"/>
            </a:xfrm>
            <a:prstGeom prst="rect">
              <a:avLst/>
            </a:prstGeom>
            <a:solidFill>
              <a:srgbClr val="66FF66"/>
            </a:solidFill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72" name="Rectangle 72">
              <a:extLst>
                <a:ext uri="{FF2B5EF4-FFF2-40B4-BE49-F238E27FC236}">
                  <a16:creationId xmlns:a16="http://schemas.microsoft.com/office/drawing/2014/main" id="{6F3502F0-364D-5FF4-C2C3-8D814CA315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2" y="1534"/>
              <a:ext cx="48" cy="47"/>
            </a:xfrm>
            <a:prstGeom prst="rect">
              <a:avLst/>
            </a:prstGeom>
            <a:solidFill>
              <a:srgbClr val="66FF66"/>
            </a:solidFill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73" name="Rectangle 73">
              <a:extLst>
                <a:ext uri="{FF2B5EF4-FFF2-40B4-BE49-F238E27FC236}">
                  <a16:creationId xmlns:a16="http://schemas.microsoft.com/office/drawing/2014/main" id="{2EB1DCEC-8B9E-0C7D-EA50-358F8BCC05D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498013">
              <a:off x="736" y="1470"/>
              <a:ext cx="47" cy="47"/>
            </a:xfrm>
            <a:prstGeom prst="rect">
              <a:avLst/>
            </a:prstGeom>
            <a:solidFill>
              <a:srgbClr val="FFFF00"/>
            </a:solidFill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74" name="Rectangle 74">
              <a:extLst>
                <a:ext uri="{FF2B5EF4-FFF2-40B4-BE49-F238E27FC236}">
                  <a16:creationId xmlns:a16="http://schemas.microsoft.com/office/drawing/2014/main" id="{8DA52D03-1765-2E15-C8D0-A0A738A58F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3" y="1473"/>
              <a:ext cx="47" cy="47"/>
            </a:xfrm>
            <a:prstGeom prst="rect">
              <a:avLst/>
            </a:prstGeom>
            <a:solidFill>
              <a:srgbClr val="FFFF00"/>
            </a:solidFill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75" name="Line 75">
              <a:extLst>
                <a:ext uri="{FF2B5EF4-FFF2-40B4-BE49-F238E27FC236}">
                  <a16:creationId xmlns:a16="http://schemas.microsoft.com/office/drawing/2014/main" id="{992BB370-B1FC-2A92-0F4E-0B27AFA47AB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65" y="1690"/>
              <a:ext cx="44" cy="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76" name="Line 76">
              <a:extLst>
                <a:ext uri="{FF2B5EF4-FFF2-40B4-BE49-F238E27FC236}">
                  <a16:creationId xmlns:a16="http://schemas.microsoft.com/office/drawing/2014/main" id="{4BFDE8D2-3A6D-78D4-6194-01571140804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65" y="1548"/>
              <a:ext cx="44" cy="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77" name="Line 77">
              <a:extLst>
                <a:ext uri="{FF2B5EF4-FFF2-40B4-BE49-F238E27FC236}">
                  <a16:creationId xmlns:a16="http://schemas.microsoft.com/office/drawing/2014/main" id="{994082B2-E1F4-BCB3-AF61-0DE51CA5F81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41" y="1550"/>
              <a:ext cx="6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78" name="Line 78">
              <a:extLst>
                <a:ext uri="{FF2B5EF4-FFF2-40B4-BE49-F238E27FC236}">
                  <a16:creationId xmlns:a16="http://schemas.microsoft.com/office/drawing/2014/main" id="{25191916-9A81-A05D-29A9-15C0959B0B3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353" y="1268"/>
              <a:ext cx="11" cy="7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79" name="Line 79">
              <a:extLst>
                <a:ext uri="{FF2B5EF4-FFF2-40B4-BE49-F238E27FC236}">
                  <a16:creationId xmlns:a16="http://schemas.microsoft.com/office/drawing/2014/main" id="{A480F009-2675-2FB5-6765-A4053B999AE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314" y="1344"/>
              <a:ext cx="36" cy="6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80" name="Line 80">
              <a:extLst>
                <a:ext uri="{FF2B5EF4-FFF2-40B4-BE49-F238E27FC236}">
                  <a16:creationId xmlns:a16="http://schemas.microsoft.com/office/drawing/2014/main" id="{A5CDE91B-4556-DB6D-F5CA-D11444EFCD0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58" y="1642"/>
              <a:ext cx="140" cy="8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81" name="Line 81">
              <a:extLst>
                <a:ext uri="{FF2B5EF4-FFF2-40B4-BE49-F238E27FC236}">
                  <a16:creationId xmlns:a16="http://schemas.microsoft.com/office/drawing/2014/main" id="{B32F4FEC-D4E8-ED19-DBA4-6D565A8CD54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96" y="1458"/>
              <a:ext cx="0" cy="18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82" name="Line 82">
              <a:extLst>
                <a:ext uri="{FF2B5EF4-FFF2-40B4-BE49-F238E27FC236}">
                  <a16:creationId xmlns:a16="http://schemas.microsoft.com/office/drawing/2014/main" id="{7ACD8F5C-A5FB-55BA-41DD-9349738C9CE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44" y="1467"/>
              <a:ext cx="39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83" name="Line 83">
              <a:extLst>
                <a:ext uri="{FF2B5EF4-FFF2-40B4-BE49-F238E27FC236}">
                  <a16:creationId xmlns:a16="http://schemas.microsoft.com/office/drawing/2014/main" id="{9A0C3ED5-F1AB-5362-5C53-CD0DB5A220E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55" y="1395"/>
              <a:ext cx="24" cy="2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84" name="Line 84">
              <a:extLst>
                <a:ext uri="{FF2B5EF4-FFF2-40B4-BE49-F238E27FC236}">
                  <a16:creationId xmlns:a16="http://schemas.microsoft.com/office/drawing/2014/main" id="{EA07396D-1F45-DD31-5CC1-B7A822BCDC1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48" y="1395"/>
              <a:ext cx="24" cy="2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85" name="Line 85">
              <a:extLst>
                <a:ext uri="{FF2B5EF4-FFF2-40B4-BE49-F238E27FC236}">
                  <a16:creationId xmlns:a16="http://schemas.microsoft.com/office/drawing/2014/main" id="{A5691786-EAD4-68F9-1C72-879220D335C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73" y="1395"/>
              <a:ext cx="99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86" name="Line 86">
              <a:extLst>
                <a:ext uri="{FF2B5EF4-FFF2-40B4-BE49-F238E27FC236}">
                  <a16:creationId xmlns:a16="http://schemas.microsoft.com/office/drawing/2014/main" id="{E6FDEC09-F520-17F6-1706-D37DD856F9A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48" y="1497"/>
              <a:ext cx="36" cy="3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87" name="Rectangle 87">
              <a:extLst>
                <a:ext uri="{FF2B5EF4-FFF2-40B4-BE49-F238E27FC236}">
                  <a16:creationId xmlns:a16="http://schemas.microsoft.com/office/drawing/2014/main" id="{7331E503-ADBC-CCC6-6F8B-F4F1A6E4DD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9" y="1431"/>
              <a:ext cx="96" cy="102"/>
            </a:xfrm>
            <a:prstGeom prst="rect">
              <a:avLst/>
            </a:prstGeom>
            <a:solidFill>
              <a:srgbClr val="00FF00"/>
            </a:solidFill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pPr defTabSz="1066800" eaLnBrk="0" hangingPunct="0"/>
              <a:r>
                <a:rPr lang="pt-BR" sz="1200" b="1">
                  <a:cs typeface="Arial" panose="020B0604020202020204" pitchFamily="34" charset="0"/>
                </a:rPr>
                <a:t>A</a:t>
              </a:r>
              <a:endParaRPr lang="pt-BR" sz="2300">
                <a:cs typeface="Arial" panose="020B0604020202020204" pitchFamily="34" charset="0"/>
              </a:endParaRPr>
            </a:p>
          </p:txBody>
        </p:sp>
        <p:sp>
          <p:nvSpPr>
            <p:cNvPr id="88" name="Text Box 88">
              <a:extLst>
                <a:ext uri="{FF2B5EF4-FFF2-40B4-BE49-F238E27FC236}">
                  <a16:creationId xmlns:a16="http://schemas.microsoft.com/office/drawing/2014/main" id="{C151B9BE-7DF7-224F-4648-2208EC47016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31" y="1522"/>
              <a:ext cx="232" cy="25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pPr defTabSz="1066800" eaLnBrk="0" hangingPunct="0"/>
              <a:r>
                <a:rPr lang="pt-BR" sz="2300" b="1" dirty="0">
                  <a:cs typeface="Arial" panose="020B0604020202020204" pitchFamily="34" charset="0"/>
                </a:rPr>
                <a:t>A</a:t>
              </a:r>
            </a:p>
          </p:txBody>
        </p:sp>
        <p:sp>
          <p:nvSpPr>
            <p:cNvPr id="89" name="Text Box 89">
              <a:extLst>
                <a:ext uri="{FF2B5EF4-FFF2-40B4-BE49-F238E27FC236}">
                  <a16:creationId xmlns:a16="http://schemas.microsoft.com/office/drawing/2014/main" id="{E4427E75-510E-E83E-55B7-77EA4944B66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13" y="3094"/>
              <a:ext cx="232" cy="25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pPr defTabSz="1066800" eaLnBrk="0" hangingPunct="0"/>
              <a:r>
                <a:rPr lang="pt-BR" sz="2300" b="1" dirty="0">
                  <a:cs typeface="Arial" panose="020B0604020202020204" pitchFamily="34" charset="0"/>
                </a:rPr>
                <a:t>C</a:t>
              </a:r>
            </a:p>
          </p:txBody>
        </p:sp>
        <p:sp>
          <p:nvSpPr>
            <p:cNvPr id="90" name="Oval 90">
              <a:extLst>
                <a:ext uri="{FF2B5EF4-FFF2-40B4-BE49-F238E27FC236}">
                  <a16:creationId xmlns:a16="http://schemas.microsoft.com/office/drawing/2014/main" id="{CB4F8884-B368-50DC-0A04-279D07B30F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5" y="2560"/>
              <a:ext cx="200" cy="209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91" name="Line 91">
              <a:extLst>
                <a:ext uri="{FF2B5EF4-FFF2-40B4-BE49-F238E27FC236}">
                  <a16:creationId xmlns:a16="http://schemas.microsoft.com/office/drawing/2014/main" id="{61733267-EB56-C1FD-E2B7-989D0DE38D4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61" y="2852"/>
              <a:ext cx="316" cy="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92" name="Line 92">
              <a:extLst>
                <a:ext uri="{FF2B5EF4-FFF2-40B4-BE49-F238E27FC236}">
                  <a16:creationId xmlns:a16="http://schemas.microsoft.com/office/drawing/2014/main" id="{53547180-336E-97EB-C97D-27890CBCA71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15" y="2775"/>
              <a:ext cx="0" cy="7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93" name="Line 93">
              <a:extLst>
                <a:ext uri="{FF2B5EF4-FFF2-40B4-BE49-F238E27FC236}">
                  <a16:creationId xmlns:a16="http://schemas.microsoft.com/office/drawing/2014/main" id="{B88570E5-9A53-D427-291F-7357E43F39F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24" y="2767"/>
              <a:ext cx="0" cy="8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94" name="Freeform 94">
              <a:extLst>
                <a:ext uri="{FF2B5EF4-FFF2-40B4-BE49-F238E27FC236}">
                  <a16:creationId xmlns:a16="http://schemas.microsoft.com/office/drawing/2014/main" id="{805BB37F-5D2F-7551-EC0E-179868FDB6B6}"/>
                </a:ext>
              </a:extLst>
            </p:cNvPr>
            <p:cNvSpPr>
              <a:spLocks/>
            </p:cNvSpPr>
            <p:nvPr/>
          </p:nvSpPr>
          <p:spPr bwMode="auto">
            <a:xfrm rot="-1114523">
              <a:off x="1053" y="2771"/>
              <a:ext cx="75" cy="69"/>
            </a:xfrm>
            <a:custGeom>
              <a:avLst/>
              <a:gdLst>
                <a:gd name="T0" fmla="*/ 0 w 87"/>
                <a:gd name="T1" fmla="*/ 13940135 h 35"/>
                <a:gd name="T2" fmla="*/ 3 w 87"/>
                <a:gd name="T3" fmla="*/ 2036833 h 35"/>
                <a:gd name="T4" fmla="*/ 5 w 87"/>
                <a:gd name="T5" fmla="*/ 2036833 h 35"/>
                <a:gd name="T6" fmla="*/ 0 60000 65536"/>
                <a:gd name="T7" fmla="*/ 0 60000 65536"/>
                <a:gd name="T8" fmla="*/ 0 60000 65536"/>
                <a:gd name="T9" fmla="*/ 0 w 87"/>
                <a:gd name="T10" fmla="*/ 0 h 35"/>
                <a:gd name="T11" fmla="*/ 87 w 87"/>
                <a:gd name="T12" fmla="*/ 35 h 3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7" h="35">
                  <a:moveTo>
                    <a:pt x="0" y="35"/>
                  </a:moveTo>
                  <a:cubicBezTo>
                    <a:pt x="14" y="22"/>
                    <a:pt x="28" y="10"/>
                    <a:pt x="42" y="5"/>
                  </a:cubicBezTo>
                  <a:cubicBezTo>
                    <a:pt x="56" y="0"/>
                    <a:pt x="80" y="5"/>
                    <a:pt x="87" y="5"/>
                  </a:cubicBez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95" name="Line 95">
              <a:extLst>
                <a:ext uri="{FF2B5EF4-FFF2-40B4-BE49-F238E27FC236}">
                  <a16:creationId xmlns:a16="http://schemas.microsoft.com/office/drawing/2014/main" id="{3F0BA7D7-61FD-05F8-3296-AFBCC2759D2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18" y="2769"/>
              <a:ext cx="20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96" name="Freeform 96">
              <a:extLst>
                <a:ext uri="{FF2B5EF4-FFF2-40B4-BE49-F238E27FC236}">
                  <a16:creationId xmlns:a16="http://schemas.microsoft.com/office/drawing/2014/main" id="{C85C5B5C-C9FF-409E-350F-79075E39A1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4" y="2771"/>
              <a:ext cx="47" cy="85"/>
            </a:xfrm>
            <a:custGeom>
              <a:avLst/>
              <a:gdLst>
                <a:gd name="T0" fmla="*/ 0 w 69"/>
                <a:gd name="T1" fmla="*/ 0 h 120"/>
                <a:gd name="T2" fmla="*/ 1 w 69"/>
                <a:gd name="T3" fmla="*/ 1 h 120"/>
                <a:gd name="T4" fmla="*/ 1 w 69"/>
                <a:gd name="T5" fmla="*/ 1 h 120"/>
                <a:gd name="T6" fmla="*/ 0 60000 65536"/>
                <a:gd name="T7" fmla="*/ 0 60000 65536"/>
                <a:gd name="T8" fmla="*/ 0 60000 65536"/>
                <a:gd name="T9" fmla="*/ 0 w 69"/>
                <a:gd name="T10" fmla="*/ 0 h 120"/>
                <a:gd name="T11" fmla="*/ 69 w 69"/>
                <a:gd name="T12" fmla="*/ 120 h 12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9" h="120">
                  <a:moveTo>
                    <a:pt x="0" y="0"/>
                  </a:moveTo>
                  <a:cubicBezTo>
                    <a:pt x="18" y="12"/>
                    <a:pt x="36" y="25"/>
                    <a:pt x="48" y="45"/>
                  </a:cubicBezTo>
                  <a:cubicBezTo>
                    <a:pt x="60" y="65"/>
                    <a:pt x="67" y="108"/>
                    <a:pt x="69" y="120"/>
                  </a:cubicBez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97" name="Rectangle 97">
              <a:extLst>
                <a:ext uri="{FF2B5EF4-FFF2-40B4-BE49-F238E27FC236}">
                  <a16:creationId xmlns:a16="http://schemas.microsoft.com/office/drawing/2014/main" id="{EF8A11E0-99F2-1EE9-06E3-FB7D1F8F40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9" y="3137"/>
              <a:ext cx="411" cy="168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98" name="Line 98">
              <a:extLst>
                <a:ext uri="{FF2B5EF4-FFF2-40B4-BE49-F238E27FC236}">
                  <a16:creationId xmlns:a16="http://schemas.microsoft.com/office/drawing/2014/main" id="{C1379182-0DBA-C6D2-216E-9600D9FFF1A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17" y="3045"/>
              <a:ext cx="143" cy="8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99" name="Line 99">
              <a:extLst>
                <a:ext uri="{FF2B5EF4-FFF2-40B4-BE49-F238E27FC236}">
                  <a16:creationId xmlns:a16="http://schemas.microsoft.com/office/drawing/2014/main" id="{8A9505AB-AEA1-7E20-A773-D856D99A0D8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09" y="3045"/>
              <a:ext cx="143" cy="8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100" name="Rectangle 100">
              <a:extLst>
                <a:ext uri="{FF2B5EF4-FFF2-40B4-BE49-F238E27FC236}">
                  <a16:creationId xmlns:a16="http://schemas.microsoft.com/office/drawing/2014/main" id="{5886B5D4-0E27-483D-4578-53A6487C70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3" y="3168"/>
              <a:ext cx="155" cy="13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pPr defTabSz="1066800" eaLnBrk="0" hangingPunct="0"/>
              <a:r>
                <a:rPr lang="pt-BR" sz="1900" b="1">
                  <a:cs typeface="Arial" panose="020B0604020202020204" pitchFamily="34" charset="0"/>
                </a:rPr>
                <a:t>C</a:t>
              </a:r>
            </a:p>
          </p:txBody>
        </p:sp>
        <p:sp>
          <p:nvSpPr>
            <p:cNvPr id="101" name="Line 101">
              <a:extLst>
                <a:ext uri="{FF2B5EF4-FFF2-40B4-BE49-F238E27FC236}">
                  <a16:creationId xmlns:a16="http://schemas.microsoft.com/office/drawing/2014/main" id="{F511A540-2C6E-516F-2199-9316F92DA7F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13" y="3134"/>
              <a:ext cx="24" cy="3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102" name="Rectangle 102">
              <a:extLst>
                <a:ext uri="{FF2B5EF4-FFF2-40B4-BE49-F238E27FC236}">
                  <a16:creationId xmlns:a16="http://schemas.microsoft.com/office/drawing/2014/main" id="{05670215-E793-503F-3687-BB9CED78E7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3" y="3115"/>
              <a:ext cx="47" cy="47"/>
            </a:xfrm>
            <a:prstGeom prst="rect">
              <a:avLst/>
            </a:prstGeom>
            <a:solidFill>
              <a:srgbClr val="66FF66"/>
            </a:solidFill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103" name="Rectangle 103">
              <a:extLst>
                <a:ext uri="{FF2B5EF4-FFF2-40B4-BE49-F238E27FC236}">
                  <a16:creationId xmlns:a16="http://schemas.microsoft.com/office/drawing/2014/main" id="{2CCFDF8E-77CC-B4A6-E646-505BD9A67D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2" y="3118"/>
              <a:ext cx="48" cy="47"/>
            </a:xfrm>
            <a:prstGeom prst="rect">
              <a:avLst/>
            </a:prstGeom>
            <a:solidFill>
              <a:srgbClr val="66FF66"/>
            </a:solidFill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104" name="Rectangle 104">
              <a:extLst>
                <a:ext uri="{FF2B5EF4-FFF2-40B4-BE49-F238E27FC236}">
                  <a16:creationId xmlns:a16="http://schemas.microsoft.com/office/drawing/2014/main" id="{4246D3C6-A4C5-9A4D-C0A7-89BA4ADE62E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498013">
              <a:off x="736" y="3054"/>
              <a:ext cx="47" cy="47"/>
            </a:xfrm>
            <a:prstGeom prst="rect">
              <a:avLst/>
            </a:prstGeom>
            <a:solidFill>
              <a:srgbClr val="FFFF00"/>
            </a:solidFill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105" name="Rectangle 105">
              <a:extLst>
                <a:ext uri="{FF2B5EF4-FFF2-40B4-BE49-F238E27FC236}">
                  <a16:creationId xmlns:a16="http://schemas.microsoft.com/office/drawing/2014/main" id="{49AAAE33-684B-D4CA-A7CF-7F40A74D93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3" y="3057"/>
              <a:ext cx="47" cy="47"/>
            </a:xfrm>
            <a:prstGeom prst="rect">
              <a:avLst/>
            </a:prstGeom>
            <a:solidFill>
              <a:srgbClr val="FFFF00"/>
            </a:solidFill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106" name="Line 106">
              <a:extLst>
                <a:ext uri="{FF2B5EF4-FFF2-40B4-BE49-F238E27FC236}">
                  <a16:creationId xmlns:a16="http://schemas.microsoft.com/office/drawing/2014/main" id="{141F6F4D-D6BB-2E71-E4FF-4696EBDBAFE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65" y="3274"/>
              <a:ext cx="44" cy="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107" name="Line 107">
              <a:extLst>
                <a:ext uri="{FF2B5EF4-FFF2-40B4-BE49-F238E27FC236}">
                  <a16:creationId xmlns:a16="http://schemas.microsoft.com/office/drawing/2014/main" id="{F61E960D-A016-5DBB-E2A9-329667ED7ED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65" y="3132"/>
              <a:ext cx="44" cy="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108" name="Line 108">
              <a:extLst>
                <a:ext uri="{FF2B5EF4-FFF2-40B4-BE49-F238E27FC236}">
                  <a16:creationId xmlns:a16="http://schemas.microsoft.com/office/drawing/2014/main" id="{EE490F74-EF09-3D6B-FFAF-B29B6107877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41" y="3134"/>
              <a:ext cx="6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109" name="Line 109">
              <a:extLst>
                <a:ext uri="{FF2B5EF4-FFF2-40B4-BE49-F238E27FC236}">
                  <a16:creationId xmlns:a16="http://schemas.microsoft.com/office/drawing/2014/main" id="{D69BEDF3-66D8-D57C-C7A5-221D91390B6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23" y="3220"/>
              <a:ext cx="140" cy="8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110" name="Line 110">
              <a:extLst>
                <a:ext uri="{FF2B5EF4-FFF2-40B4-BE49-F238E27FC236}">
                  <a16:creationId xmlns:a16="http://schemas.microsoft.com/office/drawing/2014/main" id="{452D9B68-C03B-4E7C-088E-45F2DE67EE7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55" y="3051"/>
              <a:ext cx="0" cy="17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111" name="Line 111">
              <a:extLst>
                <a:ext uri="{FF2B5EF4-FFF2-40B4-BE49-F238E27FC236}">
                  <a16:creationId xmlns:a16="http://schemas.microsoft.com/office/drawing/2014/main" id="{D7261C36-86D0-1256-5CF1-EF6BC12B89D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38" y="3051"/>
              <a:ext cx="41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112" name="Line 112">
              <a:extLst>
                <a:ext uri="{FF2B5EF4-FFF2-40B4-BE49-F238E27FC236}">
                  <a16:creationId xmlns:a16="http://schemas.microsoft.com/office/drawing/2014/main" id="{BA36A426-E7C0-B24D-9E0B-E82899DF5B8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68" y="2847"/>
              <a:ext cx="0" cy="20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113" name="Line 113">
              <a:extLst>
                <a:ext uri="{FF2B5EF4-FFF2-40B4-BE49-F238E27FC236}">
                  <a16:creationId xmlns:a16="http://schemas.microsoft.com/office/drawing/2014/main" id="{C854E7DD-2D83-B5BB-C6B9-56A411360BF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74" y="2847"/>
              <a:ext cx="0" cy="20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114" name="Oval 114">
              <a:extLst>
                <a:ext uri="{FF2B5EF4-FFF2-40B4-BE49-F238E27FC236}">
                  <a16:creationId xmlns:a16="http://schemas.microsoft.com/office/drawing/2014/main" id="{5CB9DD9A-AE69-5849-7051-596C33066D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5" y="1768"/>
              <a:ext cx="200" cy="209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115" name="Line 115">
              <a:extLst>
                <a:ext uri="{FF2B5EF4-FFF2-40B4-BE49-F238E27FC236}">
                  <a16:creationId xmlns:a16="http://schemas.microsoft.com/office/drawing/2014/main" id="{71120A23-259E-5721-E4BB-922DDD66D7F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61" y="2060"/>
              <a:ext cx="316" cy="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116" name="Line 116">
              <a:extLst>
                <a:ext uri="{FF2B5EF4-FFF2-40B4-BE49-F238E27FC236}">
                  <a16:creationId xmlns:a16="http://schemas.microsoft.com/office/drawing/2014/main" id="{DD213FEB-351C-B780-EFBA-5D30B660516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15" y="1983"/>
              <a:ext cx="0" cy="7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117" name="Line 117">
              <a:extLst>
                <a:ext uri="{FF2B5EF4-FFF2-40B4-BE49-F238E27FC236}">
                  <a16:creationId xmlns:a16="http://schemas.microsoft.com/office/drawing/2014/main" id="{CC35A418-9259-96AC-FD5B-D8BE1ADD889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24" y="1975"/>
              <a:ext cx="0" cy="8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118" name="Freeform 118">
              <a:extLst>
                <a:ext uri="{FF2B5EF4-FFF2-40B4-BE49-F238E27FC236}">
                  <a16:creationId xmlns:a16="http://schemas.microsoft.com/office/drawing/2014/main" id="{17779E20-55A6-2B3D-A228-6F5A5782B026}"/>
                </a:ext>
              </a:extLst>
            </p:cNvPr>
            <p:cNvSpPr>
              <a:spLocks/>
            </p:cNvSpPr>
            <p:nvPr/>
          </p:nvSpPr>
          <p:spPr bwMode="auto">
            <a:xfrm rot="-1114523">
              <a:off x="1053" y="1979"/>
              <a:ext cx="75" cy="69"/>
            </a:xfrm>
            <a:custGeom>
              <a:avLst/>
              <a:gdLst>
                <a:gd name="T0" fmla="*/ 0 w 87"/>
                <a:gd name="T1" fmla="*/ 13940135 h 35"/>
                <a:gd name="T2" fmla="*/ 3 w 87"/>
                <a:gd name="T3" fmla="*/ 2036833 h 35"/>
                <a:gd name="T4" fmla="*/ 5 w 87"/>
                <a:gd name="T5" fmla="*/ 2036833 h 35"/>
                <a:gd name="T6" fmla="*/ 0 60000 65536"/>
                <a:gd name="T7" fmla="*/ 0 60000 65536"/>
                <a:gd name="T8" fmla="*/ 0 60000 65536"/>
                <a:gd name="T9" fmla="*/ 0 w 87"/>
                <a:gd name="T10" fmla="*/ 0 h 35"/>
                <a:gd name="T11" fmla="*/ 87 w 87"/>
                <a:gd name="T12" fmla="*/ 35 h 3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7" h="35">
                  <a:moveTo>
                    <a:pt x="0" y="35"/>
                  </a:moveTo>
                  <a:cubicBezTo>
                    <a:pt x="14" y="22"/>
                    <a:pt x="28" y="10"/>
                    <a:pt x="42" y="5"/>
                  </a:cubicBezTo>
                  <a:cubicBezTo>
                    <a:pt x="56" y="0"/>
                    <a:pt x="80" y="5"/>
                    <a:pt x="87" y="5"/>
                  </a:cubicBez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119" name="Line 119">
              <a:extLst>
                <a:ext uri="{FF2B5EF4-FFF2-40B4-BE49-F238E27FC236}">
                  <a16:creationId xmlns:a16="http://schemas.microsoft.com/office/drawing/2014/main" id="{AFBB2489-3110-BBC3-ED4E-BB2B022F64B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18" y="1977"/>
              <a:ext cx="20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120" name="Freeform 120">
              <a:extLst>
                <a:ext uri="{FF2B5EF4-FFF2-40B4-BE49-F238E27FC236}">
                  <a16:creationId xmlns:a16="http://schemas.microsoft.com/office/drawing/2014/main" id="{55EE3C7F-4F08-3A79-D6B9-D8FD4AA54283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4" y="1979"/>
              <a:ext cx="47" cy="85"/>
            </a:xfrm>
            <a:custGeom>
              <a:avLst/>
              <a:gdLst>
                <a:gd name="T0" fmla="*/ 0 w 69"/>
                <a:gd name="T1" fmla="*/ 0 h 120"/>
                <a:gd name="T2" fmla="*/ 1 w 69"/>
                <a:gd name="T3" fmla="*/ 1 h 120"/>
                <a:gd name="T4" fmla="*/ 1 w 69"/>
                <a:gd name="T5" fmla="*/ 1 h 120"/>
                <a:gd name="T6" fmla="*/ 0 60000 65536"/>
                <a:gd name="T7" fmla="*/ 0 60000 65536"/>
                <a:gd name="T8" fmla="*/ 0 60000 65536"/>
                <a:gd name="T9" fmla="*/ 0 w 69"/>
                <a:gd name="T10" fmla="*/ 0 h 120"/>
                <a:gd name="T11" fmla="*/ 69 w 69"/>
                <a:gd name="T12" fmla="*/ 120 h 12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9" h="120">
                  <a:moveTo>
                    <a:pt x="0" y="0"/>
                  </a:moveTo>
                  <a:cubicBezTo>
                    <a:pt x="18" y="12"/>
                    <a:pt x="36" y="25"/>
                    <a:pt x="48" y="45"/>
                  </a:cubicBezTo>
                  <a:cubicBezTo>
                    <a:pt x="60" y="65"/>
                    <a:pt x="67" y="108"/>
                    <a:pt x="69" y="120"/>
                  </a:cubicBez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121" name="Rectangle 121">
              <a:extLst>
                <a:ext uri="{FF2B5EF4-FFF2-40B4-BE49-F238E27FC236}">
                  <a16:creationId xmlns:a16="http://schemas.microsoft.com/office/drawing/2014/main" id="{0B66EDE9-BFBF-AD8D-B338-B8FB3EAEC8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9" y="2345"/>
              <a:ext cx="411" cy="168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122" name="Line 122">
              <a:extLst>
                <a:ext uri="{FF2B5EF4-FFF2-40B4-BE49-F238E27FC236}">
                  <a16:creationId xmlns:a16="http://schemas.microsoft.com/office/drawing/2014/main" id="{84DD35ED-1D9F-BBA9-FE4D-62E2488AD7A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17" y="2253"/>
              <a:ext cx="143" cy="8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123" name="Line 123">
              <a:extLst>
                <a:ext uri="{FF2B5EF4-FFF2-40B4-BE49-F238E27FC236}">
                  <a16:creationId xmlns:a16="http://schemas.microsoft.com/office/drawing/2014/main" id="{1326522F-932D-610E-6151-5E9860E46B9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09" y="2253"/>
              <a:ext cx="143" cy="8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124" name="Rectangle 124">
              <a:extLst>
                <a:ext uri="{FF2B5EF4-FFF2-40B4-BE49-F238E27FC236}">
                  <a16:creationId xmlns:a16="http://schemas.microsoft.com/office/drawing/2014/main" id="{42F1E560-E320-5627-B164-A474BA7A7D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3" y="2376"/>
              <a:ext cx="155" cy="13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pPr defTabSz="1066800" eaLnBrk="0" hangingPunct="0"/>
              <a:r>
                <a:rPr lang="pt-BR" sz="1900" b="1">
                  <a:cs typeface="Arial" panose="020B0604020202020204" pitchFamily="34" charset="0"/>
                </a:rPr>
                <a:t>B</a:t>
              </a:r>
            </a:p>
          </p:txBody>
        </p:sp>
        <p:sp>
          <p:nvSpPr>
            <p:cNvPr id="125" name="Line 125">
              <a:extLst>
                <a:ext uri="{FF2B5EF4-FFF2-40B4-BE49-F238E27FC236}">
                  <a16:creationId xmlns:a16="http://schemas.microsoft.com/office/drawing/2014/main" id="{FBE0BB9D-5EB8-C36A-7FC8-A6AEEDE311E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13" y="2342"/>
              <a:ext cx="24" cy="3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126" name="Rectangle 126">
              <a:extLst>
                <a:ext uri="{FF2B5EF4-FFF2-40B4-BE49-F238E27FC236}">
                  <a16:creationId xmlns:a16="http://schemas.microsoft.com/office/drawing/2014/main" id="{C40AF4E4-09B8-131B-6F69-98CB1405CB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3" y="2323"/>
              <a:ext cx="47" cy="47"/>
            </a:xfrm>
            <a:prstGeom prst="rect">
              <a:avLst/>
            </a:prstGeom>
            <a:solidFill>
              <a:srgbClr val="66FF66"/>
            </a:solidFill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127" name="Rectangle 127">
              <a:extLst>
                <a:ext uri="{FF2B5EF4-FFF2-40B4-BE49-F238E27FC236}">
                  <a16:creationId xmlns:a16="http://schemas.microsoft.com/office/drawing/2014/main" id="{9C8F82AC-BC29-D63C-EDB8-3E0ABDFC56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2" y="2326"/>
              <a:ext cx="48" cy="47"/>
            </a:xfrm>
            <a:prstGeom prst="rect">
              <a:avLst/>
            </a:prstGeom>
            <a:solidFill>
              <a:srgbClr val="66FF66"/>
            </a:solidFill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128" name="Rectangle 128">
              <a:extLst>
                <a:ext uri="{FF2B5EF4-FFF2-40B4-BE49-F238E27FC236}">
                  <a16:creationId xmlns:a16="http://schemas.microsoft.com/office/drawing/2014/main" id="{9797970A-CAB0-D4D8-3903-8878863B25C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498013">
              <a:off x="736" y="2262"/>
              <a:ext cx="47" cy="47"/>
            </a:xfrm>
            <a:prstGeom prst="rect">
              <a:avLst/>
            </a:prstGeom>
            <a:solidFill>
              <a:srgbClr val="FFFF00"/>
            </a:solidFill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129" name="Rectangle 129">
              <a:extLst>
                <a:ext uri="{FF2B5EF4-FFF2-40B4-BE49-F238E27FC236}">
                  <a16:creationId xmlns:a16="http://schemas.microsoft.com/office/drawing/2014/main" id="{D9E34889-605A-F518-E206-A4F6F92863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3" y="2265"/>
              <a:ext cx="47" cy="47"/>
            </a:xfrm>
            <a:prstGeom prst="rect">
              <a:avLst/>
            </a:prstGeom>
            <a:solidFill>
              <a:srgbClr val="FFFF00"/>
            </a:solidFill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130" name="Line 130">
              <a:extLst>
                <a:ext uri="{FF2B5EF4-FFF2-40B4-BE49-F238E27FC236}">
                  <a16:creationId xmlns:a16="http://schemas.microsoft.com/office/drawing/2014/main" id="{CF739C73-E07F-1EC8-CBF0-75AB113EAFE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65" y="2482"/>
              <a:ext cx="44" cy="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131" name="Line 131">
              <a:extLst>
                <a:ext uri="{FF2B5EF4-FFF2-40B4-BE49-F238E27FC236}">
                  <a16:creationId xmlns:a16="http://schemas.microsoft.com/office/drawing/2014/main" id="{FBDF99DF-BA63-C0C5-1B34-D87838D0CA8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65" y="2340"/>
              <a:ext cx="44" cy="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132" name="Line 132">
              <a:extLst>
                <a:ext uri="{FF2B5EF4-FFF2-40B4-BE49-F238E27FC236}">
                  <a16:creationId xmlns:a16="http://schemas.microsoft.com/office/drawing/2014/main" id="{C47729F3-F696-C151-C076-4E6EAEF48B1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41" y="2342"/>
              <a:ext cx="6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133" name="Line 133">
              <a:extLst>
                <a:ext uri="{FF2B5EF4-FFF2-40B4-BE49-F238E27FC236}">
                  <a16:creationId xmlns:a16="http://schemas.microsoft.com/office/drawing/2014/main" id="{55C2186B-8F5C-4BD0-0CE0-3237C8FBD9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23" y="2428"/>
              <a:ext cx="140" cy="8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134" name="Line 134">
              <a:extLst>
                <a:ext uri="{FF2B5EF4-FFF2-40B4-BE49-F238E27FC236}">
                  <a16:creationId xmlns:a16="http://schemas.microsoft.com/office/drawing/2014/main" id="{AC209EDB-52D7-ED56-90E8-BF5077376CD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55" y="2259"/>
              <a:ext cx="0" cy="17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135" name="Line 135">
              <a:extLst>
                <a:ext uri="{FF2B5EF4-FFF2-40B4-BE49-F238E27FC236}">
                  <a16:creationId xmlns:a16="http://schemas.microsoft.com/office/drawing/2014/main" id="{D320F2CE-5C5B-817E-849B-89FAAFCEECB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38" y="2259"/>
              <a:ext cx="41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136" name="Line 136">
              <a:extLst>
                <a:ext uri="{FF2B5EF4-FFF2-40B4-BE49-F238E27FC236}">
                  <a16:creationId xmlns:a16="http://schemas.microsoft.com/office/drawing/2014/main" id="{E8B09142-35F6-E80C-7706-DBDD2DDA4C9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68" y="2055"/>
              <a:ext cx="0" cy="20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137" name="Line 137">
              <a:extLst>
                <a:ext uri="{FF2B5EF4-FFF2-40B4-BE49-F238E27FC236}">
                  <a16:creationId xmlns:a16="http://schemas.microsoft.com/office/drawing/2014/main" id="{EA9AE41C-DF0C-31A6-03A8-353A3468303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74" y="2055"/>
              <a:ext cx="0" cy="20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138" name="Text Box 138">
              <a:extLst>
                <a:ext uri="{FF2B5EF4-FFF2-40B4-BE49-F238E27FC236}">
                  <a16:creationId xmlns:a16="http://schemas.microsoft.com/office/drawing/2014/main" id="{7D1C7C24-98E7-4D72-CB1E-1E7331E0073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13" y="2307"/>
              <a:ext cx="223" cy="25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pPr defTabSz="1066800" eaLnBrk="0" hangingPunct="0"/>
              <a:r>
                <a:rPr lang="pt-BR" sz="2300" b="1" dirty="0">
                  <a:cs typeface="Arial" panose="020B0604020202020204" pitchFamily="34" charset="0"/>
                </a:rPr>
                <a:t>B</a:t>
              </a:r>
            </a:p>
          </p:txBody>
        </p:sp>
        <p:grpSp>
          <p:nvGrpSpPr>
            <p:cNvPr id="139" name="Group 139">
              <a:extLst>
                <a:ext uri="{FF2B5EF4-FFF2-40B4-BE49-F238E27FC236}">
                  <a16:creationId xmlns:a16="http://schemas.microsoft.com/office/drawing/2014/main" id="{22808085-CDAF-F43C-77E5-592CFB66AB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00" y="1413"/>
              <a:ext cx="135" cy="150"/>
              <a:chOff x="4647" y="2079"/>
              <a:chExt cx="213" cy="246"/>
            </a:xfrm>
          </p:grpSpPr>
          <p:sp>
            <p:nvSpPr>
              <p:cNvPr id="159" name="Rectangle 140">
                <a:extLst>
                  <a:ext uri="{FF2B5EF4-FFF2-40B4-BE49-F238E27FC236}">
                    <a16:creationId xmlns:a16="http://schemas.microsoft.com/office/drawing/2014/main" id="{C396F3D4-2F3E-5153-EF7D-F7F7B54DD3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50" y="2144"/>
                <a:ext cx="157" cy="174"/>
              </a:xfrm>
              <a:prstGeom prst="rect">
                <a:avLst/>
              </a:prstGeom>
              <a:solidFill>
                <a:srgbClr val="00FF00"/>
              </a:solidFill>
              <a:ln w="28575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lIns="426930" tIns="213462" rIns="426930" bIns="213462" anchor="ctr"/>
              <a:lstStyle/>
              <a:p>
                <a:pPr defTabSz="1066800" eaLnBrk="0" hangingPunct="0"/>
                <a:r>
                  <a:rPr lang="pt-BR" sz="1400" b="1">
                    <a:cs typeface="Arial" panose="020B0604020202020204" pitchFamily="34" charset="0"/>
                  </a:rPr>
                  <a:t>A</a:t>
                </a:r>
                <a:endParaRPr lang="pt-BR" sz="4700">
                  <a:cs typeface="Arial" panose="020B0604020202020204" pitchFamily="34" charset="0"/>
                </a:endParaRPr>
              </a:p>
            </p:txBody>
          </p:sp>
          <p:sp>
            <p:nvSpPr>
              <p:cNvPr id="160" name="AutoShape 141">
                <a:extLst>
                  <a:ext uri="{FF2B5EF4-FFF2-40B4-BE49-F238E27FC236}">
                    <a16:creationId xmlns:a16="http://schemas.microsoft.com/office/drawing/2014/main" id="{69AC9DE2-42A3-94DE-415A-AA90A13424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47" y="2083"/>
                <a:ext cx="198" cy="62"/>
              </a:xfrm>
              <a:prstGeom prst="parallelogram">
                <a:avLst>
                  <a:gd name="adj" fmla="val 79839"/>
                </a:avLst>
              </a:prstGeom>
              <a:noFill/>
              <a:ln w="28575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lIns="426930" tIns="213462" rIns="426930" bIns="213462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161" name="Line 142">
                <a:extLst>
                  <a:ext uri="{FF2B5EF4-FFF2-40B4-BE49-F238E27FC236}">
                    <a16:creationId xmlns:a16="http://schemas.microsoft.com/office/drawing/2014/main" id="{D66EB5A4-BB73-7A66-9890-624257D5160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57" y="2079"/>
                <a:ext cx="0" cy="17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426930" tIns="213462" rIns="426930" bIns="213462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162" name="Line 143">
                <a:extLst>
                  <a:ext uri="{FF2B5EF4-FFF2-40B4-BE49-F238E27FC236}">
                    <a16:creationId xmlns:a16="http://schemas.microsoft.com/office/drawing/2014/main" id="{B674FBBD-012B-905D-3569-56965DEB07F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803" y="2244"/>
                <a:ext cx="57" cy="8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426930" tIns="213462" rIns="426930" bIns="213462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40" name="Line 144">
              <a:extLst>
                <a:ext uri="{FF2B5EF4-FFF2-40B4-BE49-F238E27FC236}">
                  <a16:creationId xmlns:a16="http://schemas.microsoft.com/office/drawing/2014/main" id="{D8B75079-DC0C-1564-6E89-30DA768C5C5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15" y="1563"/>
              <a:ext cx="0" cy="17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141" name="Line 145">
              <a:extLst>
                <a:ext uri="{FF2B5EF4-FFF2-40B4-BE49-F238E27FC236}">
                  <a16:creationId xmlns:a16="http://schemas.microsoft.com/office/drawing/2014/main" id="{CA74C7E6-33DB-096C-A953-7A6F7FFE84D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09" y="1725"/>
              <a:ext cx="55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142" name="Line 146">
              <a:extLst>
                <a:ext uri="{FF2B5EF4-FFF2-40B4-BE49-F238E27FC236}">
                  <a16:creationId xmlns:a16="http://schemas.microsoft.com/office/drawing/2014/main" id="{0B179BEE-A7F3-34F0-9BDC-0F8B994B2E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09" y="1566"/>
              <a:ext cx="55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143" name="Line 147">
              <a:extLst>
                <a:ext uri="{FF2B5EF4-FFF2-40B4-BE49-F238E27FC236}">
                  <a16:creationId xmlns:a16="http://schemas.microsoft.com/office/drawing/2014/main" id="{2BBE12CE-6764-7B84-3A3E-864C8269D12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61" y="1557"/>
              <a:ext cx="0" cy="17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426930" tIns="213462" rIns="426930" bIns="213462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grpSp>
          <p:nvGrpSpPr>
            <p:cNvPr id="144" name="Group 148">
              <a:extLst>
                <a:ext uri="{FF2B5EF4-FFF2-40B4-BE49-F238E27FC236}">
                  <a16:creationId xmlns:a16="http://schemas.microsoft.com/office/drawing/2014/main" id="{03C5FFD3-4BC8-1210-8E60-E2A5C2A0F1C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26" y="1389"/>
              <a:ext cx="135" cy="150"/>
              <a:chOff x="4647" y="2079"/>
              <a:chExt cx="213" cy="246"/>
            </a:xfrm>
          </p:grpSpPr>
          <p:sp>
            <p:nvSpPr>
              <p:cNvPr id="155" name="Rectangle 149">
                <a:extLst>
                  <a:ext uri="{FF2B5EF4-FFF2-40B4-BE49-F238E27FC236}">
                    <a16:creationId xmlns:a16="http://schemas.microsoft.com/office/drawing/2014/main" id="{6B63C640-39C6-D356-93D5-D0ECE7C2F2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50" y="2144"/>
                <a:ext cx="157" cy="174"/>
              </a:xfrm>
              <a:prstGeom prst="rect">
                <a:avLst/>
              </a:prstGeom>
              <a:solidFill>
                <a:srgbClr val="00FF00"/>
              </a:solidFill>
              <a:ln w="28575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lIns="426930" tIns="213462" rIns="426930" bIns="213462" anchor="ctr"/>
              <a:lstStyle/>
              <a:p>
                <a:pPr defTabSz="1066800" eaLnBrk="0" hangingPunct="0"/>
                <a:r>
                  <a:rPr lang="pt-BR" sz="1400" b="1">
                    <a:cs typeface="Arial" panose="020B0604020202020204" pitchFamily="34" charset="0"/>
                  </a:rPr>
                  <a:t>A</a:t>
                </a:r>
                <a:endParaRPr lang="pt-BR" sz="4700">
                  <a:cs typeface="Arial" panose="020B0604020202020204" pitchFamily="34" charset="0"/>
                </a:endParaRPr>
              </a:p>
            </p:txBody>
          </p:sp>
          <p:sp>
            <p:nvSpPr>
              <p:cNvPr id="156" name="AutoShape 150">
                <a:extLst>
                  <a:ext uri="{FF2B5EF4-FFF2-40B4-BE49-F238E27FC236}">
                    <a16:creationId xmlns:a16="http://schemas.microsoft.com/office/drawing/2014/main" id="{89672A3E-358A-E0D0-900C-44A1DF6CAF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47" y="2083"/>
                <a:ext cx="198" cy="62"/>
              </a:xfrm>
              <a:prstGeom prst="parallelogram">
                <a:avLst>
                  <a:gd name="adj" fmla="val 79839"/>
                </a:avLst>
              </a:prstGeom>
              <a:noFill/>
              <a:ln w="28575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lIns="426930" tIns="213462" rIns="426930" bIns="213462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157" name="Line 151">
                <a:extLst>
                  <a:ext uri="{FF2B5EF4-FFF2-40B4-BE49-F238E27FC236}">
                    <a16:creationId xmlns:a16="http://schemas.microsoft.com/office/drawing/2014/main" id="{8BED6E5D-B45B-CBF9-44DE-02EC26C179E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57" y="2079"/>
                <a:ext cx="0" cy="17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426930" tIns="213462" rIns="426930" bIns="213462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158" name="Line 152">
                <a:extLst>
                  <a:ext uri="{FF2B5EF4-FFF2-40B4-BE49-F238E27FC236}">
                    <a16:creationId xmlns:a16="http://schemas.microsoft.com/office/drawing/2014/main" id="{8CABF8F8-0972-AD67-AFC9-1ED6FBC7D65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803" y="2244"/>
                <a:ext cx="57" cy="8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426930" tIns="213462" rIns="426930" bIns="213462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45" name="Group 153">
              <a:extLst>
                <a:ext uri="{FF2B5EF4-FFF2-40B4-BE49-F238E27FC236}">
                  <a16:creationId xmlns:a16="http://schemas.microsoft.com/office/drawing/2014/main" id="{09A61790-47F6-9B2A-69ED-106F4FA573B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76" y="1341"/>
              <a:ext cx="135" cy="150"/>
              <a:chOff x="4647" y="2079"/>
              <a:chExt cx="213" cy="246"/>
            </a:xfrm>
          </p:grpSpPr>
          <p:sp>
            <p:nvSpPr>
              <p:cNvPr id="151" name="Rectangle 154">
                <a:extLst>
                  <a:ext uri="{FF2B5EF4-FFF2-40B4-BE49-F238E27FC236}">
                    <a16:creationId xmlns:a16="http://schemas.microsoft.com/office/drawing/2014/main" id="{75DA1C94-295E-1416-26D1-0B5D416D55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50" y="2144"/>
                <a:ext cx="157" cy="174"/>
              </a:xfrm>
              <a:prstGeom prst="rect">
                <a:avLst/>
              </a:prstGeom>
              <a:solidFill>
                <a:srgbClr val="00FF00"/>
              </a:solidFill>
              <a:ln w="28575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lIns="426930" tIns="213462" rIns="426930" bIns="213462" anchor="ctr"/>
              <a:lstStyle/>
              <a:p>
                <a:pPr defTabSz="1066800" eaLnBrk="0" hangingPunct="0"/>
                <a:r>
                  <a:rPr lang="pt-BR" sz="1400" b="1">
                    <a:cs typeface="Arial" panose="020B0604020202020204" pitchFamily="34" charset="0"/>
                  </a:rPr>
                  <a:t>A</a:t>
                </a:r>
                <a:endParaRPr lang="pt-BR" sz="4700">
                  <a:cs typeface="Arial" panose="020B0604020202020204" pitchFamily="34" charset="0"/>
                </a:endParaRPr>
              </a:p>
            </p:txBody>
          </p:sp>
          <p:sp>
            <p:nvSpPr>
              <p:cNvPr id="152" name="AutoShape 155">
                <a:extLst>
                  <a:ext uri="{FF2B5EF4-FFF2-40B4-BE49-F238E27FC236}">
                    <a16:creationId xmlns:a16="http://schemas.microsoft.com/office/drawing/2014/main" id="{B56D893B-EE8F-1F33-16A7-BF434BAC3E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47" y="2083"/>
                <a:ext cx="198" cy="62"/>
              </a:xfrm>
              <a:prstGeom prst="parallelogram">
                <a:avLst>
                  <a:gd name="adj" fmla="val 79839"/>
                </a:avLst>
              </a:prstGeom>
              <a:noFill/>
              <a:ln w="28575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lIns="426930" tIns="213462" rIns="426930" bIns="213462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153" name="Line 156">
                <a:extLst>
                  <a:ext uri="{FF2B5EF4-FFF2-40B4-BE49-F238E27FC236}">
                    <a16:creationId xmlns:a16="http://schemas.microsoft.com/office/drawing/2014/main" id="{1EC99639-C30A-D2A9-660A-62B12B55CB3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57" y="2079"/>
                <a:ext cx="0" cy="17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426930" tIns="213462" rIns="426930" bIns="213462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154" name="Line 157">
                <a:extLst>
                  <a:ext uri="{FF2B5EF4-FFF2-40B4-BE49-F238E27FC236}">
                    <a16:creationId xmlns:a16="http://schemas.microsoft.com/office/drawing/2014/main" id="{AF4868D0-7405-3150-879C-89647FCCA58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803" y="2244"/>
                <a:ext cx="57" cy="8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426930" tIns="213462" rIns="426930" bIns="213462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163" name="Text Box 163">
            <a:extLst>
              <a:ext uri="{FF2B5EF4-FFF2-40B4-BE49-F238E27FC236}">
                <a16:creationId xmlns:a16="http://schemas.microsoft.com/office/drawing/2014/main" id="{29E85DE3-0592-46B6-990C-2A003A2426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88588" y="1127126"/>
            <a:ext cx="215496" cy="35393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lIns="106674" tIns="53337" rIns="106674" bIns="53337">
            <a:spAutoFit/>
          </a:bodyPr>
          <a:lstStyle/>
          <a:p>
            <a:pPr algn="l" defTabSz="1066800" eaLnBrk="0" hangingPunct="0"/>
            <a:endParaRPr lang="pt-BR" sz="800">
              <a:latin typeface="Times New Roman" pitchFamily="18" charset="0"/>
            </a:endParaRPr>
          </a:p>
          <a:p>
            <a:pPr algn="l" defTabSz="1066800" eaLnBrk="0" hangingPunct="0"/>
            <a:endParaRPr lang="pt-BR" sz="800">
              <a:latin typeface="Times New Roman" pitchFamily="18" charset="0"/>
            </a:endParaRPr>
          </a:p>
        </p:txBody>
      </p:sp>
      <p:sp>
        <p:nvSpPr>
          <p:cNvPr id="164" name="Rectangle 164">
            <a:extLst>
              <a:ext uri="{FF2B5EF4-FFF2-40B4-BE49-F238E27FC236}">
                <a16:creationId xmlns:a16="http://schemas.microsoft.com/office/drawing/2014/main" id="{36CF418A-87D4-B225-6D0D-98F8EBB8F2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9444" y="1951343"/>
            <a:ext cx="2172493" cy="462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2065" tIns="46033" rIns="92065" bIns="46033">
            <a:spAutoFit/>
          </a:bodyPr>
          <a:lstStyle/>
          <a:p>
            <a:pPr eaLnBrk="0" hangingPunct="0"/>
            <a:r>
              <a:rPr lang="pt-BR" sz="2400" b="1" dirty="0">
                <a:solidFill>
                  <a:srgbClr val="FF0000"/>
                </a:solidFill>
                <a:cs typeface="Arial" panose="020B0604020202020204" pitchFamily="34" charset="0"/>
              </a:rPr>
              <a:t>Sobrecarga!!!</a:t>
            </a:r>
            <a:endParaRPr lang="pt-BR" sz="2400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165" name="Rectangle 165">
            <a:extLst>
              <a:ext uri="{FF2B5EF4-FFF2-40B4-BE49-F238E27FC236}">
                <a16:creationId xmlns:a16="http://schemas.microsoft.com/office/drawing/2014/main" id="{ED9174EB-5284-5368-484B-BBF8F05CDB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3086" y="3501008"/>
            <a:ext cx="2307478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2065" tIns="46033" rIns="92065" bIns="46033">
            <a:spAutoFit/>
          </a:bodyPr>
          <a:lstStyle/>
          <a:p>
            <a:pPr eaLnBrk="0" hangingPunct="0"/>
            <a:r>
              <a:rPr lang="pt-BR" sz="2600" b="1" dirty="0">
                <a:solidFill>
                  <a:srgbClr val="FF0000"/>
                </a:solidFill>
                <a:cs typeface="Arial" panose="020B0604020202020204" pitchFamily="34" charset="0"/>
              </a:rPr>
              <a:t>Ociosidade!!!</a:t>
            </a:r>
            <a:endParaRPr lang="pt-BR" sz="2600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167" name="AutoShape 167">
            <a:extLst>
              <a:ext uri="{FF2B5EF4-FFF2-40B4-BE49-F238E27FC236}">
                <a16:creationId xmlns:a16="http://schemas.microsoft.com/office/drawing/2014/main" id="{89838D14-74C9-DCA0-94A8-029DA45D2A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87688" y="1967795"/>
            <a:ext cx="832776" cy="485775"/>
          </a:xfrm>
          <a:prstGeom prst="leftArrow">
            <a:avLst>
              <a:gd name="adj1" fmla="val 50000"/>
              <a:gd name="adj2" fmla="val 50245"/>
            </a:avLst>
          </a:prstGeom>
          <a:solidFill>
            <a:srgbClr val="FF0000"/>
          </a:solidFill>
          <a:ln w="20701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170" name="Rectangle 2">
            <a:extLst>
              <a:ext uri="{FF2B5EF4-FFF2-40B4-BE49-F238E27FC236}">
                <a16:creationId xmlns:a16="http://schemas.microsoft.com/office/drawing/2014/main" id="{9D77BD85-686C-AA85-A98B-8675925AE5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15"/>
            <a:ext cx="12192000" cy="483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ja-JP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34" charset="-128"/>
                <a:cs typeface="+mn-cs"/>
              </a:rPr>
              <a:t>Fluxo de Produção: </a:t>
            </a:r>
            <a:r>
              <a:rPr kumimoji="0" lang="pt-BR" altLang="ja-JP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34" charset="-128"/>
                <a:cs typeface="+mn-cs"/>
              </a:rPr>
              <a:t>Desniv</a:t>
            </a:r>
            <a:r>
              <a:rPr lang="pt-BR" altLang="ja-JP" sz="2800" b="1" dirty="0">
                <a:solidFill>
                  <a:srgbClr val="FF0000"/>
                </a:solidFill>
                <a:ea typeface="游ゴシック" panose="020B0400000000000000" pitchFamily="34" charset="-128"/>
              </a:rPr>
              <a:t>elado</a:t>
            </a:r>
            <a:r>
              <a:rPr lang="pt-BR" altLang="ja-JP" sz="2800" b="1" dirty="0">
                <a:solidFill>
                  <a:srgbClr val="000000"/>
                </a:solidFill>
                <a:ea typeface="游ゴシック" panose="020B0400000000000000" pitchFamily="34" charset="-128"/>
              </a:rPr>
              <a:t> x Nivelado</a:t>
            </a:r>
            <a:endParaRPr kumimoji="0" lang="pt-BR" altLang="pt-BR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171" name="Agrupar 170">
            <a:extLst>
              <a:ext uri="{FF2B5EF4-FFF2-40B4-BE49-F238E27FC236}">
                <a16:creationId xmlns:a16="http://schemas.microsoft.com/office/drawing/2014/main" id="{6D65D011-F019-0006-543D-903C10F4ABC2}"/>
              </a:ext>
            </a:extLst>
          </p:cNvPr>
          <p:cNvGrpSpPr/>
          <p:nvPr/>
        </p:nvGrpSpPr>
        <p:grpSpPr>
          <a:xfrm>
            <a:off x="9337659" y="4026791"/>
            <a:ext cx="365189" cy="430214"/>
            <a:chOff x="9716975" y="2771158"/>
            <a:chExt cx="365189" cy="430214"/>
          </a:xfrm>
        </p:grpSpPr>
        <p:sp>
          <p:nvSpPr>
            <p:cNvPr id="172" name="Rectangle 165">
              <a:extLst>
                <a:ext uri="{FF2B5EF4-FFF2-40B4-BE49-F238E27FC236}">
                  <a16:creationId xmlns:a16="http://schemas.microsoft.com/office/drawing/2014/main" id="{9338B8ED-8FA8-E968-B78E-CD188034A5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22119" y="2884832"/>
              <a:ext cx="269177" cy="304297"/>
            </a:xfrm>
            <a:prstGeom prst="rect">
              <a:avLst/>
            </a:prstGeom>
            <a:solidFill>
              <a:srgbClr val="00FF00"/>
            </a:solidFill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lIns="106674" tIns="53337" rIns="106674" bIns="53337" anchor="ctr"/>
            <a:lstStyle/>
            <a:p>
              <a:pPr defTabSz="1066800" eaLnBrk="0" hangingPunct="0"/>
              <a:r>
                <a:rPr lang="pt-BR" sz="2300" b="1" dirty="0">
                  <a:cs typeface="Arial" panose="020B0604020202020204" pitchFamily="34" charset="0"/>
                </a:rPr>
                <a:t>A</a:t>
              </a:r>
              <a:endParaRPr lang="pt-BR" sz="4700" dirty="0">
                <a:cs typeface="Arial" panose="020B0604020202020204" pitchFamily="34" charset="0"/>
              </a:endParaRPr>
            </a:p>
          </p:txBody>
        </p:sp>
        <p:sp>
          <p:nvSpPr>
            <p:cNvPr id="173" name="AutoShape 167">
              <a:extLst>
                <a:ext uri="{FF2B5EF4-FFF2-40B4-BE49-F238E27FC236}">
                  <a16:creationId xmlns:a16="http://schemas.microsoft.com/office/drawing/2014/main" id="{4BD6E3CC-AE47-002C-048D-0A1144FBF1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16975" y="2778153"/>
              <a:ext cx="339471" cy="108428"/>
            </a:xfrm>
            <a:prstGeom prst="parallelogram">
              <a:avLst>
                <a:gd name="adj" fmla="val 79839"/>
              </a:avLst>
            </a:prstGeom>
            <a:noFill/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lIns="106674" tIns="53337" rIns="106674" bIns="53337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174" name="Line 168">
              <a:extLst>
                <a:ext uri="{FF2B5EF4-FFF2-40B4-BE49-F238E27FC236}">
                  <a16:creationId xmlns:a16="http://schemas.microsoft.com/office/drawing/2014/main" id="{C9A9B700-9663-EA43-45F4-E1298AA47FF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77020" y="2771158"/>
              <a:ext cx="0" cy="29905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106674" tIns="53337" rIns="106674" bIns="53337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175" name="Line 169">
              <a:extLst>
                <a:ext uri="{FF2B5EF4-FFF2-40B4-BE49-F238E27FC236}">
                  <a16:creationId xmlns:a16="http://schemas.microsoft.com/office/drawing/2014/main" id="{B7E35FB7-938B-966A-0F85-BE49ADD866A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984437" y="3059716"/>
              <a:ext cx="97727" cy="14165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106674" tIns="53337" rIns="106674" bIns="53337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</p:grpSp>
      <p:grpSp>
        <p:nvGrpSpPr>
          <p:cNvPr id="176" name="Agrupar 175">
            <a:extLst>
              <a:ext uri="{FF2B5EF4-FFF2-40B4-BE49-F238E27FC236}">
                <a16:creationId xmlns:a16="http://schemas.microsoft.com/office/drawing/2014/main" id="{55958ACB-0B64-4F23-2591-B3FE5CAA3A36}"/>
              </a:ext>
            </a:extLst>
          </p:cNvPr>
          <p:cNvGrpSpPr/>
          <p:nvPr/>
        </p:nvGrpSpPr>
        <p:grpSpPr>
          <a:xfrm>
            <a:off x="9723422" y="4024870"/>
            <a:ext cx="365189" cy="430214"/>
            <a:chOff x="9716975" y="2771158"/>
            <a:chExt cx="365189" cy="430214"/>
          </a:xfrm>
        </p:grpSpPr>
        <p:sp>
          <p:nvSpPr>
            <p:cNvPr id="177" name="Rectangle 165">
              <a:extLst>
                <a:ext uri="{FF2B5EF4-FFF2-40B4-BE49-F238E27FC236}">
                  <a16:creationId xmlns:a16="http://schemas.microsoft.com/office/drawing/2014/main" id="{272AD569-2818-85A2-9AC7-3F14901D9C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22119" y="2884832"/>
              <a:ext cx="269177" cy="304297"/>
            </a:xfrm>
            <a:prstGeom prst="rect">
              <a:avLst/>
            </a:prstGeom>
            <a:solidFill>
              <a:srgbClr val="00FF00"/>
            </a:solidFill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lIns="106674" tIns="53337" rIns="106674" bIns="53337" anchor="ctr"/>
            <a:lstStyle/>
            <a:p>
              <a:pPr defTabSz="1066800" eaLnBrk="0" hangingPunct="0"/>
              <a:r>
                <a:rPr lang="pt-BR" sz="2300" b="1" dirty="0">
                  <a:cs typeface="Arial" panose="020B0604020202020204" pitchFamily="34" charset="0"/>
                </a:rPr>
                <a:t>A</a:t>
              </a:r>
              <a:endParaRPr lang="pt-BR" sz="4700" dirty="0">
                <a:cs typeface="Arial" panose="020B0604020202020204" pitchFamily="34" charset="0"/>
              </a:endParaRPr>
            </a:p>
          </p:txBody>
        </p:sp>
        <p:sp>
          <p:nvSpPr>
            <p:cNvPr id="178" name="AutoShape 167">
              <a:extLst>
                <a:ext uri="{FF2B5EF4-FFF2-40B4-BE49-F238E27FC236}">
                  <a16:creationId xmlns:a16="http://schemas.microsoft.com/office/drawing/2014/main" id="{852BDFD4-A1A8-EB34-4FF0-88CDF60C39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16975" y="2778153"/>
              <a:ext cx="339471" cy="108428"/>
            </a:xfrm>
            <a:prstGeom prst="parallelogram">
              <a:avLst>
                <a:gd name="adj" fmla="val 79839"/>
              </a:avLst>
            </a:prstGeom>
            <a:noFill/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lIns="106674" tIns="53337" rIns="106674" bIns="53337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179" name="Line 168">
              <a:extLst>
                <a:ext uri="{FF2B5EF4-FFF2-40B4-BE49-F238E27FC236}">
                  <a16:creationId xmlns:a16="http://schemas.microsoft.com/office/drawing/2014/main" id="{63E950D0-CFD2-0044-99B8-E317E382A93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77020" y="2771158"/>
              <a:ext cx="0" cy="29905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106674" tIns="53337" rIns="106674" bIns="53337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180" name="Line 169">
              <a:extLst>
                <a:ext uri="{FF2B5EF4-FFF2-40B4-BE49-F238E27FC236}">
                  <a16:creationId xmlns:a16="http://schemas.microsoft.com/office/drawing/2014/main" id="{A320CC27-DF38-D2BB-A22F-6524B5D9A0C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984437" y="3059716"/>
              <a:ext cx="97727" cy="14165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106674" tIns="53337" rIns="106674" bIns="53337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</p:grpSp>
      <p:grpSp>
        <p:nvGrpSpPr>
          <p:cNvPr id="181" name="Agrupar 180">
            <a:extLst>
              <a:ext uri="{FF2B5EF4-FFF2-40B4-BE49-F238E27FC236}">
                <a16:creationId xmlns:a16="http://schemas.microsoft.com/office/drawing/2014/main" id="{9E58BC9A-C7C7-8020-B0F0-0A3C143CACBF}"/>
              </a:ext>
            </a:extLst>
          </p:cNvPr>
          <p:cNvGrpSpPr/>
          <p:nvPr/>
        </p:nvGrpSpPr>
        <p:grpSpPr>
          <a:xfrm>
            <a:off x="10109184" y="4017343"/>
            <a:ext cx="365189" cy="430214"/>
            <a:chOff x="9716975" y="2771158"/>
            <a:chExt cx="365189" cy="430214"/>
          </a:xfrm>
        </p:grpSpPr>
        <p:sp>
          <p:nvSpPr>
            <p:cNvPr id="182" name="Rectangle 165">
              <a:extLst>
                <a:ext uri="{FF2B5EF4-FFF2-40B4-BE49-F238E27FC236}">
                  <a16:creationId xmlns:a16="http://schemas.microsoft.com/office/drawing/2014/main" id="{86A5BAFE-CA6B-A065-24E8-9577FB6438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22119" y="2884832"/>
              <a:ext cx="269177" cy="304297"/>
            </a:xfrm>
            <a:prstGeom prst="rect">
              <a:avLst/>
            </a:prstGeom>
            <a:solidFill>
              <a:srgbClr val="00FF00"/>
            </a:solidFill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lIns="106674" tIns="53337" rIns="106674" bIns="53337" anchor="ctr"/>
            <a:lstStyle/>
            <a:p>
              <a:pPr defTabSz="1066800" eaLnBrk="0" hangingPunct="0"/>
              <a:r>
                <a:rPr lang="pt-BR" sz="2300" b="1" dirty="0">
                  <a:cs typeface="Arial" panose="020B0604020202020204" pitchFamily="34" charset="0"/>
                </a:rPr>
                <a:t>A</a:t>
              </a:r>
              <a:endParaRPr lang="pt-BR" sz="4700" dirty="0">
                <a:cs typeface="Arial" panose="020B0604020202020204" pitchFamily="34" charset="0"/>
              </a:endParaRPr>
            </a:p>
          </p:txBody>
        </p:sp>
        <p:sp>
          <p:nvSpPr>
            <p:cNvPr id="183" name="AutoShape 167">
              <a:extLst>
                <a:ext uri="{FF2B5EF4-FFF2-40B4-BE49-F238E27FC236}">
                  <a16:creationId xmlns:a16="http://schemas.microsoft.com/office/drawing/2014/main" id="{DEC205A0-4DE4-1D28-6025-70C4F6CFFE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16975" y="2778153"/>
              <a:ext cx="339471" cy="108428"/>
            </a:xfrm>
            <a:prstGeom prst="parallelogram">
              <a:avLst>
                <a:gd name="adj" fmla="val 79839"/>
              </a:avLst>
            </a:prstGeom>
            <a:noFill/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lIns="106674" tIns="53337" rIns="106674" bIns="53337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184" name="Line 168">
              <a:extLst>
                <a:ext uri="{FF2B5EF4-FFF2-40B4-BE49-F238E27FC236}">
                  <a16:creationId xmlns:a16="http://schemas.microsoft.com/office/drawing/2014/main" id="{035D5BBB-C28E-3A49-52C1-ACA530BC2A1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77020" y="2771158"/>
              <a:ext cx="0" cy="29905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106674" tIns="53337" rIns="106674" bIns="53337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185" name="Line 169">
              <a:extLst>
                <a:ext uri="{FF2B5EF4-FFF2-40B4-BE49-F238E27FC236}">
                  <a16:creationId xmlns:a16="http://schemas.microsoft.com/office/drawing/2014/main" id="{13334835-6E26-96D6-A35D-CACD5E38671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984437" y="3059716"/>
              <a:ext cx="97727" cy="14165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106674" tIns="53337" rIns="106674" bIns="53337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</p:grpSp>
      <p:grpSp>
        <p:nvGrpSpPr>
          <p:cNvPr id="186" name="Agrupar 185">
            <a:extLst>
              <a:ext uri="{FF2B5EF4-FFF2-40B4-BE49-F238E27FC236}">
                <a16:creationId xmlns:a16="http://schemas.microsoft.com/office/drawing/2014/main" id="{40CA210D-C970-87F7-6DAC-57939A416A5C}"/>
              </a:ext>
            </a:extLst>
          </p:cNvPr>
          <p:cNvGrpSpPr/>
          <p:nvPr/>
        </p:nvGrpSpPr>
        <p:grpSpPr>
          <a:xfrm>
            <a:off x="10498139" y="4019084"/>
            <a:ext cx="365189" cy="430214"/>
            <a:chOff x="9716975" y="2771158"/>
            <a:chExt cx="365189" cy="430214"/>
          </a:xfrm>
        </p:grpSpPr>
        <p:sp>
          <p:nvSpPr>
            <p:cNvPr id="187" name="Rectangle 165">
              <a:extLst>
                <a:ext uri="{FF2B5EF4-FFF2-40B4-BE49-F238E27FC236}">
                  <a16:creationId xmlns:a16="http://schemas.microsoft.com/office/drawing/2014/main" id="{03BFC5BC-15A3-E229-5D15-A2DDE7793E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22119" y="2884832"/>
              <a:ext cx="269177" cy="304297"/>
            </a:xfrm>
            <a:prstGeom prst="rect">
              <a:avLst/>
            </a:prstGeom>
            <a:solidFill>
              <a:srgbClr val="00FF00"/>
            </a:solidFill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lIns="106674" tIns="53337" rIns="106674" bIns="53337" anchor="ctr"/>
            <a:lstStyle/>
            <a:p>
              <a:pPr defTabSz="1066800" eaLnBrk="0" hangingPunct="0"/>
              <a:r>
                <a:rPr lang="pt-BR" sz="2300" b="1" dirty="0">
                  <a:cs typeface="Arial" panose="020B0604020202020204" pitchFamily="34" charset="0"/>
                </a:rPr>
                <a:t>A</a:t>
              </a:r>
              <a:endParaRPr lang="pt-BR" sz="4700" dirty="0">
                <a:cs typeface="Arial" panose="020B0604020202020204" pitchFamily="34" charset="0"/>
              </a:endParaRPr>
            </a:p>
          </p:txBody>
        </p:sp>
        <p:sp>
          <p:nvSpPr>
            <p:cNvPr id="188" name="AutoShape 167">
              <a:extLst>
                <a:ext uri="{FF2B5EF4-FFF2-40B4-BE49-F238E27FC236}">
                  <a16:creationId xmlns:a16="http://schemas.microsoft.com/office/drawing/2014/main" id="{A37D60B3-68AB-7CDB-4F5B-E21B785C81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16975" y="2778153"/>
              <a:ext cx="339471" cy="108428"/>
            </a:xfrm>
            <a:prstGeom prst="parallelogram">
              <a:avLst>
                <a:gd name="adj" fmla="val 79839"/>
              </a:avLst>
            </a:prstGeom>
            <a:noFill/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lIns="106674" tIns="53337" rIns="106674" bIns="53337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189" name="Line 168">
              <a:extLst>
                <a:ext uri="{FF2B5EF4-FFF2-40B4-BE49-F238E27FC236}">
                  <a16:creationId xmlns:a16="http://schemas.microsoft.com/office/drawing/2014/main" id="{A863F7F3-5C6C-158D-EBE9-CA98FCCECE9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77020" y="2771158"/>
              <a:ext cx="0" cy="29905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106674" tIns="53337" rIns="106674" bIns="53337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190" name="Line 169">
              <a:extLst>
                <a:ext uri="{FF2B5EF4-FFF2-40B4-BE49-F238E27FC236}">
                  <a16:creationId xmlns:a16="http://schemas.microsoft.com/office/drawing/2014/main" id="{5E7BAA0C-10E5-AD22-895A-D569D4B3524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984437" y="3059716"/>
              <a:ext cx="97727" cy="14165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106674" tIns="53337" rIns="106674" bIns="53337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</p:grpSp>
      <p:sp>
        <p:nvSpPr>
          <p:cNvPr id="33" name="AutoShape 167">
            <a:extLst>
              <a:ext uri="{FF2B5EF4-FFF2-40B4-BE49-F238E27FC236}">
                <a16:creationId xmlns:a16="http://schemas.microsoft.com/office/drawing/2014/main" id="{9D2AD0AE-497B-BFCF-42A0-AAC3BD05B9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0739" y="3519289"/>
            <a:ext cx="832776" cy="485775"/>
          </a:xfrm>
          <a:prstGeom prst="leftArrow">
            <a:avLst>
              <a:gd name="adj1" fmla="val 50000"/>
              <a:gd name="adj2" fmla="val 50245"/>
            </a:avLst>
          </a:prstGeom>
          <a:solidFill>
            <a:srgbClr val="FF0000"/>
          </a:solidFill>
          <a:ln w="20701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34" name="AutoShape 167">
            <a:extLst>
              <a:ext uri="{FF2B5EF4-FFF2-40B4-BE49-F238E27FC236}">
                <a16:creationId xmlns:a16="http://schemas.microsoft.com/office/drawing/2014/main" id="{FD02F543-71B4-B5DD-8DE9-9824277210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0685" y="5013176"/>
            <a:ext cx="832776" cy="485775"/>
          </a:xfrm>
          <a:prstGeom prst="leftArrow">
            <a:avLst>
              <a:gd name="adj1" fmla="val 50000"/>
              <a:gd name="adj2" fmla="val 50245"/>
            </a:avLst>
          </a:prstGeom>
          <a:solidFill>
            <a:srgbClr val="FF0000"/>
          </a:solidFill>
          <a:ln w="20701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35" name="Rectangle 165">
            <a:extLst>
              <a:ext uri="{FF2B5EF4-FFF2-40B4-BE49-F238E27FC236}">
                <a16:creationId xmlns:a16="http://schemas.microsoft.com/office/drawing/2014/main" id="{61FDBAA1-9EAA-39BA-E86F-EB85E49F63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4148" y="5007389"/>
            <a:ext cx="2307478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2065" tIns="46033" rIns="92065" bIns="46033">
            <a:spAutoFit/>
          </a:bodyPr>
          <a:lstStyle/>
          <a:p>
            <a:pPr eaLnBrk="0" hangingPunct="0"/>
            <a:r>
              <a:rPr lang="pt-BR" sz="2600" b="1" dirty="0">
                <a:solidFill>
                  <a:srgbClr val="FF0000"/>
                </a:solidFill>
                <a:cs typeface="Arial" panose="020B0604020202020204" pitchFamily="34" charset="0"/>
              </a:rPr>
              <a:t>Ociosidade!!!</a:t>
            </a:r>
            <a:endParaRPr lang="pt-BR" sz="2600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36" name="AutoShape 168">
            <a:extLst>
              <a:ext uri="{FF2B5EF4-FFF2-40B4-BE49-F238E27FC236}">
                <a16:creationId xmlns:a16="http://schemas.microsoft.com/office/drawing/2014/main" id="{4D0BDBC2-FE9B-24AB-B81F-E71F9B1F7E8C}"/>
              </a:ext>
            </a:extLst>
          </p:cNvPr>
          <p:cNvSpPr>
            <a:spLocks noChangeArrowheads="1"/>
          </p:cNvSpPr>
          <p:nvPr/>
        </p:nvSpPr>
        <p:spPr bwMode="auto">
          <a:xfrm rot="11803276">
            <a:off x="3768813" y="3071515"/>
            <a:ext cx="3705837" cy="485775"/>
          </a:xfrm>
          <a:prstGeom prst="leftArrow">
            <a:avLst>
              <a:gd name="adj1" fmla="val 50000"/>
              <a:gd name="adj2" fmla="val 50245"/>
            </a:avLst>
          </a:prstGeom>
          <a:noFill/>
          <a:ln w="20701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pic>
        <p:nvPicPr>
          <p:cNvPr id="1026" name="Picture 2" descr="Vetor ícone verão, sol sente quente e suor gotas cartazes para a parede •  posters desgaste, suor, intrigado | myloview.com.br">
            <a:extLst>
              <a:ext uri="{FF2B5EF4-FFF2-40B4-BE49-F238E27FC236}">
                <a16:creationId xmlns:a16="http://schemas.microsoft.com/office/drawing/2014/main" id="{CC9D7563-165C-C21C-466F-0888B3BB2C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37" t="11158" r="15323" b="22127"/>
          <a:stretch/>
        </p:blipFill>
        <p:spPr bwMode="auto">
          <a:xfrm>
            <a:off x="2627086" y="1676385"/>
            <a:ext cx="645239" cy="611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Imagem 44">
            <a:extLst>
              <a:ext uri="{FF2B5EF4-FFF2-40B4-BE49-F238E27FC236}">
                <a16:creationId xmlns:a16="http://schemas.microsoft.com/office/drawing/2014/main" id="{7FE33C07-2F02-9289-F6BC-2FD488176B7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0235"/>
          <a:stretch/>
        </p:blipFill>
        <p:spPr>
          <a:xfrm>
            <a:off x="2883327" y="3628528"/>
            <a:ext cx="164315" cy="131516"/>
          </a:xfrm>
          <a:prstGeom prst="rect">
            <a:avLst/>
          </a:prstGeom>
        </p:spPr>
      </p:pic>
      <p:pic>
        <p:nvPicPr>
          <p:cNvPr id="46" name="Imagem 45">
            <a:extLst>
              <a:ext uri="{FF2B5EF4-FFF2-40B4-BE49-F238E27FC236}">
                <a16:creationId xmlns:a16="http://schemas.microsoft.com/office/drawing/2014/main" id="{489B0E11-1A91-D468-15CB-30EEAE7A898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0235"/>
          <a:stretch/>
        </p:blipFill>
        <p:spPr>
          <a:xfrm>
            <a:off x="2876906" y="5140216"/>
            <a:ext cx="164315" cy="131516"/>
          </a:xfrm>
          <a:prstGeom prst="rect">
            <a:avLst/>
          </a:prstGeom>
        </p:spPr>
      </p:pic>
      <p:pic>
        <p:nvPicPr>
          <p:cNvPr id="47" name="Imagem 46">
            <a:extLst>
              <a:ext uri="{FF2B5EF4-FFF2-40B4-BE49-F238E27FC236}">
                <a16:creationId xmlns:a16="http://schemas.microsoft.com/office/drawing/2014/main" id="{13E16B81-749E-88CC-BDC8-041BE3BAB2B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0235"/>
          <a:stretch/>
        </p:blipFill>
        <p:spPr>
          <a:xfrm rot="11030192" flipV="1">
            <a:off x="8186790" y="2959217"/>
            <a:ext cx="395925" cy="213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00334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>
            <a:extLst>
              <a:ext uri="{FF2B5EF4-FFF2-40B4-BE49-F238E27FC236}">
                <a16:creationId xmlns:a16="http://schemas.microsoft.com/office/drawing/2014/main" id="{251C5234-1844-20F2-4A17-338D052CCAF3}"/>
              </a:ext>
            </a:extLst>
          </p:cNvPr>
          <p:cNvGrpSpPr>
            <a:grpSpLocks/>
          </p:cNvGrpSpPr>
          <p:nvPr/>
        </p:nvGrpSpPr>
        <p:grpSpPr bwMode="auto">
          <a:xfrm>
            <a:off x="2103947" y="1988840"/>
            <a:ext cx="1289050" cy="4114800"/>
            <a:chOff x="947" y="905"/>
            <a:chExt cx="750" cy="2342"/>
          </a:xfrm>
        </p:grpSpPr>
        <p:grpSp>
          <p:nvGrpSpPr>
            <p:cNvPr id="4" name="Group 4">
              <a:extLst>
                <a:ext uri="{FF2B5EF4-FFF2-40B4-BE49-F238E27FC236}">
                  <a16:creationId xmlns:a16="http://schemas.microsoft.com/office/drawing/2014/main" id="{251430AE-E48D-5FF3-7373-910B62205DA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47" y="905"/>
              <a:ext cx="750" cy="749"/>
              <a:chOff x="947" y="905"/>
              <a:chExt cx="750" cy="749"/>
            </a:xfrm>
          </p:grpSpPr>
          <p:sp>
            <p:nvSpPr>
              <p:cNvPr id="83" name="Oval 5">
                <a:extLst>
                  <a:ext uri="{FF2B5EF4-FFF2-40B4-BE49-F238E27FC236}">
                    <a16:creationId xmlns:a16="http://schemas.microsoft.com/office/drawing/2014/main" id="{68B2C4AE-8814-B188-0E6B-98350558A0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49" y="905"/>
                <a:ext cx="200" cy="209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84" name="Line 6">
                <a:extLst>
                  <a:ext uri="{FF2B5EF4-FFF2-40B4-BE49-F238E27FC236}">
                    <a16:creationId xmlns:a16="http://schemas.microsoft.com/office/drawing/2014/main" id="{7F34221D-EDD2-A53D-724F-52B38E11BBE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307" y="1197"/>
                <a:ext cx="304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85" name="Line 7">
                <a:extLst>
                  <a:ext uri="{FF2B5EF4-FFF2-40B4-BE49-F238E27FC236}">
                    <a16:creationId xmlns:a16="http://schemas.microsoft.com/office/drawing/2014/main" id="{09F4C176-53C6-34A7-CBFA-4BA7A48D24D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49" y="1120"/>
                <a:ext cx="0" cy="7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86" name="Line 8">
                <a:extLst>
                  <a:ext uri="{FF2B5EF4-FFF2-40B4-BE49-F238E27FC236}">
                    <a16:creationId xmlns:a16="http://schemas.microsoft.com/office/drawing/2014/main" id="{B7A5EBE0-2ACD-E2DD-B193-5E0548725DD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58" y="1112"/>
                <a:ext cx="0" cy="85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87" name="Line 9">
                <a:extLst>
                  <a:ext uri="{FF2B5EF4-FFF2-40B4-BE49-F238E27FC236}">
                    <a16:creationId xmlns:a16="http://schemas.microsoft.com/office/drawing/2014/main" id="{262AECDC-553F-A644-4A95-9FED681A955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230" y="1137"/>
                <a:ext cx="68" cy="14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88" name="Line 10">
                <a:extLst>
                  <a:ext uri="{FF2B5EF4-FFF2-40B4-BE49-F238E27FC236}">
                    <a16:creationId xmlns:a16="http://schemas.microsoft.com/office/drawing/2014/main" id="{253F61E1-29E7-4C1C-1A5F-6BA0D7D7481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98" y="1133"/>
                <a:ext cx="12" cy="14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89" name="Oval 11">
                <a:extLst>
                  <a:ext uri="{FF2B5EF4-FFF2-40B4-BE49-F238E27FC236}">
                    <a16:creationId xmlns:a16="http://schemas.microsoft.com/office/drawing/2014/main" id="{D8885B9D-B770-9379-7FAE-12C9A4A733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09" y="1321"/>
                <a:ext cx="75" cy="89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90" name="Line 12">
                <a:extLst>
                  <a:ext uri="{FF2B5EF4-FFF2-40B4-BE49-F238E27FC236}">
                    <a16:creationId xmlns:a16="http://schemas.microsoft.com/office/drawing/2014/main" id="{32CD84FE-1ABB-EB86-46B5-704FA869AFD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29" y="1270"/>
                <a:ext cx="83" cy="115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91" name="Freeform 13">
                <a:extLst>
                  <a:ext uri="{FF2B5EF4-FFF2-40B4-BE49-F238E27FC236}">
                    <a16:creationId xmlns:a16="http://schemas.microsoft.com/office/drawing/2014/main" id="{7425301B-E4CA-0391-B158-6BBE0C1568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6" y="1113"/>
                <a:ext cx="60" cy="24"/>
              </a:xfrm>
              <a:custGeom>
                <a:avLst/>
                <a:gdLst>
                  <a:gd name="T0" fmla="*/ 0 w 87"/>
                  <a:gd name="T1" fmla="*/ 1 h 35"/>
                  <a:gd name="T2" fmla="*/ 1 w 87"/>
                  <a:gd name="T3" fmla="*/ 1 h 35"/>
                  <a:gd name="T4" fmla="*/ 1 w 87"/>
                  <a:gd name="T5" fmla="*/ 1 h 35"/>
                  <a:gd name="T6" fmla="*/ 0 60000 65536"/>
                  <a:gd name="T7" fmla="*/ 0 60000 65536"/>
                  <a:gd name="T8" fmla="*/ 0 60000 65536"/>
                  <a:gd name="T9" fmla="*/ 0 w 87"/>
                  <a:gd name="T10" fmla="*/ 0 h 35"/>
                  <a:gd name="T11" fmla="*/ 87 w 87"/>
                  <a:gd name="T12" fmla="*/ 35 h 3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87" h="35">
                    <a:moveTo>
                      <a:pt x="0" y="35"/>
                    </a:moveTo>
                    <a:cubicBezTo>
                      <a:pt x="14" y="22"/>
                      <a:pt x="28" y="10"/>
                      <a:pt x="42" y="5"/>
                    </a:cubicBezTo>
                    <a:cubicBezTo>
                      <a:pt x="56" y="0"/>
                      <a:pt x="80" y="5"/>
                      <a:pt x="87" y="5"/>
                    </a:cubicBezTo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92" name="Line 14">
                <a:extLst>
                  <a:ext uri="{FF2B5EF4-FFF2-40B4-BE49-F238E27FC236}">
                    <a16:creationId xmlns:a16="http://schemas.microsoft.com/office/drawing/2014/main" id="{64990E9A-B5D7-FABE-4ED7-B02277191D6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52" y="1114"/>
                <a:ext cx="206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93" name="Freeform 15">
                <a:extLst>
                  <a:ext uri="{FF2B5EF4-FFF2-40B4-BE49-F238E27FC236}">
                    <a16:creationId xmlns:a16="http://schemas.microsoft.com/office/drawing/2014/main" id="{A889E45C-D2E4-7B8F-8CF0-10CEDA5C02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58" y="1116"/>
                <a:ext cx="47" cy="85"/>
              </a:xfrm>
              <a:custGeom>
                <a:avLst/>
                <a:gdLst>
                  <a:gd name="T0" fmla="*/ 0 w 69"/>
                  <a:gd name="T1" fmla="*/ 0 h 120"/>
                  <a:gd name="T2" fmla="*/ 1 w 69"/>
                  <a:gd name="T3" fmla="*/ 1 h 120"/>
                  <a:gd name="T4" fmla="*/ 1 w 69"/>
                  <a:gd name="T5" fmla="*/ 1 h 120"/>
                  <a:gd name="T6" fmla="*/ 0 60000 65536"/>
                  <a:gd name="T7" fmla="*/ 0 60000 65536"/>
                  <a:gd name="T8" fmla="*/ 0 60000 65536"/>
                  <a:gd name="T9" fmla="*/ 0 w 69"/>
                  <a:gd name="T10" fmla="*/ 0 h 120"/>
                  <a:gd name="T11" fmla="*/ 69 w 69"/>
                  <a:gd name="T12" fmla="*/ 120 h 12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69" h="120">
                    <a:moveTo>
                      <a:pt x="0" y="0"/>
                    </a:moveTo>
                    <a:cubicBezTo>
                      <a:pt x="18" y="12"/>
                      <a:pt x="36" y="25"/>
                      <a:pt x="48" y="45"/>
                    </a:cubicBezTo>
                    <a:cubicBezTo>
                      <a:pt x="60" y="65"/>
                      <a:pt x="67" y="108"/>
                      <a:pt x="69" y="120"/>
                    </a:cubicBezTo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94" name="Line 16">
                <a:extLst>
                  <a:ext uri="{FF2B5EF4-FFF2-40B4-BE49-F238E27FC236}">
                    <a16:creationId xmlns:a16="http://schemas.microsoft.com/office/drawing/2014/main" id="{3771BD88-A953-85CB-97B3-90D4C992409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12" y="1268"/>
                <a:ext cx="23" cy="5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95" name="Line 17">
                <a:extLst>
                  <a:ext uri="{FF2B5EF4-FFF2-40B4-BE49-F238E27FC236}">
                    <a16:creationId xmlns:a16="http://schemas.microsoft.com/office/drawing/2014/main" id="{4A482737-DA12-C09B-1593-BBDC821F409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99" y="1170"/>
                <a:ext cx="69" cy="153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96" name="Oval 18">
                <a:extLst>
                  <a:ext uri="{FF2B5EF4-FFF2-40B4-BE49-F238E27FC236}">
                    <a16:creationId xmlns:a16="http://schemas.microsoft.com/office/drawing/2014/main" id="{346D62F6-C476-CBB1-58BB-58DD3842C4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1489" y="1335"/>
                <a:ext cx="76" cy="89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97" name="Line 19">
                <a:extLst>
                  <a:ext uri="{FF2B5EF4-FFF2-40B4-BE49-F238E27FC236}">
                    <a16:creationId xmlns:a16="http://schemas.microsoft.com/office/drawing/2014/main" id="{67FD5D49-923E-D493-F617-E898EF3383F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74" y="1312"/>
                <a:ext cx="95" cy="73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98" name="Rectangle 20">
                <a:extLst>
                  <a:ext uri="{FF2B5EF4-FFF2-40B4-BE49-F238E27FC236}">
                    <a16:creationId xmlns:a16="http://schemas.microsoft.com/office/drawing/2014/main" id="{ABC37F99-3BC1-6E89-F4DD-AB4A234E6D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43" y="1481"/>
                <a:ext cx="411" cy="168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99" name="Line 21">
                <a:extLst>
                  <a:ext uri="{FF2B5EF4-FFF2-40B4-BE49-F238E27FC236}">
                    <a16:creationId xmlns:a16="http://schemas.microsoft.com/office/drawing/2014/main" id="{C7FCB649-5C15-961D-DA17-587D82890C7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551" y="1389"/>
                <a:ext cx="143" cy="89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100" name="Line 22">
                <a:extLst>
                  <a:ext uri="{FF2B5EF4-FFF2-40B4-BE49-F238E27FC236}">
                    <a16:creationId xmlns:a16="http://schemas.microsoft.com/office/drawing/2014/main" id="{9533D91C-495F-6819-EB75-9FC3F0F9AF2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143" y="1389"/>
                <a:ext cx="143" cy="89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101" name="Rectangle 23">
                <a:extLst>
                  <a:ext uri="{FF2B5EF4-FFF2-40B4-BE49-F238E27FC236}">
                    <a16:creationId xmlns:a16="http://schemas.microsoft.com/office/drawing/2014/main" id="{4DC4216E-5C80-30CE-96AB-F343782BB9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7" y="1512"/>
                <a:ext cx="155" cy="13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pPr defTabSz="1066800" eaLnBrk="0" hangingPunct="0"/>
                <a:r>
                  <a:rPr lang="pt-BR" sz="1900" b="1">
                    <a:cs typeface="Arial" panose="020B0604020202020204" pitchFamily="34" charset="0"/>
                  </a:rPr>
                  <a:t>A</a:t>
                </a:r>
              </a:p>
            </p:txBody>
          </p:sp>
          <p:sp>
            <p:nvSpPr>
              <p:cNvPr id="102" name="Line 24">
                <a:extLst>
                  <a:ext uri="{FF2B5EF4-FFF2-40B4-BE49-F238E27FC236}">
                    <a16:creationId xmlns:a16="http://schemas.microsoft.com/office/drawing/2014/main" id="{0B92DA50-7F4B-7618-A642-ECC3411078F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947" y="1478"/>
                <a:ext cx="24" cy="3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103" name="Rectangle 25">
                <a:extLst>
                  <a:ext uri="{FF2B5EF4-FFF2-40B4-BE49-F238E27FC236}">
                    <a16:creationId xmlns:a16="http://schemas.microsoft.com/office/drawing/2014/main" id="{0F7326C0-49E5-A7A4-27AF-C28A346D30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7" y="1459"/>
                <a:ext cx="47" cy="47"/>
              </a:xfrm>
              <a:prstGeom prst="rect">
                <a:avLst/>
              </a:prstGeom>
              <a:solidFill>
                <a:srgbClr val="66FF66"/>
              </a:solidFill>
              <a:ln w="28575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104" name="Rectangle 26">
                <a:extLst>
                  <a:ext uri="{FF2B5EF4-FFF2-40B4-BE49-F238E27FC236}">
                    <a16:creationId xmlns:a16="http://schemas.microsoft.com/office/drawing/2014/main" id="{7BA81B2B-8D11-E62D-4F8B-072CBD76C0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26" y="1462"/>
                <a:ext cx="48" cy="47"/>
              </a:xfrm>
              <a:prstGeom prst="rect">
                <a:avLst/>
              </a:prstGeom>
              <a:solidFill>
                <a:srgbClr val="66FF66"/>
              </a:solidFill>
              <a:ln w="28575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105" name="Rectangle 27">
                <a:extLst>
                  <a:ext uri="{FF2B5EF4-FFF2-40B4-BE49-F238E27FC236}">
                    <a16:creationId xmlns:a16="http://schemas.microsoft.com/office/drawing/2014/main" id="{D405508C-34BA-21AC-1628-393380A8F9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498013">
                <a:off x="970" y="1398"/>
                <a:ext cx="47" cy="47"/>
              </a:xfrm>
              <a:prstGeom prst="rect">
                <a:avLst/>
              </a:prstGeom>
              <a:solidFill>
                <a:srgbClr val="FFFF00"/>
              </a:solidFill>
              <a:ln w="28575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106" name="Rectangle 28">
                <a:extLst>
                  <a:ext uri="{FF2B5EF4-FFF2-40B4-BE49-F238E27FC236}">
                    <a16:creationId xmlns:a16="http://schemas.microsoft.com/office/drawing/2014/main" id="{DA462A24-C347-1159-413A-F4CAF8B522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27" y="1401"/>
                <a:ext cx="47" cy="47"/>
              </a:xfrm>
              <a:prstGeom prst="rect">
                <a:avLst/>
              </a:prstGeom>
              <a:solidFill>
                <a:srgbClr val="FFFF00"/>
              </a:solidFill>
              <a:ln w="28575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107" name="Line 29">
                <a:extLst>
                  <a:ext uri="{FF2B5EF4-FFF2-40B4-BE49-F238E27FC236}">
                    <a16:creationId xmlns:a16="http://schemas.microsoft.com/office/drawing/2014/main" id="{81B0965A-2985-BE50-4695-E18D7ED32A9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099" y="1618"/>
                <a:ext cx="44" cy="3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108" name="Line 30">
                <a:extLst>
                  <a:ext uri="{FF2B5EF4-FFF2-40B4-BE49-F238E27FC236}">
                    <a16:creationId xmlns:a16="http://schemas.microsoft.com/office/drawing/2014/main" id="{D247A42F-0CCD-4DD2-9527-77EB63A9DB6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099" y="1476"/>
                <a:ext cx="44" cy="3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109" name="Line 31">
                <a:extLst>
                  <a:ext uri="{FF2B5EF4-FFF2-40B4-BE49-F238E27FC236}">
                    <a16:creationId xmlns:a16="http://schemas.microsoft.com/office/drawing/2014/main" id="{937E6D7F-717D-25ED-654F-3BB4C7346C1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75" y="1478"/>
                <a:ext cx="63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110" name="Line 32">
                <a:extLst>
                  <a:ext uri="{FF2B5EF4-FFF2-40B4-BE49-F238E27FC236}">
                    <a16:creationId xmlns:a16="http://schemas.microsoft.com/office/drawing/2014/main" id="{D06974F5-0792-BAA8-9240-0781CE02A3E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87" y="1196"/>
                <a:ext cx="11" cy="79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111" name="Line 33">
                <a:extLst>
                  <a:ext uri="{FF2B5EF4-FFF2-40B4-BE49-F238E27FC236}">
                    <a16:creationId xmlns:a16="http://schemas.microsoft.com/office/drawing/2014/main" id="{8CFBB1B5-8C75-E3DB-8991-22BF634F029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48" y="1272"/>
                <a:ext cx="36" cy="6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112" name="Line 34">
                <a:extLst>
                  <a:ext uri="{FF2B5EF4-FFF2-40B4-BE49-F238E27FC236}">
                    <a16:creationId xmlns:a16="http://schemas.microsoft.com/office/drawing/2014/main" id="{47B1910F-B665-5CC3-4025-2C559663BDC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72" y="1392"/>
                <a:ext cx="119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113" name="Line 35">
                <a:extLst>
                  <a:ext uri="{FF2B5EF4-FFF2-40B4-BE49-F238E27FC236}">
                    <a16:creationId xmlns:a16="http://schemas.microsoft.com/office/drawing/2014/main" id="{5E92879D-AD6D-294A-7E57-54BAAA56B20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557" y="1564"/>
                <a:ext cx="140" cy="8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114" name="Line 36">
                <a:extLst>
                  <a:ext uri="{FF2B5EF4-FFF2-40B4-BE49-F238E27FC236}">
                    <a16:creationId xmlns:a16="http://schemas.microsoft.com/office/drawing/2014/main" id="{0CADDA07-2104-5E3D-8E35-74855E92B10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89" y="1395"/>
                <a:ext cx="0" cy="17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115" name="Line 37">
                <a:extLst>
                  <a:ext uri="{FF2B5EF4-FFF2-40B4-BE49-F238E27FC236}">
                    <a16:creationId xmlns:a16="http://schemas.microsoft.com/office/drawing/2014/main" id="{F8845B92-647B-36EA-EFD6-71B3BE75038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78" y="1395"/>
                <a:ext cx="39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116" name="Line 38">
                <a:extLst>
                  <a:ext uri="{FF2B5EF4-FFF2-40B4-BE49-F238E27FC236}">
                    <a16:creationId xmlns:a16="http://schemas.microsoft.com/office/drawing/2014/main" id="{D1BA155B-362C-F255-296D-5415106C980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389" y="1323"/>
                <a:ext cx="24" cy="2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117" name="Line 39">
                <a:extLst>
                  <a:ext uri="{FF2B5EF4-FFF2-40B4-BE49-F238E27FC236}">
                    <a16:creationId xmlns:a16="http://schemas.microsoft.com/office/drawing/2014/main" id="{C4933082-B31E-C686-B37B-9A1706B073D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482" y="1323"/>
                <a:ext cx="24" cy="2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118" name="Line 40">
                <a:extLst>
                  <a:ext uri="{FF2B5EF4-FFF2-40B4-BE49-F238E27FC236}">
                    <a16:creationId xmlns:a16="http://schemas.microsoft.com/office/drawing/2014/main" id="{D2145918-A211-10DA-64B0-49A31DF4EAA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07" y="1323"/>
                <a:ext cx="99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119" name="Line 41">
                <a:extLst>
                  <a:ext uri="{FF2B5EF4-FFF2-40B4-BE49-F238E27FC236}">
                    <a16:creationId xmlns:a16="http://schemas.microsoft.com/office/drawing/2014/main" id="{52DC790C-491F-B974-DA43-C23821F2B98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482" y="1425"/>
                <a:ext cx="36" cy="35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120" name="Rectangle 42">
                <a:extLst>
                  <a:ext uri="{FF2B5EF4-FFF2-40B4-BE49-F238E27FC236}">
                    <a16:creationId xmlns:a16="http://schemas.microsoft.com/office/drawing/2014/main" id="{0A6BB135-39B1-EEF8-B75F-D7EF24143A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83" y="1359"/>
                <a:ext cx="96" cy="102"/>
              </a:xfrm>
              <a:prstGeom prst="rect">
                <a:avLst/>
              </a:prstGeom>
              <a:solidFill>
                <a:srgbClr val="00FF00"/>
              </a:solidFill>
              <a:ln w="28575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pPr defTabSz="1066800" eaLnBrk="0" hangingPunct="0"/>
                <a:r>
                  <a:rPr lang="pt-BR" sz="1200" b="1">
                    <a:cs typeface="Arial" panose="020B0604020202020204" pitchFamily="34" charset="0"/>
                  </a:rPr>
                  <a:t>A</a:t>
                </a:r>
                <a:endParaRPr lang="pt-BR" sz="2300"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5" name="Group 43">
              <a:extLst>
                <a:ext uri="{FF2B5EF4-FFF2-40B4-BE49-F238E27FC236}">
                  <a16:creationId xmlns:a16="http://schemas.microsoft.com/office/drawing/2014/main" id="{7BF93C67-3E95-7CFB-EAE7-4DF5527580E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47" y="1696"/>
              <a:ext cx="750" cy="750"/>
              <a:chOff x="947" y="905"/>
              <a:chExt cx="750" cy="749"/>
            </a:xfrm>
          </p:grpSpPr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DEE1D969-D02D-6AE0-820E-8A1A7B54B5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49" y="905"/>
                <a:ext cx="200" cy="209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46" name="Line 45">
                <a:extLst>
                  <a:ext uri="{FF2B5EF4-FFF2-40B4-BE49-F238E27FC236}">
                    <a16:creationId xmlns:a16="http://schemas.microsoft.com/office/drawing/2014/main" id="{6F7540B4-225C-D23B-5035-1D3BCED3422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307" y="1197"/>
                <a:ext cx="304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47" name="Line 46">
                <a:extLst>
                  <a:ext uri="{FF2B5EF4-FFF2-40B4-BE49-F238E27FC236}">
                    <a16:creationId xmlns:a16="http://schemas.microsoft.com/office/drawing/2014/main" id="{6196BA93-D1C9-E4F1-3DCE-ADA34A2A3BF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49" y="1120"/>
                <a:ext cx="0" cy="7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48" name="Line 47">
                <a:extLst>
                  <a:ext uri="{FF2B5EF4-FFF2-40B4-BE49-F238E27FC236}">
                    <a16:creationId xmlns:a16="http://schemas.microsoft.com/office/drawing/2014/main" id="{B7E5EB1B-41D6-5069-771B-CA673B74881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58" y="1112"/>
                <a:ext cx="0" cy="85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49" name="Line 48">
                <a:extLst>
                  <a:ext uri="{FF2B5EF4-FFF2-40B4-BE49-F238E27FC236}">
                    <a16:creationId xmlns:a16="http://schemas.microsoft.com/office/drawing/2014/main" id="{808D9015-D8A8-8A08-B7E0-535FD655F4D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230" y="1137"/>
                <a:ext cx="68" cy="14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50" name="Line 49">
                <a:extLst>
                  <a:ext uri="{FF2B5EF4-FFF2-40B4-BE49-F238E27FC236}">
                    <a16:creationId xmlns:a16="http://schemas.microsoft.com/office/drawing/2014/main" id="{BE5186AF-A339-D60E-3ABA-B5DBAB08C1D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98" y="1133"/>
                <a:ext cx="12" cy="14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9665C4D1-695E-B362-C99E-1F839A2644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09" y="1321"/>
                <a:ext cx="75" cy="89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52" name="Line 51">
                <a:extLst>
                  <a:ext uri="{FF2B5EF4-FFF2-40B4-BE49-F238E27FC236}">
                    <a16:creationId xmlns:a16="http://schemas.microsoft.com/office/drawing/2014/main" id="{CDDA5795-7BEB-77FA-DEF3-7F845D08F79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29" y="1270"/>
                <a:ext cx="83" cy="115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53" name="Freeform 52">
                <a:extLst>
                  <a:ext uri="{FF2B5EF4-FFF2-40B4-BE49-F238E27FC236}">
                    <a16:creationId xmlns:a16="http://schemas.microsoft.com/office/drawing/2014/main" id="{B39BC93E-95B8-6D5E-9DAA-335871537B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6" y="1113"/>
                <a:ext cx="60" cy="24"/>
              </a:xfrm>
              <a:custGeom>
                <a:avLst/>
                <a:gdLst>
                  <a:gd name="T0" fmla="*/ 0 w 87"/>
                  <a:gd name="T1" fmla="*/ 1 h 35"/>
                  <a:gd name="T2" fmla="*/ 1 w 87"/>
                  <a:gd name="T3" fmla="*/ 1 h 35"/>
                  <a:gd name="T4" fmla="*/ 1 w 87"/>
                  <a:gd name="T5" fmla="*/ 1 h 35"/>
                  <a:gd name="T6" fmla="*/ 0 60000 65536"/>
                  <a:gd name="T7" fmla="*/ 0 60000 65536"/>
                  <a:gd name="T8" fmla="*/ 0 60000 65536"/>
                  <a:gd name="T9" fmla="*/ 0 w 87"/>
                  <a:gd name="T10" fmla="*/ 0 h 35"/>
                  <a:gd name="T11" fmla="*/ 87 w 87"/>
                  <a:gd name="T12" fmla="*/ 35 h 3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87" h="35">
                    <a:moveTo>
                      <a:pt x="0" y="35"/>
                    </a:moveTo>
                    <a:cubicBezTo>
                      <a:pt x="14" y="22"/>
                      <a:pt x="28" y="10"/>
                      <a:pt x="42" y="5"/>
                    </a:cubicBezTo>
                    <a:cubicBezTo>
                      <a:pt x="56" y="0"/>
                      <a:pt x="80" y="5"/>
                      <a:pt x="87" y="5"/>
                    </a:cubicBezTo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54" name="Line 53">
                <a:extLst>
                  <a:ext uri="{FF2B5EF4-FFF2-40B4-BE49-F238E27FC236}">
                    <a16:creationId xmlns:a16="http://schemas.microsoft.com/office/drawing/2014/main" id="{19729068-26FC-C09F-A0CF-5B49C0C7835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52" y="1114"/>
                <a:ext cx="206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55" name="Freeform 54">
                <a:extLst>
                  <a:ext uri="{FF2B5EF4-FFF2-40B4-BE49-F238E27FC236}">
                    <a16:creationId xmlns:a16="http://schemas.microsoft.com/office/drawing/2014/main" id="{61D5C3A6-0903-53DB-03F3-F8AC4489AA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58" y="1116"/>
                <a:ext cx="47" cy="85"/>
              </a:xfrm>
              <a:custGeom>
                <a:avLst/>
                <a:gdLst>
                  <a:gd name="T0" fmla="*/ 0 w 69"/>
                  <a:gd name="T1" fmla="*/ 0 h 120"/>
                  <a:gd name="T2" fmla="*/ 1 w 69"/>
                  <a:gd name="T3" fmla="*/ 1 h 120"/>
                  <a:gd name="T4" fmla="*/ 1 w 69"/>
                  <a:gd name="T5" fmla="*/ 1 h 120"/>
                  <a:gd name="T6" fmla="*/ 0 60000 65536"/>
                  <a:gd name="T7" fmla="*/ 0 60000 65536"/>
                  <a:gd name="T8" fmla="*/ 0 60000 65536"/>
                  <a:gd name="T9" fmla="*/ 0 w 69"/>
                  <a:gd name="T10" fmla="*/ 0 h 120"/>
                  <a:gd name="T11" fmla="*/ 69 w 69"/>
                  <a:gd name="T12" fmla="*/ 120 h 12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69" h="120">
                    <a:moveTo>
                      <a:pt x="0" y="0"/>
                    </a:moveTo>
                    <a:cubicBezTo>
                      <a:pt x="18" y="12"/>
                      <a:pt x="36" y="25"/>
                      <a:pt x="48" y="45"/>
                    </a:cubicBezTo>
                    <a:cubicBezTo>
                      <a:pt x="60" y="65"/>
                      <a:pt x="67" y="108"/>
                      <a:pt x="69" y="120"/>
                    </a:cubicBezTo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56" name="Line 55">
                <a:extLst>
                  <a:ext uri="{FF2B5EF4-FFF2-40B4-BE49-F238E27FC236}">
                    <a16:creationId xmlns:a16="http://schemas.microsoft.com/office/drawing/2014/main" id="{24183FD3-9076-3FA8-239C-DBD0E5D82C7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12" y="1268"/>
                <a:ext cx="23" cy="5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57" name="Line 56">
                <a:extLst>
                  <a:ext uri="{FF2B5EF4-FFF2-40B4-BE49-F238E27FC236}">
                    <a16:creationId xmlns:a16="http://schemas.microsoft.com/office/drawing/2014/main" id="{771D17F6-10C9-E16B-5C4B-54CC2CE36F7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99" y="1170"/>
                <a:ext cx="69" cy="153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8B2DF1A5-B79E-B331-C2A7-CA9AE09992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1489" y="1335"/>
                <a:ext cx="76" cy="89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59" name="Line 58">
                <a:extLst>
                  <a:ext uri="{FF2B5EF4-FFF2-40B4-BE49-F238E27FC236}">
                    <a16:creationId xmlns:a16="http://schemas.microsoft.com/office/drawing/2014/main" id="{7CF121E5-FEC2-387A-6E65-CE9C8690F13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74" y="1312"/>
                <a:ext cx="95" cy="73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1710D717-98FF-910F-942F-364FA4CD4D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43" y="1481"/>
                <a:ext cx="411" cy="168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61" name="Line 60">
                <a:extLst>
                  <a:ext uri="{FF2B5EF4-FFF2-40B4-BE49-F238E27FC236}">
                    <a16:creationId xmlns:a16="http://schemas.microsoft.com/office/drawing/2014/main" id="{0127E77C-74D3-EFFE-CD2A-01E2FA033B9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551" y="1389"/>
                <a:ext cx="143" cy="89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62" name="Line 61">
                <a:extLst>
                  <a:ext uri="{FF2B5EF4-FFF2-40B4-BE49-F238E27FC236}">
                    <a16:creationId xmlns:a16="http://schemas.microsoft.com/office/drawing/2014/main" id="{2B20C1CF-A131-9E03-861A-FFCA620520F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143" y="1389"/>
                <a:ext cx="143" cy="89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376A8D45-5025-54EA-D386-46AAB3A5AF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7" y="1512"/>
                <a:ext cx="155" cy="13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pPr defTabSz="1066800" eaLnBrk="0" hangingPunct="0"/>
                <a:r>
                  <a:rPr lang="pt-BR" sz="1900" b="1">
                    <a:cs typeface="Arial" panose="020B0604020202020204" pitchFamily="34" charset="0"/>
                  </a:rPr>
                  <a:t>B</a:t>
                </a:r>
              </a:p>
            </p:txBody>
          </p:sp>
          <p:sp>
            <p:nvSpPr>
              <p:cNvPr id="64" name="Line 63">
                <a:extLst>
                  <a:ext uri="{FF2B5EF4-FFF2-40B4-BE49-F238E27FC236}">
                    <a16:creationId xmlns:a16="http://schemas.microsoft.com/office/drawing/2014/main" id="{781E0689-3544-513D-DC6A-40DDB3E44D3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947" y="1478"/>
                <a:ext cx="24" cy="3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94729E2F-318B-FC90-2FE1-7C0FAA1E26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7" y="1459"/>
                <a:ext cx="47" cy="47"/>
              </a:xfrm>
              <a:prstGeom prst="rect">
                <a:avLst/>
              </a:prstGeom>
              <a:solidFill>
                <a:srgbClr val="66FF66"/>
              </a:solidFill>
              <a:ln w="28575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636C96AB-0211-A4B2-AE27-E834C6B28D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26" y="1462"/>
                <a:ext cx="48" cy="47"/>
              </a:xfrm>
              <a:prstGeom prst="rect">
                <a:avLst/>
              </a:prstGeom>
              <a:solidFill>
                <a:srgbClr val="66FF66"/>
              </a:solidFill>
              <a:ln w="28575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7ACDCB1D-37C1-AA9D-BCF5-2BC1E61B10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498013">
                <a:off x="970" y="1398"/>
                <a:ext cx="47" cy="47"/>
              </a:xfrm>
              <a:prstGeom prst="rect">
                <a:avLst/>
              </a:prstGeom>
              <a:solidFill>
                <a:srgbClr val="FFFF00"/>
              </a:solidFill>
              <a:ln w="28575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68" name="Rectangle 67">
                <a:extLst>
                  <a:ext uri="{FF2B5EF4-FFF2-40B4-BE49-F238E27FC236}">
                    <a16:creationId xmlns:a16="http://schemas.microsoft.com/office/drawing/2014/main" id="{8F2FDD37-2A62-CBC9-C99E-734911FCC6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27" y="1401"/>
                <a:ext cx="47" cy="47"/>
              </a:xfrm>
              <a:prstGeom prst="rect">
                <a:avLst/>
              </a:prstGeom>
              <a:solidFill>
                <a:srgbClr val="FFFF00"/>
              </a:solidFill>
              <a:ln w="28575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69" name="Line 68">
                <a:extLst>
                  <a:ext uri="{FF2B5EF4-FFF2-40B4-BE49-F238E27FC236}">
                    <a16:creationId xmlns:a16="http://schemas.microsoft.com/office/drawing/2014/main" id="{6FBE41AE-75A0-214D-239C-F91B421D6CB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099" y="1618"/>
                <a:ext cx="44" cy="3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70" name="Line 69">
                <a:extLst>
                  <a:ext uri="{FF2B5EF4-FFF2-40B4-BE49-F238E27FC236}">
                    <a16:creationId xmlns:a16="http://schemas.microsoft.com/office/drawing/2014/main" id="{DCECE195-DDA3-0F42-41D6-97379A8C9D1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099" y="1476"/>
                <a:ext cx="44" cy="3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71" name="Line 70">
                <a:extLst>
                  <a:ext uri="{FF2B5EF4-FFF2-40B4-BE49-F238E27FC236}">
                    <a16:creationId xmlns:a16="http://schemas.microsoft.com/office/drawing/2014/main" id="{4B636527-BC42-725C-73A9-BAB151E4169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75" y="1478"/>
                <a:ext cx="63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72" name="Line 71">
                <a:extLst>
                  <a:ext uri="{FF2B5EF4-FFF2-40B4-BE49-F238E27FC236}">
                    <a16:creationId xmlns:a16="http://schemas.microsoft.com/office/drawing/2014/main" id="{6C3D0311-8A49-E964-0FA4-83F69777F2D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87" y="1196"/>
                <a:ext cx="11" cy="79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73" name="Line 72">
                <a:extLst>
                  <a:ext uri="{FF2B5EF4-FFF2-40B4-BE49-F238E27FC236}">
                    <a16:creationId xmlns:a16="http://schemas.microsoft.com/office/drawing/2014/main" id="{8278EFCF-8CE4-2B21-6743-7C399ED8709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48" y="1272"/>
                <a:ext cx="36" cy="6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74" name="Line 73">
                <a:extLst>
                  <a:ext uri="{FF2B5EF4-FFF2-40B4-BE49-F238E27FC236}">
                    <a16:creationId xmlns:a16="http://schemas.microsoft.com/office/drawing/2014/main" id="{B1563D7C-1141-0E20-064B-F4E5E0473EE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72" y="1392"/>
                <a:ext cx="119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75" name="Line 74">
                <a:extLst>
                  <a:ext uri="{FF2B5EF4-FFF2-40B4-BE49-F238E27FC236}">
                    <a16:creationId xmlns:a16="http://schemas.microsoft.com/office/drawing/2014/main" id="{40B3C07F-956D-5096-B82B-0387438A942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557" y="1564"/>
                <a:ext cx="140" cy="8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76" name="Line 75">
                <a:extLst>
                  <a:ext uri="{FF2B5EF4-FFF2-40B4-BE49-F238E27FC236}">
                    <a16:creationId xmlns:a16="http://schemas.microsoft.com/office/drawing/2014/main" id="{BB500104-CB93-865E-52B3-F1C062B0340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89" y="1395"/>
                <a:ext cx="0" cy="17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77" name="Line 76">
                <a:extLst>
                  <a:ext uri="{FF2B5EF4-FFF2-40B4-BE49-F238E27FC236}">
                    <a16:creationId xmlns:a16="http://schemas.microsoft.com/office/drawing/2014/main" id="{FB186673-3C2F-1034-42AF-7BB903C25DE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78" y="1395"/>
                <a:ext cx="39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78" name="Line 77">
                <a:extLst>
                  <a:ext uri="{FF2B5EF4-FFF2-40B4-BE49-F238E27FC236}">
                    <a16:creationId xmlns:a16="http://schemas.microsoft.com/office/drawing/2014/main" id="{87DACA56-C63F-4D2A-9190-907EE5BD022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389" y="1323"/>
                <a:ext cx="24" cy="2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79" name="Line 78">
                <a:extLst>
                  <a:ext uri="{FF2B5EF4-FFF2-40B4-BE49-F238E27FC236}">
                    <a16:creationId xmlns:a16="http://schemas.microsoft.com/office/drawing/2014/main" id="{A968A8BC-0DB0-1659-2003-EB6023BEF0D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482" y="1323"/>
                <a:ext cx="24" cy="2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80" name="Line 79">
                <a:extLst>
                  <a:ext uri="{FF2B5EF4-FFF2-40B4-BE49-F238E27FC236}">
                    <a16:creationId xmlns:a16="http://schemas.microsoft.com/office/drawing/2014/main" id="{B7708D62-EEBF-4853-F31B-F5A56FDC9F8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07" y="1323"/>
                <a:ext cx="99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81" name="Line 80">
                <a:extLst>
                  <a:ext uri="{FF2B5EF4-FFF2-40B4-BE49-F238E27FC236}">
                    <a16:creationId xmlns:a16="http://schemas.microsoft.com/office/drawing/2014/main" id="{39EF995B-D5AB-A847-2ECA-5F76CB5DFA0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482" y="1425"/>
                <a:ext cx="36" cy="35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82" name="Rectangle 81">
                <a:extLst>
                  <a:ext uri="{FF2B5EF4-FFF2-40B4-BE49-F238E27FC236}">
                    <a16:creationId xmlns:a16="http://schemas.microsoft.com/office/drawing/2014/main" id="{EAFF3E60-C4CD-483F-E196-400A87BFC6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83" y="1359"/>
                <a:ext cx="96" cy="102"/>
              </a:xfrm>
              <a:prstGeom prst="rect">
                <a:avLst/>
              </a:prstGeom>
              <a:solidFill>
                <a:srgbClr val="00FF00"/>
              </a:solidFill>
              <a:ln w="28575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pPr defTabSz="1066800" eaLnBrk="0" hangingPunct="0"/>
                <a:r>
                  <a:rPr lang="pt-BR" sz="1200" b="1">
                    <a:cs typeface="Arial" panose="020B0604020202020204" pitchFamily="34" charset="0"/>
                  </a:rPr>
                  <a:t>B</a:t>
                </a:r>
                <a:endParaRPr lang="pt-BR" sz="2300"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6" name="Group 82">
              <a:extLst>
                <a:ext uri="{FF2B5EF4-FFF2-40B4-BE49-F238E27FC236}">
                  <a16:creationId xmlns:a16="http://schemas.microsoft.com/office/drawing/2014/main" id="{847D4B90-0062-A46A-B016-9F6F7D61628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47" y="2497"/>
              <a:ext cx="750" cy="750"/>
              <a:chOff x="947" y="905"/>
              <a:chExt cx="750" cy="749"/>
            </a:xfrm>
          </p:grpSpPr>
          <p:sp>
            <p:nvSpPr>
              <p:cNvPr id="7" name="Oval 83">
                <a:extLst>
                  <a:ext uri="{FF2B5EF4-FFF2-40B4-BE49-F238E27FC236}">
                    <a16:creationId xmlns:a16="http://schemas.microsoft.com/office/drawing/2014/main" id="{20E71F87-DAA2-96FD-185F-071F6FB93D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49" y="905"/>
                <a:ext cx="200" cy="209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8" name="Line 84">
                <a:extLst>
                  <a:ext uri="{FF2B5EF4-FFF2-40B4-BE49-F238E27FC236}">
                    <a16:creationId xmlns:a16="http://schemas.microsoft.com/office/drawing/2014/main" id="{FBDEC99E-160E-7896-95CE-46C1890FE64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307" y="1197"/>
                <a:ext cx="304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9" name="Line 85">
                <a:extLst>
                  <a:ext uri="{FF2B5EF4-FFF2-40B4-BE49-F238E27FC236}">
                    <a16:creationId xmlns:a16="http://schemas.microsoft.com/office/drawing/2014/main" id="{26896672-82C5-642A-BB5A-C8F0EC00A70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49" y="1120"/>
                <a:ext cx="0" cy="7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10" name="Line 86">
                <a:extLst>
                  <a:ext uri="{FF2B5EF4-FFF2-40B4-BE49-F238E27FC236}">
                    <a16:creationId xmlns:a16="http://schemas.microsoft.com/office/drawing/2014/main" id="{58A17CD5-E997-70BE-0BD6-10435DB7B5A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58" y="1112"/>
                <a:ext cx="0" cy="85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11" name="Line 87">
                <a:extLst>
                  <a:ext uri="{FF2B5EF4-FFF2-40B4-BE49-F238E27FC236}">
                    <a16:creationId xmlns:a16="http://schemas.microsoft.com/office/drawing/2014/main" id="{563AF7A4-1E28-5C4D-13F4-9B224D7A603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230" y="1137"/>
                <a:ext cx="68" cy="14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12" name="Line 88">
                <a:extLst>
                  <a:ext uri="{FF2B5EF4-FFF2-40B4-BE49-F238E27FC236}">
                    <a16:creationId xmlns:a16="http://schemas.microsoft.com/office/drawing/2014/main" id="{70724302-DA76-393E-3EDA-2EBFE7677B1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98" y="1133"/>
                <a:ext cx="12" cy="14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13" name="Oval 89">
                <a:extLst>
                  <a:ext uri="{FF2B5EF4-FFF2-40B4-BE49-F238E27FC236}">
                    <a16:creationId xmlns:a16="http://schemas.microsoft.com/office/drawing/2014/main" id="{983C73B2-E5A7-A30A-7797-570A85EE5A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09" y="1321"/>
                <a:ext cx="75" cy="89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14" name="Line 90">
                <a:extLst>
                  <a:ext uri="{FF2B5EF4-FFF2-40B4-BE49-F238E27FC236}">
                    <a16:creationId xmlns:a16="http://schemas.microsoft.com/office/drawing/2014/main" id="{048A2416-E28D-7A2E-A064-8ADCD472600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29" y="1270"/>
                <a:ext cx="83" cy="115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15" name="Freeform 91">
                <a:extLst>
                  <a:ext uri="{FF2B5EF4-FFF2-40B4-BE49-F238E27FC236}">
                    <a16:creationId xmlns:a16="http://schemas.microsoft.com/office/drawing/2014/main" id="{F92D7C98-90D3-C661-4138-13CC68C5B2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6" y="1113"/>
                <a:ext cx="60" cy="24"/>
              </a:xfrm>
              <a:custGeom>
                <a:avLst/>
                <a:gdLst>
                  <a:gd name="T0" fmla="*/ 0 w 87"/>
                  <a:gd name="T1" fmla="*/ 1 h 35"/>
                  <a:gd name="T2" fmla="*/ 1 w 87"/>
                  <a:gd name="T3" fmla="*/ 1 h 35"/>
                  <a:gd name="T4" fmla="*/ 1 w 87"/>
                  <a:gd name="T5" fmla="*/ 1 h 35"/>
                  <a:gd name="T6" fmla="*/ 0 60000 65536"/>
                  <a:gd name="T7" fmla="*/ 0 60000 65536"/>
                  <a:gd name="T8" fmla="*/ 0 60000 65536"/>
                  <a:gd name="T9" fmla="*/ 0 w 87"/>
                  <a:gd name="T10" fmla="*/ 0 h 35"/>
                  <a:gd name="T11" fmla="*/ 87 w 87"/>
                  <a:gd name="T12" fmla="*/ 35 h 3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87" h="35">
                    <a:moveTo>
                      <a:pt x="0" y="35"/>
                    </a:moveTo>
                    <a:cubicBezTo>
                      <a:pt x="14" y="22"/>
                      <a:pt x="28" y="10"/>
                      <a:pt x="42" y="5"/>
                    </a:cubicBezTo>
                    <a:cubicBezTo>
                      <a:pt x="56" y="0"/>
                      <a:pt x="80" y="5"/>
                      <a:pt x="87" y="5"/>
                    </a:cubicBezTo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16" name="Line 92">
                <a:extLst>
                  <a:ext uri="{FF2B5EF4-FFF2-40B4-BE49-F238E27FC236}">
                    <a16:creationId xmlns:a16="http://schemas.microsoft.com/office/drawing/2014/main" id="{B59A9744-C237-D1A0-BB59-8178AA01C2E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52" y="1114"/>
                <a:ext cx="206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17" name="Freeform 93">
                <a:extLst>
                  <a:ext uri="{FF2B5EF4-FFF2-40B4-BE49-F238E27FC236}">
                    <a16:creationId xmlns:a16="http://schemas.microsoft.com/office/drawing/2014/main" id="{3A54E00F-1A03-DD30-BBF0-F3E1967D82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58" y="1116"/>
                <a:ext cx="47" cy="85"/>
              </a:xfrm>
              <a:custGeom>
                <a:avLst/>
                <a:gdLst>
                  <a:gd name="T0" fmla="*/ 0 w 69"/>
                  <a:gd name="T1" fmla="*/ 0 h 120"/>
                  <a:gd name="T2" fmla="*/ 1 w 69"/>
                  <a:gd name="T3" fmla="*/ 1 h 120"/>
                  <a:gd name="T4" fmla="*/ 1 w 69"/>
                  <a:gd name="T5" fmla="*/ 1 h 120"/>
                  <a:gd name="T6" fmla="*/ 0 60000 65536"/>
                  <a:gd name="T7" fmla="*/ 0 60000 65536"/>
                  <a:gd name="T8" fmla="*/ 0 60000 65536"/>
                  <a:gd name="T9" fmla="*/ 0 w 69"/>
                  <a:gd name="T10" fmla="*/ 0 h 120"/>
                  <a:gd name="T11" fmla="*/ 69 w 69"/>
                  <a:gd name="T12" fmla="*/ 120 h 12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69" h="120">
                    <a:moveTo>
                      <a:pt x="0" y="0"/>
                    </a:moveTo>
                    <a:cubicBezTo>
                      <a:pt x="18" y="12"/>
                      <a:pt x="36" y="25"/>
                      <a:pt x="48" y="45"/>
                    </a:cubicBezTo>
                    <a:cubicBezTo>
                      <a:pt x="60" y="65"/>
                      <a:pt x="67" y="108"/>
                      <a:pt x="69" y="120"/>
                    </a:cubicBezTo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18" name="Line 94">
                <a:extLst>
                  <a:ext uri="{FF2B5EF4-FFF2-40B4-BE49-F238E27FC236}">
                    <a16:creationId xmlns:a16="http://schemas.microsoft.com/office/drawing/2014/main" id="{31E96FA0-4009-AF98-212D-F9223F5863C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12" y="1268"/>
                <a:ext cx="23" cy="5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19" name="Line 95">
                <a:extLst>
                  <a:ext uri="{FF2B5EF4-FFF2-40B4-BE49-F238E27FC236}">
                    <a16:creationId xmlns:a16="http://schemas.microsoft.com/office/drawing/2014/main" id="{4EB06ACB-5978-873E-E8D6-D03B6B737BA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99" y="1170"/>
                <a:ext cx="69" cy="153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20" name="Oval 96">
                <a:extLst>
                  <a:ext uri="{FF2B5EF4-FFF2-40B4-BE49-F238E27FC236}">
                    <a16:creationId xmlns:a16="http://schemas.microsoft.com/office/drawing/2014/main" id="{3E9C7889-5FB8-8B5F-A771-475914A7B7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1489" y="1335"/>
                <a:ext cx="76" cy="89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21" name="Line 97">
                <a:extLst>
                  <a:ext uri="{FF2B5EF4-FFF2-40B4-BE49-F238E27FC236}">
                    <a16:creationId xmlns:a16="http://schemas.microsoft.com/office/drawing/2014/main" id="{8BE0F359-67EB-7BD9-E6DF-6A2BA24EC44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74" y="1312"/>
                <a:ext cx="95" cy="73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22" name="Rectangle 98">
                <a:extLst>
                  <a:ext uri="{FF2B5EF4-FFF2-40B4-BE49-F238E27FC236}">
                    <a16:creationId xmlns:a16="http://schemas.microsoft.com/office/drawing/2014/main" id="{7799B9B3-C882-D769-ABC1-E0ABB85D0B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43" y="1481"/>
                <a:ext cx="411" cy="168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23" name="Line 99">
                <a:extLst>
                  <a:ext uri="{FF2B5EF4-FFF2-40B4-BE49-F238E27FC236}">
                    <a16:creationId xmlns:a16="http://schemas.microsoft.com/office/drawing/2014/main" id="{3CC47E7E-7B8C-E010-C330-FCC0DF3AEC7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551" y="1389"/>
                <a:ext cx="143" cy="89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24" name="Line 100">
                <a:extLst>
                  <a:ext uri="{FF2B5EF4-FFF2-40B4-BE49-F238E27FC236}">
                    <a16:creationId xmlns:a16="http://schemas.microsoft.com/office/drawing/2014/main" id="{9BF074D0-11F2-42C2-18C0-0453F8864F9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143" y="1389"/>
                <a:ext cx="143" cy="89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25" name="Rectangle 101">
                <a:extLst>
                  <a:ext uri="{FF2B5EF4-FFF2-40B4-BE49-F238E27FC236}">
                    <a16:creationId xmlns:a16="http://schemas.microsoft.com/office/drawing/2014/main" id="{8922247C-D10A-4C7A-6C07-CAABD750F8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7" y="1512"/>
                <a:ext cx="155" cy="13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pPr defTabSz="1066800" eaLnBrk="0" hangingPunct="0"/>
                <a:r>
                  <a:rPr lang="pt-BR" sz="1900" b="1">
                    <a:cs typeface="Arial" panose="020B0604020202020204" pitchFamily="34" charset="0"/>
                  </a:rPr>
                  <a:t>C</a:t>
                </a:r>
              </a:p>
            </p:txBody>
          </p:sp>
          <p:sp>
            <p:nvSpPr>
              <p:cNvPr id="26" name="Line 102">
                <a:extLst>
                  <a:ext uri="{FF2B5EF4-FFF2-40B4-BE49-F238E27FC236}">
                    <a16:creationId xmlns:a16="http://schemas.microsoft.com/office/drawing/2014/main" id="{D4F74102-8A19-3F72-5C98-16430B64871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947" y="1478"/>
                <a:ext cx="24" cy="3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27" name="Rectangle 103">
                <a:extLst>
                  <a:ext uri="{FF2B5EF4-FFF2-40B4-BE49-F238E27FC236}">
                    <a16:creationId xmlns:a16="http://schemas.microsoft.com/office/drawing/2014/main" id="{5891C793-4D94-4268-CCA3-ED296BA923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7" y="1459"/>
                <a:ext cx="47" cy="47"/>
              </a:xfrm>
              <a:prstGeom prst="rect">
                <a:avLst/>
              </a:prstGeom>
              <a:solidFill>
                <a:srgbClr val="66FF66"/>
              </a:solidFill>
              <a:ln w="28575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28" name="Rectangle 104">
                <a:extLst>
                  <a:ext uri="{FF2B5EF4-FFF2-40B4-BE49-F238E27FC236}">
                    <a16:creationId xmlns:a16="http://schemas.microsoft.com/office/drawing/2014/main" id="{F0461A2F-ACE6-9CCB-A784-8BC9FEDA67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26" y="1462"/>
                <a:ext cx="48" cy="47"/>
              </a:xfrm>
              <a:prstGeom prst="rect">
                <a:avLst/>
              </a:prstGeom>
              <a:solidFill>
                <a:srgbClr val="66FF66"/>
              </a:solidFill>
              <a:ln w="28575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29" name="Rectangle 105">
                <a:extLst>
                  <a:ext uri="{FF2B5EF4-FFF2-40B4-BE49-F238E27FC236}">
                    <a16:creationId xmlns:a16="http://schemas.microsoft.com/office/drawing/2014/main" id="{5077AAAB-EFFC-554A-FBDF-A38849C88D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498013">
                <a:off x="970" y="1398"/>
                <a:ext cx="47" cy="47"/>
              </a:xfrm>
              <a:prstGeom prst="rect">
                <a:avLst/>
              </a:prstGeom>
              <a:solidFill>
                <a:srgbClr val="FFFF00"/>
              </a:solidFill>
              <a:ln w="28575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30" name="Rectangle 106">
                <a:extLst>
                  <a:ext uri="{FF2B5EF4-FFF2-40B4-BE49-F238E27FC236}">
                    <a16:creationId xmlns:a16="http://schemas.microsoft.com/office/drawing/2014/main" id="{C0F72571-9B47-9DF4-3380-D885D06971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27" y="1401"/>
                <a:ext cx="47" cy="47"/>
              </a:xfrm>
              <a:prstGeom prst="rect">
                <a:avLst/>
              </a:prstGeom>
              <a:solidFill>
                <a:srgbClr val="FFFF00"/>
              </a:solidFill>
              <a:ln w="28575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31" name="Line 107">
                <a:extLst>
                  <a:ext uri="{FF2B5EF4-FFF2-40B4-BE49-F238E27FC236}">
                    <a16:creationId xmlns:a16="http://schemas.microsoft.com/office/drawing/2014/main" id="{A5656A27-E414-5385-AD16-AB2B5618607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099" y="1618"/>
                <a:ext cx="44" cy="3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32" name="Line 108">
                <a:extLst>
                  <a:ext uri="{FF2B5EF4-FFF2-40B4-BE49-F238E27FC236}">
                    <a16:creationId xmlns:a16="http://schemas.microsoft.com/office/drawing/2014/main" id="{DD439E55-5F39-DD64-9D16-5C71689375F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099" y="1476"/>
                <a:ext cx="44" cy="3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33" name="Line 109">
                <a:extLst>
                  <a:ext uri="{FF2B5EF4-FFF2-40B4-BE49-F238E27FC236}">
                    <a16:creationId xmlns:a16="http://schemas.microsoft.com/office/drawing/2014/main" id="{299B0866-4384-2EBC-31DC-C8A15ED8E00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75" y="1478"/>
                <a:ext cx="63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34" name="Line 110">
                <a:extLst>
                  <a:ext uri="{FF2B5EF4-FFF2-40B4-BE49-F238E27FC236}">
                    <a16:creationId xmlns:a16="http://schemas.microsoft.com/office/drawing/2014/main" id="{7BCFF650-3288-92C2-8343-5286172CB4C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87" y="1196"/>
                <a:ext cx="11" cy="79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35" name="Line 111">
                <a:extLst>
                  <a:ext uri="{FF2B5EF4-FFF2-40B4-BE49-F238E27FC236}">
                    <a16:creationId xmlns:a16="http://schemas.microsoft.com/office/drawing/2014/main" id="{43AA63D0-F0E9-B239-3ACE-D92D9BF8FF6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48" y="1272"/>
                <a:ext cx="36" cy="6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36" name="Line 112">
                <a:extLst>
                  <a:ext uri="{FF2B5EF4-FFF2-40B4-BE49-F238E27FC236}">
                    <a16:creationId xmlns:a16="http://schemas.microsoft.com/office/drawing/2014/main" id="{4BF06CD9-AA8C-517F-A517-E3DF5F4F319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72" y="1392"/>
                <a:ext cx="119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37" name="Line 113">
                <a:extLst>
                  <a:ext uri="{FF2B5EF4-FFF2-40B4-BE49-F238E27FC236}">
                    <a16:creationId xmlns:a16="http://schemas.microsoft.com/office/drawing/2014/main" id="{E5FF9417-1840-6C9A-4ECE-F58DB8A7F40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557" y="1564"/>
                <a:ext cx="140" cy="8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38" name="Line 114">
                <a:extLst>
                  <a:ext uri="{FF2B5EF4-FFF2-40B4-BE49-F238E27FC236}">
                    <a16:creationId xmlns:a16="http://schemas.microsoft.com/office/drawing/2014/main" id="{960755E1-5902-D993-8545-E7576D86B14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89" y="1395"/>
                <a:ext cx="0" cy="17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39" name="Line 115">
                <a:extLst>
                  <a:ext uri="{FF2B5EF4-FFF2-40B4-BE49-F238E27FC236}">
                    <a16:creationId xmlns:a16="http://schemas.microsoft.com/office/drawing/2014/main" id="{FB81B708-E36F-8F14-5C81-6F291700869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78" y="1395"/>
                <a:ext cx="39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40" name="Line 116">
                <a:extLst>
                  <a:ext uri="{FF2B5EF4-FFF2-40B4-BE49-F238E27FC236}">
                    <a16:creationId xmlns:a16="http://schemas.microsoft.com/office/drawing/2014/main" id="{B817FB8E-97B0-5AB6-6DBE-B5620617D59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389" y="1323"/>
                <a:ext cx="24" cy="2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41" name="Line 117">
                <a:extLst>
                  <a:ext uri="{FF2B5EF4-FFF2-40B4-BE49-F238E27FC236}">
                    <a16:creationId xmlns:a16="http://schemas.microsoft.com/office/drawing/2014/main" id="{F0E2BF79-013B-6742-E54E-7D435607F5F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482" y="1323"/>
                <a:ext cx="24" cy="2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42" name="Line 118">
                <a:extLst>
                  <a:ext uri="{FF2B5EF4-FFF2-40B4-BE49-F238E27FC236}">
                    <a16:creationId xmlns:a16="http://schemas.microsoft.com/office/drawing/2014/main" id="{1A509F45-2343-1075-09C6-D076A493A0E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07" y="1323"/>
                <a:ext cx="99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43" name="Line 119">
                <a:extLst>
                  <a:ext uri="{FF2B5EF4-FFF2-40B4-BE49-F238E27FC236}">
                    <a16:creationId xmlns:a16="http://schemas.microsoft.com/office/drawing/2014/main" id="{496A3DA8-60A5-5496-DF0D-F9872C46510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482" y="1425"/>
                <a:ext cx="36" cy="35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endParaRPr lang="pt-BR">
                  <a:cs typeface="Arial" panose="020B0604020202020204" pitchFamily="34" charset="0"/>
                </a:endParaRPr>
              </a:p>
            </p:txBody>
          </p:sp>
          <p:sp>
            <p:nvSpPr>
              <p:cNvPr id="44" name="Rectangle 120">
                <a:extLst>
                  <a:ext uri="{FF2B5EF4-FFF2-40B4-BE49-F238E27FC236}">
                    <a16:creationId xmlns:a16="http://schemas.microsoft.com/office/drawing/2014/main" id="{DE7F75D0-784F-20EE-530C-087E3D2531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83" y="1359"/>
                <a:ext cx="96" cy="102"/>
              </a:xfrm>
              <a:prstGeom prst="rect">
                <a:avLst/>
              </a:prstGeom>
              <a:solidFill>
                <a:srgbClr val="00FF00"/>
              </a:solidFill>
              <a:ln w="28575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lIns="230499" tIns="115248" rIns="230499" bIns="115248" anchor="ctr"/>
              <a:lstStyle/>
              <a:p>
                <a:pPr defTabSz="1066800" eaLnBrk="0" hangingPunct="0"/>
                <a:r>
                  <a:rPr lang="pt-BR" sz="1200" b="1">
                    <a:cs typeface="Arial" panose="020B0604020202020204" pitchFamily="34" charset="0"/>
                  </a:rPr>
                  <a:t>C</a:t>
                </a:r>
                <a:endParaRPr lang="pt-BR" sz="2300"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174" name="Text Box 175">
            <a:extLst>
              <a:ext uri="{FF2B5EF4-FFF2-40B4-BE49-F238E27FC236}">
                <a16:creationId xmlns:a16="http://schemas.microsoft.com/office/drawing/2014/main" id="{0BEB7A00-34A9-0171-6454-B6DD613D35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414" y="6169200"/>
            <a:ext cx="12195414" cy="688799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ts val="0"/>
              </a:spcBef>
            </a:pPr>
            <a:r>
              <a:rPr lang="pt-BR" sz="2000" dirty="0"/>
              <a:t>O </a:t>
            </a:r>
            <a:r>
              <a:rPr lang="pt-BR" sz="2000" b="1" dirty="0"/>
              <a:t>Nivelamento</a:t>
            </a:r>
            <a:r>
              <a:rPr lang="pt-BR" sz="2000" dirty="0"/>
              <a:t> e a Produção em </a:t>
            </a:r>
            <a:r>
              <a:rPr lang="pt-BR" sz="2000" b="1" dirty="0"/>
              <a:t>Pequenos Lotes</a:t>
            </a:r>
            <a:r>
              <a:rPr lang="pt-BR" sz="2000" dirty="0"/>
              <a:t> só é viável com</a:t>
            </a:r>
          </a:p>
          <a:p>
            <a:pPr marL="342900" indent="-342900">
              <a:spcBef>
                <a:spcPts val="0"/>
              </a:spcBef>
            </a:pPr>
            <a:r>
              <a:rPr lang="pt-BR" sz="2000" dirty="0"/>
              <a:t>a </a:t>
            </a:r>
            <a:r>
              <a:rPr lang="pt-BR" sz="2000" b="1" dirty="0"/>
              <a:t>Redução</a:t>
            </a:r>
            <a:r>
              <a:rPr lang="pt-BR" sz="2000" dirty="0"/>
              <a:t> dos Tempos de </a:t>
            </a:r>
            <a:r>
              <a:rPr lang="pt-BR" sz="2000" b="1" dirty="0"/>
              <a:t>SETUP</a:t>
            </a:r>
            <a:r>
              <a:rPr lang="pt-BR" sz="2000" dirty="0"/>
              <a:t> (SMED/TRF!!!)</a:t>
            </a:r>
            <a:endParaRPr lang="pt-BR" sz="2000" dirty="0">
              <a:solidFill>
                <a:srgbClr val="000066"/>
              </a:solidFill>
            </a:endParaRPr>
          </a:p>
        </p:txBody>
      </p:sp>
      <p:sp>
        <p:nvSpPr>
          <p:cNvPr id="153" name="Rectangle 2">
            <a:extLst>
              <a:ext uri="{FF2B5EF4-FFF2-40B4-BE49-F238E27FC236}">
                <a16:creationId xmlns:a16="http://schemas.microsoft.com/office/drawing/2014/main" id="{8427C8E9-E9D5-39A9-9B75-41BDD99C1F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743102"/>
            <a:ext cx="12191999" cy="893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2065" tIns="46033" rIns="92065" bIns="46033">
            <a:spAutoFit/>
          </a:bodyPr>
          <a:lstStyle/>
          <a:p>
            <a:pPr eaLnBrk="0" hangingPunct="0"/>
            <a:r>
              <a:rPr lang="pt-BR" sz="2600" b="1" dirty="0"/>
              <a:t>PUXADA </a:t>
            </a:r>
            <a:r>
              <a:rPr lang="pt-BR" sz="2600" b="1" dirty="0">
                <a:solidFill>
                  <a:srgbClr val="0070C0"/>
                </a:solidFill>
              </a:rPr>
              <a:t>NIVELADA</a:t>
            </a:r>
          </a:p>
          <a:p>
            <a:pPr eaLnBrk="0" hangingPunct="0"/>
            <a:r>
              <a:rPr lang="pt-BR" sz="2600" b="1" dirty="0"/>
              <a:t>Carga de Trabalho Distribuída EQUILIBRADAMENTE entre os Processos</a:t>
            </a:r>
          </a:p>
        </p:txBody>
      </p:sp>
      <p:sp>
        <p:nvSpPr>
          <p:cNvPr id="154" name="AutoShape 168">
            <a:extLst>
              <a:ext uri="{FF2B5EF4-FFF2-40B4-BE49-F238E27FC236}">
                <a16:creationId xmlns:a16="http://schemas.microsoft.com/office/drawing/2014/main" id="{8F348D35-C99D-9543-D824-1695EA41AC43}"/>
              </a:ext>
            </a:extLst>
          </p:cNvPr>
          <p:cNvSpPr>
            <a:spLocks noChangeArrowheads="1"/>
          </p:cNvSpPr>
          <p:nvPr/>
        </p:nvSpPr>
        <p:spPr bwMode="auto">
          <a:xfrm rot="9973710">
            <a:off x="3736471" y="4902889"/>
            <a:ext cx="3702769" cy="485775"/>
          </a:xfrm>
          <a:prstGeom prst="leftArrow">
            <a:avLst>
              <a:gd name="adj1" fmla="val 50000"/>
              <a:gd name="adj2" fmla="val 50245"/>
            </a:avLst>
          </a:prstGeom>
          <a:noFill/>
          <a:ln w="20701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155" name="Text Box 88">
            <a:extLst>
              <a:ext uri="{FF2B5EF4-FFF2-40B4-BE49-F238E27FC236}">
                <a16:creationId xmlns:a16="http://schemas.microsoft.com/office/drawing/2014/main" id="{116F0068-05DB-2FCB-9981-7A559249A6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3989" y="2904825"/>
            <a:ext cx="398240" cy="48088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lIns="426930" tIns="213462" rIns="426930" bIns="213462" anchor="ctr"/>
          <a:lstStyle/>
          <a:p>
            <a:pPr defTabSz="1066800" eaLnBrk="0" hangingPunct="0"/>
            <a:r>
              <a:rPr lang="pt-BR" sz="2300" b="1" dirty="0">
                <a:cs typeface="Arial" panose="020B0604020202020204" pitchFamily="34" charset="0"/>
              </a:rPr>
              <a:t>A</a:t>
            </a:r>
          </a:p>
        </p:txBody>
      </p:sp>
      <p:sp>
        <p:nvSpPr>
          <p:cNvPr id="156" name="Text Box 89">
            <a:extLst>
              <a:ext uri="{FF2B5EF4-FFF2-40B4-BE49-F238E27FC236}">
                <a16:creationId xmlns:a16="http://schemas.microsoft.com/office/drawing/2014/main" id="{BB7512DF-C71F-BC89-8B39-56F45080B9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06071" y="5707203"/>
            <a:ext cx="398240" cy="48088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lIns="426930" tIns="213462" rIns="426930" bIns="213462" anchor="ctr"/>
          <a:lstStyle/>
          <a:p>
            <a:pPr defTabSz="1066800" eaLnBrk="0" hangingPunct="0"/>
            <a:r>
              <a:rPr lang="pt-BR" sz="2300" b="1" dirty="0">
                <a:cs typeface="Arial" panose="020B0604020202020204" pitchFamily="34" charset="0"/>
              </a:rPr>
              <a:t>C</a:t>
            </a:r>
          </a:p>
        </p:txBody>
      </p:sp>
      <p:sp>
        <p:nvSpPr>
          <p:cNvPr id="157" name="Text Box 138">
            <a:extLst>
              <a:ext uri="{FF2B5EF4-FFF2-40B4-BE49-F238E27FC236}">
                <a16:creationId xmlns:a16="http://schemas.microsoft.com/office/drawing/2014/main" id="{7A7C74E9-BEED-D91B-B35D-F5B0383774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6320" y="4299181"/>
            <a:ext cx="382791" cy="48088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lIns="426930" tIns="213462" rIns="426930" bIns="213462" anchor="ctr"/>
          <a:lstStyle/>
          <a:p>
            <a:pPr defTabSz="1066800" eaLnBrk="0" hangingPunct="0"/>
            <a:r>
              <a:rPr lang="pt-BR" sz="2300" b="1" dirty="0">
                <a:cs typeface="Arial" panose="020B0604020202020204" pitchFamily="34" charset="0"/>
              </a:rPr>
              <a:t>B</a:t>
            </a:r>
          </a:p>
        </p:txBody>
      </p:sp>
      <p:sp>
        <p:nvSpPr>
          <p:cNvPr id="159" name="Oval 3">
            <a:extLst>
              <a:ext uri="{FF2B5EF4-FFF2-40B4-BE49-F238E27FC236}">
                <a16:creationId xmlns:a16="http://schemas.microsoft.com/office/drawing/2014/main" id="{FB1E9FBD-3A60-6B22-E487-A1EF2D6786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88364" y="2623479"/>
            <a:ext cx="563562" cy="68421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160" name="Line 4">
            <a:extLst>
              <a:ext uri="{FF2B5EF4-FFF2-40B4-BE49-F238E27FC236}">
                <a16:creationId xmlns:a16="http://schemas.microsoft.com/office/drawing/2014/main" id="{94BC1817-36E7-3823-55BF-8348C72A485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970889" y="3582329"/>
            <a:ext cx="855662" cy="47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161" name="Line 5">
            <a:extLst>
              <a:ext uri="{FF2B5EF4-FFF2-40B4-BE49-F238E27FC236}">
                <a16:creationId xmlns:a16="http://schemas.microsoft.com/office/drawing/2014/main" id="{F4AD479E-9260-0E50-EE00-F539A5A79D4E}"/>
              </a:ext>
            </a:extLst>
          </p:cNvPr>
          <p:cNvSpPr>
            <a:spLocks noChangeShapeType="1"/>
          </p:cNvSpPr>
          <p:nvPr/>
        </p:nvSpPr>
        <p:spPr bwMode="auto">
          <a:xfrm>
            <a:off x="8088364" y="3312454"/>
            <a:ext cx="0" cy="2698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162" name="Line 6">
            <a:extLst>
              <a:ext uri="{FF2B5EF4-FFF2-40B4-BE49-F238E27FC236}">
                <a16:creationId xmlns:a16="http://schemas.microsoft.com/office/drawing/2014/main" id="{4E3D28EE-EEA6-8786-8691-60DB95712038}"/>
              </a:ext>
            </a:extLst>
          </p:cNvPr>
          <p:cNvSpPr>
            <a:spLocks noChangeShapeType="1"/>
          </p:cNvSpPr>
          <p:nvPr/>
        </p:nvSpPr>
        <p:spPr bwMode="auto">
          <a:xfrm>
            <a:off x="8678914" y="3301342"/>
            <a:ext cx="0" cy="2809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163" name="Line 7">
            <a:extLst>
              <a:ext uri="{FF2B5EF4-FFF2-40B4-BE49-F238E27FC236}">
                <a16:creationId xmlns:a16="http://schemas.microsoft.com/office/drawing/2014/main" id="{45B6ABA0-1D1C-2BFB-2C2B-6BEBC07FBA9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754990" y="3383892"/>
            <a:ext cx="192087" cy="4714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164" name="Line 8">
            <a:extLst>
              <a:ext uri="{FF2B5EF4-FFF2-40B4-BE49-F238E27FC236}">
                <a16:creationId xmlns:a16="http://schemas.microsoft.com/office/drawing/2014/main" id="{126B84A0-9906-B265-139E-319AE81FB3A6}"/>
              </a:ext>
            </a:extLst>
          </p:cNvPr>
          <p:cNvSpPr>
            <a:spLocks noChangeShapeType="1"/>
          </p:cNvSpPr>
          <p:nvPr/>
        </p:nvSpPr>
        <p:spPr bwMode="auto">
          <a:xfrm>
            <a:off x="7947076" y="3371192"/>
            <a:ext cx="31750" cy="4587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166" name="Oval 9">
            <a:extLst>
              <a:ext uri="{FF2B5EF4-FFF2-40B4-BE49-F238E27FC236}">
                <a16:creationId xmlns:a16="http://schemas.microsoft.com/office/drawing/2014/main" id="{3F68773A-4A0D-0D37-9413-75139C94BD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77240" y="3987141"/>
            <a:ext cx="211137" cy="2921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172" name="Line 10">
            <a:extLst>
              <a:ext uri="{FF2B5EF4-FFF2-40B4-BE49-F238E27FC236}">
                <a16:creationId xmlns:a16="http://schemas.microsoft.com/office/drawing/2014/main" id="{6FD4E1E8-A843-AD9C-E6C8-7109C2CCFA04}"/>
              </a:ext>
            </a:extLst>
          </p:cNvPr>
          <p:cNvSpPr>
            <a:spLocks noChangeShapeType="1"/>
          </p:cNvSpPr>
          <p:nvPr/>
        </p:nvSpPr>
        <p:spPr bwMode="auto">
          <a:xfrm>
            <a:off x="7751814" y="3820453"/>
            <a:ext cx="234950" cy="3762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173" name="Freeform 11">
            <a:extLst>
              <a:ext uri="{FF2B5EF4-FFF2-40B4-BE49-F238E27FC236}">
                <a16:creationId xmlns:a16="http://schemas.microsoft.com/office/drawing/2014/main" id="{4140334B-17C2-CBB4-0247-E2558CFDCF38}"/>
              </a:ext>
            </a:extLst>
          </p:cNvPr>
          <p:cNvSpPr>
            <a:spLocks/>
          </p:cNvSpPr>
          <p:nvPr/>
        </p:nvSpPr>
        <p:spPr bwMode="auto">
          <a:xfrm>
            <a:off x="7940727" y="3306103"/>
            <a:ext cx="169863" cy="77788"/>
          </a:xfrm>
          <a:custGeom>
            <a:avLst/>
            <a:gdLst>
              <a:gd name="T0" fmla="*/ 0 w 87"/>
              <a:gd name="T1" fmla="*/ 2147483647 h 35"/>
              <a:gd name="T2" fmla="*/ 2147483647 w 87"/>
              <a:gd name="T3" fmla="*/ 2147483647 h 35"/>
              <a:gd name="T4" fmla="*/ 2147483647 w 87"/>
              <a:gd name="T5" fmla="*/ 2147483647 h 35"/>
              <a:gd name="T6" fmla="*/ 0 60000 65536"/>
              <a:gd name="T7" fmla="*/ 0 60000 65536"/>
              <a:gd name="T8" fmla="*/ 0 60000 65536"/>
              <a:gd name="T9" fmla="*/ 0 w 87"/>
              <a:gd name="T10" fmla="*/ 0 h 35"/>
              <a:gd name="T11" fmla="*/ 87 w 87"/>
              <a:gd name="T12" fmla="*/ 35 h 3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7" h="35">
                <a:moveTo>
                  <a:pt x="0" y="35"/>
                </a:moveTo>
                <a:cubicBezTo>
                  <a:pt x="14" y="22"/>
                  <a:pt x="28" y="10"/>
                  <a:pt x="42" y="5"/>
                </a:cubicBezTo>
                <a:cubicBezTo>
                  <a:pt x="56" y="0"/>
                  <a:pt x="80" y="5"/>
                  <a:pt x="87" y="5"/>
                </a:cubicBez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175" name="Line 12">
            <a:extLst>
              <a:ext uri="{FF2B5EF4-FFF2-40B4-BE49-F238E27FC236}">
                <a16:creationId xmlns:a16="http://schemas.microsoft.com/office/drawing/2014/main" id="{ADD2AA87-E211-724E-0910-8E05B207D75A}"/>
              </a:ext>
            </a:extLst>
          </p:cNvPr>
          <p:cNvSpPr>
            <a:spLocks noChangeShapeType="1"/>
          </p:cNvSpPr>
          <p:nvPr/>
        </p:nvSpPr>
        <p:spPr bwMode="auto">
          <a:xfrm>
            <a:off x="8097890" y="3307691"/>
            <a:ext cx="5810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178" name="Freeform 13">
            <a:extLst>
              <a:ext uri="{FF2B5EF4-FFF2-40B4-BE49-F238E27FC236}">
                <a16:creationId xmlns:a16="http://schemas.microsoft.com/office/drawing/2014/main" id="{35EE6747-F3D2-5186-ACBA-5F8C92FFA0B8}"/>
              </a:ext>
            </a:extLst>
          </p:cNvPr>
          <p:cNvSpPr>
            <a:spLocks/>
          </p:cNvSpPr>
          <p:nvPr/>
        </p:nvSpPr>
        <p:spPr bwMode="auto">
          <a:xfrm>
            <a:off x="8678914" y="3315629"/>
            <a:ext cx="131762" cy="277813"/>
          </a:xfrm>
          <a:custGeom>
            <a:avLst/>
            <a:gdLst>
              <a:gd name="T0" fmla="*/ 0 w 69"/>
              <a:gd name="T1" fmla="*/ 0 h 120"/>
              <a:gd name="T2" fmla="*/ 2147483647 w 69"/>
              <a:gd name="T3" fmla="*/ 2147483647 h 120"/>
              <a:gd name="T4" fmla="*/ 2147483647 w 69"/>
              <a:gd name="T5" fmla="*/ 2147483647 h 120"/>
              <a:gd name="T6" fmla="*/ 0 60000 65536"/>
              <a:gd name="T7" fmla="*/ 0 60000 65536"/>
              <a:gd name="T8" fmla="*/ 0 60000 65536"/>
              <a:gd name="T9" fmla="*/ 0 w 69"/>
              <a:gd name="T10" fmla="*/ 0 h 120"/>
              <a:gd name="T11" fmla="*/ 69 w 69"/>
              <a:gd name="T12" fmla="*/ 120 h 12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69" h="120">
                <a:moveTo>
                  <a:pt x="0" y="0"/>
                </a:moveTo>
                <a:cubicBezTo>
                  <a:pt x="18" y="12"/>
                  <a:pt x="36" y="25"/>
                  <a:pt x="48" y="45"/>
                </a:cubicBezTo>
                <a:cubicBezTo>
                  <a:pt x="60" y="65"/>
                  <a:pt x="67" y="108"/>
                  <a:pt x="69" y="120"/>
                </a:cubicBez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194" name="Line 14">
            <a:extLst>
              <a:ext uri="{FF2B5EF4-FFF2-40B4-BE49-F238E27FC236}">
                <a16:creationId xmlns:a16="http://schemas.microsoft.com/office/drawing/2014/main" id="{BFB9A6DA-E6E5-E2C2-AC46-F643413E624F}"/>
              </a:ext>
            </a:extLst>
          </p:cNvPr>
          <p:cNvSpPr>
            <a:spLocks noChangeShapeType="1"/>
          </p:cNvSpPr>
          <p:nvPr/>
        </p:nvSpPr>
        <p:spPr bwMode="auto">
          <a:xfrm>
            <a:off x="7986764" y="3814104"/>
            <a:ext cx="63500" cy="1825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195" name="Line 15">
            <a:extLst>
              <a:ext uri="{FF2B5EF4-FFF2-40B4-BE49-F238E27FC236}">
                <a16:creationId xmlns:a16="http://schemas.microsoft.com/office/drawing/2014/main" id="{6CCAC594-C079-B2E7-9A92-F02A1C617A13}"/>
              </a:ext>
            </a:extLst>
          </p:cNvPr>
          <p:cNvSpPr>
            <a:spLocks noChangeShapeType="1"/>
          </p:cNvSpPr>
          <p:nvPr/>
        </p:nvSpPr>
        <p:spPr bwMode="auto">
          <a:xfrm>
            <a:off x="8793215" y="3491842"/>
            <a:ext cx="173037" cy="4921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196" name="Oval 16">
            <a:extLst>
              <a:ext uri="{FF2B5EF4-FFF2-40B4-BE49-F238E27FC236}">
                <a16:creationId xmlns:a16="http://schemas.microsoft.com/office/drawing/2014/main" id="{939BE648-6384-0209-05EE-11DD972D5BFA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8488414" y="4039528"/>
            <a:ext cx="215900" cy="2921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197" name="Line 17">
            <a:extLst>
              <a:ext uri="{FF2B5EF4-FFF2-40B4-BE49-F238E27FC236}">
                <a16:creationId xmlns:a16="http://schemas.microsoft.com/office/drawing/2014/main" id="{7155920D-67A8-C1B4-1501-E80E16CCC96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712251" y="3969679"/>
            <a:ext cx="268288" cy="2381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198" name="Rectangle 18">
            <a:extLst>
              <a:ext uri="{FF2B5EF4-FFF2-40B4-BE49-F238E27FC236}">
                <a16:creationId xmlns:a16="http://schemas.microsoft.com/office/drawing/2014/main" id="{9534CAAC-C1C2-7837-8819-98D24B45EE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08926" y="4512604"/>
            <a:ext cx="1157288" cy="54927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199" name="Line 19">
            <a:extLst>
              <a:ext uri="{FF2B5EF4-FFF2-40B4-BE49-F238E27FC236}">
                <a16:creationId xmlns:a16="http://schemas.microsoft.com/office/drawing/2014/main" id="{BC51D782-D307-F695-C0F8-98EAEE8D4EF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658276" y="4209391"/>
            <a:ext cx="401638" cy="2921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200" name="Line 20">
            <a:extLst>
              <a:ext uri="{FF2B5EF4-FFF2-40B4-BE49-F238E27FC236}">
                <a16:creationId xmlns:a16="http://schemas.microsoft.com/office/drawing/2014/main" id="{AD75DC58-2B33-FC35-0B75-AB53B56EFAC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508927" y="4209391"/>
            <a:ext cx="403225" cy="2921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201" name="Line 21">
            <a:extLst>
              <a:ext uri="{FF2B5EF4-FFF2-40B4-BE49-F238E27FC236}">
                <a16:creationId xmlns:a16="http://schemas.microsoft.com/office/drawing/2014/main" id="{79B6B38C-7EAD-5FE0-DC71-ED7D381548D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761464" y="3577566"/>
            <a:ext cx="30162" cy="2603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202" name="Line 22">
            <a:extLst>
              <a:ext uri="{FF2B5EF4-FFF2-40B4-BE49-F238E27FC236}">
                <a16:creationId xmlns:a16="http://schemas.microsoft.com/office/drawing/2014/main" id="{2F39A365-012F-1830-FC28-6DF4CF73BCA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650339" y="3828391"/>
            <a:ext cx="101600" cy="2095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203" name="Line 23">
            <a:extLst>
              <a:ext uri="{FF2B5EF4-FFF2-40B4-BE49-F238E27FC236}">
                <a16:creationId xmlns:a16="http://schemas.microsoft.com/office/drawing/2014/main" id="{D33EBB3A-94C2-FFE3-2FD0-C8A832AE2BE0}"/>
              </a:ext>
            </a:extLst>
          </p:cNvPr>
          <p:cNvSpPr>
            <a:spLocks noChangeShapeType="1"/>
          </p:cNvSpPr>
          <p:nvPr/>
        </p:nvSpPr>
        <p:spPr bwMode="auto">
          <a:xfrm>
            <a:off x="8717014" y="4220503"/>
            <a:ext cx="3365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204" name="Line 24">
            <a:extLst>
              <a:ext uri="{FF2B5EF4-FFF2-40B4-BE49-F238E27FC236}">
                <a16:creationId xmlns:a16="http://schemas.microsoft.com/office/drawing/2014/main" id="{549AECB9-9083-337C-F6C1-87469BAA7AE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674151" y="4785653"/>
            <a:ext cx="395288" cy="2667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205" name="Line 25">
            <a:extLst>
              <a:ext uri="{FF2B5EF4-FFF2-40B4-BE49-F238E27FC236}">
                <a16:creationId xmlns:a16="http://schemas.microsoft.com/office/drawing/2014/main" id="{168EACEB-8C66-F5DF-6F0E-B3B99DF0248C}"/>
              </a:ext>
            </a:extLst>
          </p:cNvPr>
          <p:cNvSpPr>
            <a:spLocks noChangeShapeType="1"/>
          </p:cNvSpPr>
          <p:nvPr/>
        </p:nvSpPr>
        <p:spPr bwMode="auto">
          <a:xfrm>
            <a:off x="9077376" y="4230029"/>
            <a:ext cx="0" cy="56991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206" name="Line 26">
            <a:extLst>
              <a:ext uri="{FF2B5EF4-FFF2-40B4-BE49-F238E27FC236}">
                <a16:creationId xmlns:a16="http://schemas.microsoft.com/office/drawing/2014/main" id="{D4843E33-696A-303E-6DFB-966BBCC34817}"/>
              </a:ext>
            </a:extLst>
          </p:cNvPr>
          <p:cNvSpPr>
            <a:spLocks noChangeShapeType="1"/>
          </p:cNvSpPr>
          <p:nvPr/>
        </p:nvSpPr>
        <p:spPr bwMode="auto">
          <a:xfrm>
            <a:off x="7891515" y="4230028"/>
            <a:ext cx="10953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207" name="Line 27">
            <a:extLst>
              <a:ext uri="{FF2B5EF4-FFF2-40B4-BE49-F238E27FC236}">
                <a16:creationId xmlns:a16="http://schemas.microsoft.com/office/drawing/2014/main" id="{473B79EB-C040-AA53-9B2B-3A74ACE479F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202665" y="3993492"/>
            <a:ext cx="66675" cy="857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208" name="Line 28">
            <a:extLst>
              <a:ext uri="{FF2B5EF4-FFF2-40B4-BE49-F238E27FC236}">
                <a16:creationId xmlns:a16="http://schemas.microsoft.com/office/drawing/2014/main" id="{8175C51C-FFE3-5674-7405-6E7C6FBFC51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442376" y="3993491"/>
            <a:ext cx="90488" cy="1079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209" name="Line 29">
            <a:extLst>
              <a:ext uri="{FF2B5EF4-FFF2-40B4-BE49-F238E27FC236}">
                <a16:creationId xmlns:a16="http://schemas.microsoft.com/office/drawing/2014/main" id="{21A19E38-0519-535B-2D13-4665537AF8CC}"/>
              </a:ext>
            </a:extLst>
          </p:cNvPr>
          <p:cNvSpPr>
            <a:spLocks noChangeShapeType="1"/>
          </p:cNvSpPr>
          <p:nvPr/>
        </p:nvSpPr>
        <p:spPr bwMode="auto">
          <a:xfrm>
            <a:off x="8251876" y="3993491"/>
            <a:ext cx="280988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210" name="Line 30">
            <a:extLst>
              <a:ext uri="{FF2B5EF4-FFF2-40B4-BE49-F238E27FC236}">
                <a16:creationId xmlns:a16="http://schemas.microsoft.com/office/drawing/2014/main" id="{BA1268C1-6953-F071-A3C5-A1B73B5EFF6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453489" y="4336392"/>
            <a:ext cx="101600" cy="1111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211" name="Rectangle 31">
            <a:extLst>
              <a:ext uri="{FF2B5EF4-FFF2-40B4-BE49-F238E27FC236}">
                <a16:creationId xmlns:a16="http://schemas.microsoft.com/office/drawing/2014/main" id="{3E58958F-B1BF-BE8B-5E25-A1085197EE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86790" y="4112554"/>
            <a:ext cx="268287" cy="333375"/>
          </a:xfrm>
          <a:prstGeom prst="rect">
            <a:avLst/>
          </a:prstGeom>
          <a:solidFill>
            <a:srgbClr val="00FF00"/>
          </a:solidFill>
          <a:ln w="28575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lIns="106674" tIns="53337" rIns="106674" bIns="53337" anchor="ctr"/>
          <a:lstStyle/>
          <a:p>
            <a:pPr defTabSz="1066800" eaLnBrk="0" hangingPunct="0"/>
            <a:r>
              <a:rPr lang="pt-BR" sz="2300" b="1">
                <a:cs typeface="Arial" panose="020B0604020202020204" pitchFamily="34" charset="0"/>
              </a:rPr>
              <a:t>A</a:t>
            </a:r>
            <a:endParaRPr lang="pt-BR" sz="4700">
              <a:cs typeface="Arial" panose="020B0604020202020204" pitchFamily="34" charset="0"/>
            </a:endParaRPr>
          </a:p>
        </p:txBody>
      </p:sp>
      <p:sp>
        <p:nvSpPr>
          <p:cNvPr id="212" name="Line 49">
            <a:extLst>
              <a:ext uri="{FF2B5EF4-FFF2-40B4-BE49-F238E27FC236}">
                <a16:creationId xmlns:a16="http://schemas.microsoft.com/office/drawing/2014/main" id="{E9931A73-23BA-E330-2B5C-45EE2A131C6E}"/>
              </a:ext>
            </a:extLst>
          </p:cNvPr>
          <p:cNvSpPr>
            <a:spLocks noChangeShapeType="1"/>
          </p:cNvSpPr>
          <p:nvPr/>
        </p:nvSpPr>
        <p:spPr bwMode="auto">
          <a:xfrm>
            <a:off x="8526514" y="3987141"/>
            <a:ext cx="0" cy="809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213" name="Line 50">
            <a:extLst>
              <a:ext uri="{FF2B5EF4-FFF2-40B4-BE49-F238E27FC236}">
                <a16:creationId xmlns:a16="http://schemas.microsoft.com/office/drawing/2014/main" id="{2D9CB11C-F06F-4315-870C-5DBE826D2B9A}"/>
              </a:ext>
            </a:extLst>
          </p:cNvPr>
          <p:cNvSpPr>
            <a:spLocks noChangeShapeType="1"/>
          </p:cNvSpPr>
          <p:nvPr/>
        </p:nvSpPr>
        <p:spPr bwMode="auto">
          <a:xfrm>
            <a:off x="9348839" y="4563403"/>
            <a:ext cx="155575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grpSp>
        <p:nvGrpSpPr>
          <p:cNvPr id="214" name="Agrupar 213">
            <a:extLst>
              <a:ext uri="{FF2B5EF4-FFF2-40B4-BE49-F238E27FC236}">
                <a16:creationId xmlns:a16="http://schemas.microsoft.com/office/drawing/2014/main" id="{C5BDAD66-BD98-D0CB-E2F0-7EECEF255158}"/>
              </a:ext>
            </a:extLst>
          </p:cNvPr>
          <p:cNvGrpSpPr/>
          <p:nvPr/>
        </p:nvGrpSpPr>
        <p:grpSpPr>
          <a:xfrm>
            <a:off x="9337659" y="4026791"/>
            <a:ext cx="365189" cy="430214"/>
            <a:chOff x="9716975" y="2771158"/>
            <a:chExt cx="365189" cy="430214"/>
          </a:xfrm>
        </p:grpSpPr>
        <p:sp>
          <p:nvSpPr>
            <p:cNvPr id="215" name="Rectangle 165">
              <a:extLst>
                <a:ext uri="{FF2B5EF4-FFF2-40B4-BE49-F238E27FC236}">
                  <a16:creationId xmlns:a16="http://schemas.microsoft.com/office/drawing/2014/main" id="{08A14535-D825-9EC6-A36A-A1A597D751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22119" y="2884832"/>
              <a:ext cx="269177" cy="304297"/>
            </a:xfrm>
            <a:prstGeom prst="rect">
              <a:avLst/>
            </a:prstGeom>
            <a:solidFill>
              <a:srgbClr val="00FF00"/>
            </a:solidFill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lIns="106674" tIns="53337" rIns="106674" bIns="53337" anchor="ctr"/>
            <a:lstStyle/>
            <a:p>
              <a:pPr defTabSz="1066800" eaLnBrk="0" hangingPunct="0"/>
              <a:r>
                <a:rPr lang="pt-BR" sz="2300" b="1" dirty="0">
                  <a:cs typeface="Arial" panose="020B0604020202020204" pitchFamily="34" charset="0"/>
                </a:rPr>
                <a:t>B</a:t>
              </a:r>
              <a:endParaRPr lang="pt-BR" sz="4700" dirty="0">
                <a:cs typeface="Arial" panose="020B0604020202020204" pitchFamily="34" charset="0"/>
              </a:endParaRPr>
            </a:p>
          </p:txBody>
        </p:sp>
        <p:sp>
          <p:nvSpPr>
            <p:cNvPr id="216" name="AutoShape 167">
              <a:extLst>
                <a:ext uri="{FF2B5EF4-FFF2-40B4-BE49-F238E27FC236}">
                  <a16:creationId xmlns:a16="http://schemas.microsoft.com/office/drawing/2014/main" id="{4A48B6C1-0649-7C47-4E0C-0FC048D1FB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16975" y="2778153"/>
              <a:ext cx="339471" cy="108428"/>
            </a:xfrm>
            <a:prstGeom prst="parallelogram">
              <a:avLst>
                <a:gd name="adj" fmla="val 79839"/>
              </a:avLst>
            </a:prstGeom>
            <a:noFill/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lIns="106674" tIns="53337" rIns="106674" bIns="53337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217" name="Line 168">
              <a:extLst>
                <a:ext uri="{FF2B5EF4-FFF2-40B4-BE49-F238E27FC236}">
                  <a16:creationId xmlns:a16="http://schemas.microsoft.com/office/drawing/2014/main" id="{D7B9AD3B-CBBD-EA10-B65D-2B98A31CE70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77020" y="2771158"/>
              <a:ext cx="0" cy="29905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106674" tIns="53337" rIns="106674" bIns="53337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218" name="Line 169">
              <a:extLst>
                <a:ext uri="{FF2B5EF4-FFF2-40B4-BE49-F238E27FC236}">
                  <a16:creationId xmlns:a16="http://schemas.microsoft.com/office/drawing/2014/main" id="{3868918A-0E8D-03DC-6D15-8E83403769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984437" y="3059716"/>
              <a:ext cx="97727" cy="14165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106674" tIns="53337" rIns="106674" bIns="53337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</p:grpSp>
      <p:grpSp>
        <p:nvGrpSpPr>
          <p:cNvPr id="219" name="Agrupar 218">
            <a:extLst>
              <a:ext uri="{FF2B5EF4-FFF2-40B4-BE49-F238E27FC236}">
                <a16:creationId xmlns:a16="http://schemas.microsoft.com/office/drawing/2014/main" id="{55A6B8C9-863A-1CAC-9E02-32C132B19482}"/>
              </a:ext>
            </a:extLst>
          </p:cNvPr>
          <p:cNvGrpSpPr/>
          <p:nvPr/>
        </p:nvGrpSpPr>
        <p:grpSpPr>
          <a:xfrm>
            <a:off x="9723422" y="4024870"/>
            <a:ext cx="365189" cy="430214"/>
            <a:chOff x="9716975" y="2771158"/>
            <a:chExt cx="365189" cy="430214"/>
          </a:xfrm>
        </p:grpSpPr>
        <p:sp>
          <p:nvSpPr>
            <p:cNvPr id="220" name="Rectangle 165">
              <a:extLst>
                <a:ext uri="{FF2B5EF4-FFF2-40B4-BE49-F238E27FC236}">
                  <a16:creationId xmlns:a16="http://schemas.microsoft.com/office/drawing/2014/main" id="{BA5F60C9-41F9-86BF-9604-2161EE0AE1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22119" y="2884832"/>
              <a:ext cx="269177" cy="304297"/>
            </a:xfrm>
            <a:prstGeom prst="rect">
              <a:avLst/>
            </a:prstGeom>
            <a:solidFill>
              <a:srgbClr val="00FF00"/>
            </a:solidFill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lIns="106674" tIns="53337" rIns="106674" bIns="53337" anchor="ctr"/>
            <a:lstStyle/>
            <a:p>
              <a:pPr defTabSz="1066800" eaLnBrk="0" hangingPunct="0"/>
              <a:r>
                <a:rPr lang="pt-BR" sz="2300" b="1" dirty="0">
                  <a:cs typeface="Arial" panose="020B0604020202020204" pitchFamily="34" charset="0"/>
                </a:rPr>
                <a:t>C</a:t>
              </a:r>
              <a:endParaRPr lang="pt-BR" sz="4700" dirty="0">
                <a:cs typeface="Arial" panose="020B0604020202020204" pitchFamily="34" charset="0"/>
              </a:endParaRPr>
            </a:p>
          </p:txBody>
        </p:sp>
        <p:sp>
          <p:nvSpPr>
            <p:cNvPr id="221" name="AutoShape 167">
              <a:extLst>
                <a:ext uri="{FF2B5EF4-FFF2-40B4-BE49-F238E27FC236}">
                  <a16:creationId xmlns:a16="http://schemas.microsoft.com/office/drawing/2014/main" id="{A2382A77-A545-7122-83CD-EFE5AFCE43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16975" y="2778153"/>
              <a:ext cx="339471" cy="108428"/>
            </a:xfrm>
            <a:prstGeom prst="parallelogram">
              <a:avLst>
                <a:gd name="adj" fmla="val 79839"/>
              </a:avLst>
            </a:prstGeom>
            <a:noFill/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lIns="106674" tIns="53337" rIns="106674" bIns="53337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222" name="Line 168">
              <a:extLst>
                <a:ext uri="{FF2B5EF4-FFF2-40B4-BE49-F238E27FC236}">
                  <a16:creationId xmlns:a16="http://schemas.microsoft.com/office/drawing/2014/main" id="{6A7221B1-FB69-B312-4F93-418F6CC0A1D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77020" y="2771158"/>
              <a:ext cx="0" cy="29905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106674" tIns="53337" rIns="106674" bIns="53337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223" name="Line 169">
              <a:extLst>
                <a:ext uri="{FF2B5EF4-FFF2-40B4-BE49-F238E27FC236}">
                  <a16:creationId xmlns:a16="http://schemas.microsoft.com/office/drawing/2014/main" id="{8C751ADC-C5F7-41EF-A35E-78CD2EDE2E8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984437" y="3059716"/>
              <a:ext cx="97727" cy="14165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106674" tIns="53337" rIns="106674" bIns="53337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</p:grpSp>
      <p:grpSp>
        <p:nvGrpSpPr>
          <p:cNvPr id="224" name="Agrupar 223">
            <a:extLst>
              <a:ext uri="{FF2B5EF4-FFF2-40B4-BE49-F238E27FC236}">
                <a16:creationId xmlns:a16="http://schemas.microsoft.com/office/drawing/2014/main" id="{04FC3226-E648-C839-3B75-383249820C82}"/>
              </a:ext>
            </a:extLst>
          </p:cNvPr>
          <p:cNvGrpSpPr/>
          <p:nvPr/>
        </p:nvGrpSpPr>
        <p:grpSpPr>
          <a:xfrm>
            <a:off x="10109184" y="4017343"/>
            <a:ext cx="365189" cy="430214"/>
            <a:chOff x="9716975" y="2771158"/>
            <a:chExt cx="365189" cy="430214"/>
          </a:xfrm>
        </p:grpSpPr>
        <p:sp>
          <p:nvSpPr>
            <p:cNvPr id="225" name="Rectangle 165">
              <a:extLst>
                <a:ext uri="{FF2B5EF4-FFF2-40B4-BE49-F238E27FC236}">
                  <a16:creationId xmlns:a16="http://schemas.microsoft.com/office/drawing/2014/main" id="{275E00CA-2448-241B-5FDF-652D14C765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22119" y="2884832"/>
              <a:ext cx="269177" cy="304297"/>
            </a:xfrm>
            <a:prstGeom prst="rect">
              <a:avLst/>
            </a:prstGeom>
            <a:solidFill>
              <a:srgbClr val="00FF00"/>
            </a:solidFill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lIns="106674" tIns="53337" rIns="106674" bIns="53337" anchor="ctr"/>
            <a:lstStyle/>
            <a:p>
              <a:pPr defTabSz="1066800" eaLnBrk="0" hangingPunct="0"/>
              <a:r>
                <a:rPr lang="pt-BR" sz="2300" b="1" dirty="0">
                  <a:cs typeface="Arial" panose="020B0604020202020204" pitchFamily="34" charset="0"/>
                </a:rPr>
                <a:t>A</a:t>
              </a:r>
              <a:endParaRPr lang="pt-BR" sz="4700" dirty="0">
                <a:cs typeface="Arial" panose="020B0604020202020204" pitchFamily="34" charset="0"/>
              </a:endParaRPr>
            </a:p>
          </p:txBody>
        </p:sp>
        <p:sp>
          <p:nvSpPr>
            <p:cNvPr id="226" name="AutoShape 167">
              <a:extLst>
                <a:ext uri="{FF2B5EF4-FFF2-40B4-BE49-F238E27FC236}">
                  <a16:creationId xmlns:a16="http://schemas.microsoft.com/office/drawing/2014/main" id="{2AA88478-4976-79B2-A411-3A63A81113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16975" y="2778153"/>
              <a:ext cx="339471" cy="108428"/>
            </a:xfrm>
            <a:prstGeom prst="parallelogram">
              <a:avLst>
                <a:gd name="adj" fmla="val 79839"/>
              </a:avLst>
            </a:prstGeom>
            <a:noFill/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lIns="106674" tIns="53337" rIns="106674" bIns="53337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227" name="Line 168">
              <a:extLst>
                <a:ext uri="{FF2B5EF4-FFF2-40B4-BE49-F238E27FC236}">
                  <a16:creationId xmlns:a16="http://schemas.microsoft.com/office/drawing/2014/main" id="{F5A07017-F424-A631-7F40-CE17E618AB1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77020" y="2771158"/>
              <a:ext cx="0" cy="29905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106674" tIns="53337" rIns="106674" bIns="53337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228" name="Line 169">
              <a:extLst>
                <a:ext uri="{FF2B5EF4-FFF2-40B4-BE49-F238E27FC236}">
                  <a16:creationId xmlns:a16="http://schemas.microsoft.com/office/drawing/2014/main" id="{D118D598-FF54-6A4D-DBDD-6408A3EFB0F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984437" y="3059716"/>
              <a:ext cx="97727" cy="14165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106674" tIns="53337" rIns="106674" bIns="53337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</p:grpSp>
      <p:grpSp>
        <p:nvGrpSpPr>
          <p:cNvPr id="229" name="Agrupar 228">
            <a:extLst>
              <a:ext uri="{FF2B5EF4-FFF2-40B4-BE49-F238E27FC236}">
                <a16:creationId xmlns:a16="http://schemas.microsoft.com/office/drawing/2014/main" id="{7902C740-3ACB-19A5-9738-7F01DC142826}"/>
              </a:ext>
            </a:extLst>
          </p:cNvPr>
          <p:cNvGrpSpPr/>
          <p:nvPr/>
        </p:nvGrpSpPr>
        <p:grpSpPr>
          <a:xfrm>
            <a:off x="10498139" y="4019084"/>
            <a:ext cx="365189" cy="430214"/>
            <a:chOff x="9716975" y="2771158"/>
            <a:chExt cx="365189" cy="430214"/>
          </a:xfrm>
        </p:grpSpPr>
        <p:sp>
          <p:nvSpPr>
            <p:cNvPr id="230" name="Rectangle 165">
              <a:extLst>
                <a:ext uri="{FF2B5EF4-FFF2-40B4-BE49-F238E27FC236}">
                  <a16:creationId xmlns:a16="http://schemas.microsoft.com/office/drawing/2014/main" id="{B47050B9-553F-C329-5206-4BC83AC8FD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22119" y="2884832"/>
              <a:ext cx="269177" cy="304297"/>
            </a:xfrm>
            <a:prstGeom prst="rect">
              <a:avLst/>
            </a:prstGeom>
            <a:solidFill>
              <a:srgbClr val="00FF00"/>
            </a:solidFill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lIns="106674" tIns="53337" rIns="106674" bIns="53337" anchor="ctr"/>
            <a:lstStyle/>
            <a:p>
              <a:pPr defTabSz="1066800" eaLnBrk="0" hangingPunct="0"/>
              <a:r>
                <a:rPr lang="pt-BR" sz="2300" b="1" dirty="0">
                  <a:cs typeface="Arial" panose="020B0604020202020204" pitchFamily="34" charset="0"/>
                </a:rPr>
                <a:t>B</a:t>
              </a:r>
              <a:endParaRPr lang="pt-BR" sz="4700" dirty="0">
                <a:cs typeface="Arial" panose="020B0604020202020204" pitchFamily="34" charset="0"/>
              </a:endParaRPr>
            </a:p>
          </p:txBody>
        </p:sp>
        <p:sp>
          <p:nvSpPr>
            <p:cNvPr id="231" name="AutoShape 167">
              <a:extLst>
                <a:ext uri="{FF2B5EF4-FFF2-40B4-BE49-F238E27FC236}">
                  <a16:creationId xmlns:a16="http://schemas.microsoft.com/office/drawing/2014/main" id="{D3F9149E-9E09-98B8-B8CA-2576C6DDF3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16975" y="2778153"/>
              <a:ext cx="339471" cy="108428"/>
            </a:xfrm>
            <a:prstGeom prst="parallelogram">
              <a:avLst>
                <a:gd name="adj" fmla="val 79839"/>
              </a:avLst>
            </a:prstGeom>
            <a:noFill/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lIns="106674" tIns="53337" rIns="106674" bIns="53337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232" name="Line 168">
              <a:extLst>
                <a:ext uri="{FF2B5EF4-FFF2-40B4-BE49-F238E27FC236}">
                  <a16:creationId xmlns:a16="http://schemas.microsoft.com/office/drawing/2014/main" id="{89C64D0E-9C90-E076-FC23-FF0EF1874A8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77020" y="2771158"/>
              <a:ext cx="0" cy="29905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106674" tIns="53337" rIns="106674" bIns="53337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  <p:sp>
          <p:nvSpPr>
            <p:cNvPr id="233" name="Line 169">
              <a:extLst>
                <a:ext uri="{FF2B5EF4-FFF2-40B4-BE49-F238E27FC236}">
                  <a16:creationId xmlns:a16="http://schemas.microsoft.com/office/drawing/2014/main" id="{1BE14C2E-5DC5-E783-D947-E68742E92DE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984437" y="3059716"/>
              <a:ext cx="97727" cy="14165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106674" tIns="53337" rIns="106674" bIns="53337" anchor="ctr"/>
            <a:lstStyle/>
            <a:p>
              <a:endParaRPr lang="pt-BR">
                <a:cs typeface="Arial" panose="020B0604020202020204" pitchFamily="34" charset="0"/>
              </a:endParaRPr>
            </a:p>
          </p:txBody>
        </p:sp>
      </p:grpSp>
      <p:sp>
        <p:nvSpPr>
          <p:cNvPr id="234" name="AutoShape 168">
            <a:extLst>
              <a:ext uri="{FF2B5EF4-FFF2-40B4-BE49-F238E27FC236}">
                <a16:creationId xmlns:a16="http://schemas.microsoft.com/office/drawing/2014/main" id="{55B71AAF-0E70-AB4E-7FE7-8D52241F9307}"/>
              </a:ext>
            </a:extLst>
          </p:cNvPr>
          <p:cNvSpPr>
            <a:spLocks noChangeArrowheads="1"/>
          </p:cNvSpPr>
          <p:nvPr/>
        </p:nvSpPr>
        <p:spPr bwMode="auto">
          <a:xfrm rot="11803276">
            <a:off x="3768813" y="3071515"/>
            <a:ext cx="3705837" cy="485775"/>
          </a:xfrm>
          <a:prstGeom prst="leftArrow">
            <a:avLst>
              <a:gd name="adj1" fmla="val 50000"/>
              <a:gd name="adj2" fmla="val 50245"/>
            </a:avLst>
          </a:prstGeom>
          <a:noFill/>
          <a:ln w="20701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235" name="AutoShape 168">
            <a:extLst>
              <a:ext uri="{FF2B5EF4-FFF2-40B4-BE49-F238E27FC236}">
                <a16:creationId xmlns:a16="http://schemas.microsoft.com/office/drawing/2014/main" id="{EAA919A7-7549-EEBF-28F3-692669C87212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3721561" y="4008322"/>
            <a:ext cx="3614330" cy="485775"/>
          </a:xfrm>
          <a:prstGeom prst="leftArrow">
            <a:avLst>
              <a:gd name="adj1" fmla="val 50000"/>
              <a:gd name="adj2" fmla="val 50245"/>
            </a:avLst>
          </a:prstGeom>
          <a:noFill/>
          <a:ln w="20701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>
              <a:cs typeface="Arial" panose="020B0604020202020204" pitchFamily="34" charset="0"/>
            </a:endParaRPr>
          </a:p>
        </p:txBody>
      </p:sp>
      <p:sp>
        <p:nvSpPr>
          <p:cNvPr id="236" name="Rectangle 2">
            <a:extLst>
              <a:ext uri="{FF2B5EF4-FFF2-40B4-BE49-F238E27FC236}">
                <a16:creationId xmlns:a16="http://schemas.microsoft.com/office/drawing/2014/main" id="{B019BFCF-6742-822E-E2F6-72117211B3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15"/>
            <a:ext cx="12192000" cy="483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ja-JP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34" charset="-128"/>
                <a:cs typeface="+mn-cs"/>
              </a:rPr>
              <a:t>Fluxo de Produção: </a:t>
            </a:r>
            <a:r>
              <a:rPr kumimoji="0" lang="pt-BR" altLang="ja-JP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34" charset="-128"/>
                <a:cs typeface="+mn-cs"/>
              </a:rPr>
              <a:t>Desniv</a:t>
            </a:r>
            <a:r>
              <a:rPr lang="pt-BR" altLang="ja-JP" sz="2800" b="1" dirty="0">
                <a:solidFill>
                  <a:srgbClr val="333333"/>
                </a:solidFill>
                <a:ea typeface="游ゴシック" panose="020B0400000000000000" pitchFamily="34" charset="-128"/>
              </a:rPr>
              <a:t>elado x </a:t>
            </a:r>
            <a:r>
              <a:rPr lang="pt-BR" altLang="ja-JP" sz="2800" b="1" dirty="0">
                <a:solidFill>
                  <a:srgbClr val="0070C0"/>
                </a:solidFill>
                <a:ea typeface="游ゴシック" panose="020B0400000000000000" pitchFamily="34" charset="-128"/>
              </a:rPr>
              <a:t>Nivelado</a:t>
            </a:r>
            <a:endParaRPr kumimoji="0" lang="pt-BR" altLang="pt-BR" sz="2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237" name="Imagem 236">
            <a:extLst>
              <a:ext uri="{FF2B5EF4-FFF2-40B4-BE49-F238E27FC236}">
                <a16:creationId xmlns:a16="http://schemas.microsoft.com/office/drawing/2014/main" id="{E7CF1F30-AF7C-41D6-EE97-EA6E44B0ABB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0235"/>
          <a:stretch/>
        </p:blipFill>
        <p:spPr>
          <a:xfrm flipV="1">
            <a:off x="8186790" y="3003692"/>
            <a:ext cx="395925" cy="213511"/>
          </a:xfrm>
          <a:prstGeom prst="rect">
            <a:avLst/>
          </a:prstGeom>
        </p:spPr>
      </p:pic>
      <p:pic>
        <p:nvPicPr>
          <p:cNvPr id="238" name="Imagem 237">
            <a:extLst>
              <a:ext uri="{FF2B5EF4-FFF2-40B4-BE49-F238E27FC236}">
                <a16:creationId xmlns:a16="http://schemas.microsoft.com/office/drawing/2014/main" id="{5E81A3E2-A1AF-1BC1-151C-1851741F798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0235"/>
          <a:stretch/>
        </p:blipFill>
        <p:spPr>
          <a:xfrm flipV="1">
            <a:off x="2864838" y="2208782"/>
            <a:ext cx="210514" cy="113524"/>
          </a:xfrm>
          <a:prstGeom prst="rect">
            <a:avLst/>
          </a:prstGeom>
        </p:spPr>
      </p:pic>
      <p:pic>
        <p:nvPicPr>
          <p:cNvPr id="239" name="Imagem 238">
            <a:extLst>
              <a:ext uri="{FF2B5EF4-FFF2-40B4-BE49-F238E27FC236}">
                <a16:creationId xmlns:a16="http://schemas.microsoft.com/office/drawing/2014/main" id="{0E7664A1-D8AF-C15A-0CE0-35E11759B7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0235"/>
          <a:stretch/>
        </p:blipFill>
        <p:spPr>
          <a:xfrm flipV="1">
            <a:off x="2866273" y="3584665"/>
            <a:ext cx="210514" cy="113524"/>
          </a:xfrm>
          <a:prstGeom prst="rect">
            <a:avLst/>
          </a:prstGeom>
        </p:spPr>
      </p:pic>
      <p:pic>
        <p:nvPicPr>
          <p:cNvPr id="240" name="Imagem 239">
            <a:extLst>
              <a:ext uri="{FF2B5EF4-FFF2-40B4-BE49-F238E27FC236}">
                <a16:creationId xmlns:a16="http://schemas.microsoft.com/office/drawing/2014/main" id="{FB1FDD78-E686-623D-0E74-0A9800C5CD4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0235"/>
          <a:stretch/>
        </p:blipFill>
        <p:spPr>
          <a:xfrm flipV="1">
            <a:off x="2866273" y="5005982"/>
            <a:ext cx="210514" cy="113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719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Interface gráfica do usuário&#10;&#10;Descrição gerada automaticamente">
            <a:extLst>
              <a:ext uri="{FF2B5EF4-FFF2-40B4-BE49-F238E27FC236}">
                <a16:creationId xmlns:a16="http://schemas.microsoft.com/office/drawing/2014/main" id="{8BD76928-2537-9B2A-962F-621C8CAA7D2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74" r="67727" b="29415"/>
          <a:stretch/>
        </p:blipFill>
        <p:spPr>
          <a:xfrm>
            <a:off x="25599" y="992361"/>
            <a:ext cx="1734638" cy="142852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6623D0B-3C8E-0629-A335-D4DB090870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15"/>
            <a:ext cx="12192000" cy="483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ja-JP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34" charset="-128"/>
                <a:cs typeface="+mn-cs"/>
              </a:rPr>
              <a:t>Fluxo de Produção: </a:t>
            </a:r>
            <a:r>
              <a:rPr kumimoji="0" lang="pt-BR" altLang="ja-JP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34" charset="-128"/>
                <a:cs typeface="+mn-cs"/>
              </a:rPr>
              <a:t>Desniv</a:t>
            </a:r>
            <a:r>
              <a:rPr lang="pt-BR" altLang="ja-JP" sz="2800" b="1" dirty="0">
                <a:solidFill>
                  <a:srgbClr val="333333"/>
                </a:solidFill>
                <a:ea typeface="游ゴシック" panose="020B0400000000000000" pitchFamily="34" charset="-128"/>
              </a:rPr>
              <a:t>elado x </a:t>
            </a:r>
            <a:r>
              <a:rPr lang="pt-BR" altLang="ja-JP" sz="2800" b="1" dirty="0">
                <a:solidFill>
                  <a:srgbClr val="0070C0"/>
                </a:solidFill>
                <a:ea typeface="游ゴシック" panose="020B0400000000000000" pitchFamily="34" charset="-128"/>
              </a:rPr>
              <a:t>Nivelado</a:t>
            </a:r>
            <a:endParaRPr kumimoji="0" lang="pt-BR" altLang="pt-BR" sz="2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752433D3-FC5C-C3F0-AC5C-08A6BDA7AA1B}"/>
              </a:ext>
            </a:extLst>
          </p:cNvPr>
          <p:cNvSpPr txBox="1"/>
          <p:nvPr/>
        </p:nvSpPr>
        <p:spPr>
          <a:xfrm>
            <a:off x="1847528" y="1058552"/>
            <a:ext cx="10344472" cy="1296144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180975" indent="-180975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pt-BR" sz="2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A Toyota entendeu que pode criar </a:t>
            </a:r>
            <a:r>
              <a:rPr lang="pt-BR" sz="2400" b="1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uma operação mais LEAN</a:t>
            </a:r>
            <a:r>
              <a:rPr lang="pt-BR" sz="2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através do </a:t>
            </a:r>
            <a:r>
              <a:rPr lang="pt-BR" sz="2400" b="1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nivelamento da programação da produção</a:t>
            </a:r>
            <a:r>
              <a:rPr lang="pt-BR" sz="2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e </a:t>
            </a:r>
            <a:r>
              <a:rPr lang="pt-BR" sz="2400" b="1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nem sempre produzindo na sequência de entrada dos pedidos dos clientes</a:t>
            </a:r>
            <a:r>
              <a:rPr lang="pt-BR" sz="2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s-AR" sz="24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m 4" descr="Diagrama&#10;&#10;Descrição gerada automaticamente">
            <a:extLst>
              <a:ext uri="{FF2B5EF4-FFF2-40B4-BE49-F238E27FC236}">
                <a16:creationId xmlns:a16="http://schemas.microsoft.com/office/drawing/2014/main" id="{FF3CA7F9-4CE8-0449-8DF7-F1055044203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16" t="2462" r="1451" b="43120"/>
          <a:stretch/>
        </p:blipFill>
        <p:spPr>
          <a:xfrm>
            <a:off x="8323099" y="3539497"/>
            <a:ext cx="3868902" cy="1296144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989651D5-90EC-50F8-14A4-585F0E13D4AB}"/>
              </a:ext>
            </a:extLst>
          </p:cNvPr>
          <p:cNvSpPr txBox="1"/>
          <p:nvPr/>
        </p:nvSpPr>
        <p:spPr>
          <a:xfrm>
            <a:off x="-1" y="3284984"/>
            <a:ext cx="8323099" cy="216024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180975" indent="-180975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pt-BR" sz="2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A partir desta abordagem, é possível </a:t>
            </a:r>
            <a:r>
              <a:rPr lang="pt-BR" sz="2400" b="1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reduzir o Lead Time de Manufatura</a:t>
            </a:r>
            <a:r>
              <a:rPr lang="pt-BR" sz="2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pt-BR" sz="2400" b="1" dirty="0">
                <a:ea typeface="Calibri" panose="020F0502020204030204" pitchFamily="34" charset="0"/>
                <a:cs typeface="Arial" panose="020B0604020202020204" pitchFamily="34" charset="0"/>
              </a:rPr>
              <a:t>reduzir estoque</a:t>
            </a:r>
            <a:r>
              <a:rPr lang="pt-BR" sz="2400" dirty="0">
                <a:ea typeface="Calibri" panose="020F0502020204030204" pitchFamily="34" charset="0"/>
                <a:cs typeface="Arial" panose="020B0604020202020204" pitchFamily="34" charset="0"/>
              </a:rPr>
              <a:t>s e oferecer </a:t>
            </a:r>
            <a:r>
              <a:rPr lang="pt-BR" sz="2400" b="1" dirty="0">
                <a:ea typeface="Calibri" panose="020F0502020204030204" pitchFamily="34" charset="0"/>
                <a:cs typeface="Arial" panose="020B0604020202020204" pitchFamily="34" charset="0"/>
              </a:rPr>
              <a:t>menores Lead Times de Atendimento aos pedidos de todos os clientes</a:t>
            </a:r>
            <a:r>
              <a:rPr lang="pt-BR" sz="2400" dirty="0">
                <a:ea typeface="Calibri" panose="020F0502020204030204" pitchFamily="34" charset="0"/>
                <a:cs typeface="Arial" panose="020B0604020202020204" pitchFamily="34" charset="0"/>
              </a:rPr>
              <a:t>, resultando em muito </a:t>
            </a:r>
            <a:r>
              <a:rPr lang="pt-BR" sz="2400" b="1" dirty="0">
                <a:ea typeface="Calibri" panose="020F0502020204030204" pitchFamily="34" charset="0"/>
                <a:cs typeface="Arial" panose="020B0604020202020204" pitchFamily="34" charset="0"/>
              </a:rPr>
              <a:t>maior satisfação de todos os clientes</a:t>
            </a:r>
            <a:r>
              <a:rPr lang="pt-BR" sz="2400" dirty="0"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s-AR" sz="24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546281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7952EA9-1AF3-12BD-B464-02A52C9BC1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15"/>
            <a:ext cx="12192000" cy="483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ja-JP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34" charset="-128"/>
                <a:cs typeface="+mn-cs"/>
              </a:rPr>
              <a:t>O Raciocínio por </a:t>
            </a:r>
            <a:r>
              <a:rPr lang="pt-BR" altLang="ja-JP" sz="2800" b="1" dirty="0">
                <a:solidFill>
                  <a:srgbClr val="000000"/>
                </a:solidFill>
                <a:ea typeface="游ゴシック" panose="020B0400000000000000" pitchFamily="34" charset="-128"/>
              </a:rPr>
              <a:t>trás do HEIJUNKA</a:t>
            </a:r>
            <a:endParaRPr kumimoji="0" lang="pt-BR" altLang="pt-BR" sz="2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185610B2-A623-98D8-71B0-C77527C1ADA7}"/>
              </a:ext>
            </a:extLst>
          </p:cNvPr>
          <p:cNvSpPr/>
          <p:nvPr/>
        </p:nvSpPr>
        <p:spPr>
          <a:xfrm>
            <a:off x="911424" y="1271614"/>
            <a:ext cx="2484276" cy="1008112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Programação Nivelada</a:t>
            </a:r>
            <a:endParaRPr lang="es-AR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42DCCA79-BC63-0B39-B5E1-784506E2C2AD}"/>
              </a:ext>
            </a:extLst>
          </p:cNvPr>
          <p:cNvSpPr/>
          <p:nvPr/>
        </p:nvSpPr>
        <p:spPr>
          <a:xfrm>
            <a:off x="4853862" y="1271614"/>
            <a:ext cx="2484276" cy="1008112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Produção ao Ritmo do </a:t>
            </a:r>
            <a:r>
              <a:rPr lang="pt-BR" sz="2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Takt</a:t>
            </a:r>
            <a:r>
              <a:rPr lang="pt-BR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Time</a:t>
            </a:r>
            <a:endParaRPr lang="es-AR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0AF0CA6E-EA4F-BD28-932D-B239D95B84AF}"/>
              </a:ext>
            </a:extLst>
          </p:cNvPr>
          <p:cNvSpPr/>
          <p:nvPr/>
        </p:nvSpPr>
        <p:spPr>
          <a:xfrm>
            <a:off x="8616280" y="1271614"/>
            <a:ext cx="2484276" cy="1008112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Trabalho Padronizado &amp; Linha Balanceada</a:t>
            </a:r>
            <a:endParaRPr lang="es-AR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AD240BC2-ECD8-79FB-15C1-849DB57788D2}"/>
              </a:ext>
            </a:extLst>
          </p:cNvPr>
          <p:cNvSpPr/>
          <p:nvPr/>
        </p:nvSpPr>
        <p:spPr>
          <a:xfrm>
            <a:off x="911424" y="3019919"/>
            <a:ext cx="2484276" cy="1008112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Puxada Nivelada dos Supermercados</a:t>
            </a:r>
            <a:endParaRPr lang="es-AR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821515DB-3434-CAE0-BDB5-C1B801A89C4C}"/>
              </a:ext>
            </a:extLst>
          </p:cNvPr>
          <p:cNvSpPr/>
          <p:nvPr/>
        </p:nvSpPr>
        <p:spPr>
          <a:xfrm>
            <a:off x="4853862" y="3014763"/>
            <a:ext cx="2484276" cy="1008112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Puxada Nivelada dos Fornecedores</a:t>
            </a:r>
            <a:endParaRPr lang="es-AR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7538FF2C-0205-FEB9-B6E8-D5AF22CB4FD1}"/>
              </a:ext>
            </a:extLst>
          </p:cNvPr>
          <p:cNvSpPr/>
          <p:nvPr/>
        </p:nvSpPr>
        <p:spPr>
          <a:xfrm>
            <a:off x="4878295" y="4869160"/>
            <a:ext cx="2484276" cy="1008112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Estoques &amp; Custos Mínimos</a:t>
            </a:r>
            <a:endParaRPr lang="es-AR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Placa 10">
            <a:extLst>
              <a:ext uri="{FF2B5EF4-FFF2-40B4-BE49-F238E27FC236}">
                <a16:creationId xmlns:a16="http://schemas.microsoft.com/office/drawing/2014/main" id="{744E7329-AB7D-8DDB-05C8-559FC019267F}"/>
              </a:ext>
            </a:extLst>
          </p:cNvPr>
          <p:cNvSpPr/>
          <p:nvPr/>
        </p:nvSpPr>
        <p:spPr>
          <a:xfrm>
            <a:off x="8616280" y="4869160"/>
            <a:ext cx="2484276" cy="1008112"/>
          </a:xfrm>
          <a:prstGeom prst="plaque">
            <a:avLst>
              <a:gd name="adj" fmla="val 32292"/>
            </a:avLst>
          </a:prstGeom>
          <a:solidFill>
            <a:schemeClr val="bg1">
              <a:lumMod val="75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Máxima </a:t>
            </a:r>
            <a:r>
              <a:rPr lang="pt-BR" sz="2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Qualidde</a:t>
            </a:r>
            <a:endParaRPr lang="es-AR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Conector de Seta Reta 12">
            <a:extLst>
              <a:ext uri="{FF2B5EF4-FFF2-40B4-BE49-F238E27FC236}">
                <a16:creationId xmlns:a16="http://schemas.microsoft.com/office/drawing/2014/main" id="{D4BCA510-C60F-475F-CFEC-D5AE33BADDE1}"/>
              </a:ext>
            </a:extLst>
          </p:cNvPr>
          <p:cNvCxnSpPr>
            <a:stCxn id="4" idx="3"/>
            <a:endCxn id="5" idx="1"/>
          </p:cNvCxnSpPr>
          <p:nvPr/>
        </p:nvCxnSpPr>
        <p:spPr>
          <a:xfrm>
            <a:off x="3395700" y="1775670"/>
            <a:ext cx="1458162" cy="0"/>
          </a:xfrm>
          <a:prstGeom prst="straightConnector1">
            <a:avLst/>
          </a:prstGeom>
          <a:ln w="57150"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de Seta Reta 13">
            <a:extLst>
              <a:ext uri="{FF2B5EF4-FFF2-40B4-BE49-F238E27FC236}">
                <a16:creationId xmlns:a16="http://schemas.microsoft.com/office/drawing/2014/main" id="{A39F0012-F079-EC2B-761C-9351BE5DC8F7}"/>
              </a:ext>
            </a:extLst>
          </p:cNvPr>
          <p:cNvCxnSpPr>
            <a:cxnSpLocks/>
            <a:stCxn id="5" idx="3"/>
            <a:endCxn id="6" idx="1"/>
          </p:cNvCxnSpPr>
          <p:nvPr/>
        </p:nvCxnSpPr>
        <p:spPr>
          <a:xfrm>
            <a:off x="7338138" y="1775670"/>
            <a:ext cx="1278142" cy="0"/>
          </a:xfrm>
          <a:prstGeom prst="straightConnector1">
            <a:avLst/>
          </a:prstGeom>
          <a:ln w="57150"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de Seta Reta 18">
            <a:extLst>
              <a:ext uri="{FF2B5EF4-FFF2-40B4-BE49-F238E27FC236}">
                <a16:creationId xmlns:a16="http://schemas.microsoft.com/office/drawing/2014/main" id="{A4BFDCDE-15E0-E541-DA8A-4E9311F0C5EF}"/>
              </a:ext>
            </a:extLst>
          </p:cNvPr>
          <p:cNvCxnSpPr>
            <a:cxnSpLocks/>
            <a:stCxn id="7" idx="3"/>
            <a:endCxn id="8" idx="1"/>
          </p:cNvCxnSpPr>
          <p:nvPr/>
        </p:nvCxnSpPr>
        <p:spPr>
          <a:xfrm flipV="1">
            <a:off x="3395700" y="3518819"/>
            <a:ext cx="1458162" cy="5156"/>
          </a:xfrm>
          <a:prstGeom prst="straightConnector1">
            <a:avLst/>
          </a:prstGeom>
          <a:ln w="57150"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de Seta Reta 23">
            <a:extLst>
              <a:ext uri="{FF2B5EF4-FFF2-40B4-BE49-F238E27FC236}">
                <a16:creationId xmlns:a16="http://schemas.microsoft.com/office/drawing/2014/main" id="{D96B9224-FF04-2AB9-79E0-C0A6EC7DD68A}"/>
              </a:ext>
            </a:extLst>
          </p:cNvPr>
          <p:cNvCxnSpPr>
            <a:cxnSpLocks/>
            <a:stCxn id="9" idx="3"/>
            <a:endCxn id="11" idx="1"/>
          </p:cNvCxnSpPr>
          <p:nvPr/>
        </p:nvCxnSpPr>
        <p:spPr>
          <a:xfrm>
            <a:off x="7362571" y="5373216"/>
            <a:ext cx="1253709" cy="0"/>
          </a:xfrm>
          <a:prstGeom prst="straightConnector1">
            <a:avLst/>
          </a:prstGeom>
          <a:ln w="57150"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: Angulado 27">
            <a:extLst>
              <a:ext uri="{FF2B5EF4-FFF2-40B4-BE49-F238E27FC236}">
                <a16:creationId xmlns:a16="http://schemas.microsoft.com/office/drawing/2014/main" id="{AE0B0BB5-BE39-E6C4-2A06-AD3A03672778}"/>
              </a:ext>
            </a:extLst>
          </p:cNvPr>
          <p:cNvCxnSpPr>
            <a:cxnSpLocks/>
            <a:stCxn id="6" idx="3"/>
            <a:endCxn id="7" idx="1"/>
          </p:cNvCxnSpPr>
          <p:nvPr/>
        </p:nvCxnSpPr>
        <p:spPr>
          <a:xfrm flipH="1">
            <a:off x="911424" y="1775670"/>
            <a:ext cx="10189132" cy="1748305"/>
          </a:xfrm>
          <a:prstGeom prst="bentConnector5">
            <a:avLst>
              <a:gd name="adj1" fmla="val -2244"/>
              <a:gd name="adj2" fmla="val 50000"/>
              <a:gd name="adj3" fmla="val 102244"/>
            </a:avLst>
          </a:prstGeom>
          <a:ln w="57150"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: Angulado 29">
            <a:extLst>
              <a:ext uri="{FF2B5EF4-FFF2-40B4-BE49-F238E27FC236}">
                <a16:creationId xmlns:a16="http://schemas.microsoft.com/office/drawing/2014/main" id="{DF21DBA2-CEAE-1AA1-3805-BB9A8FDC2F5A}"/>
              </a:ext>
            </a:extLst>
          </p:cNvPr>
          <p:cNvCxnSpPr>
            <a:cxnSpLocks/>
            <a:stCxn id="8" idx="3"/>
            <a:endCxn id="9" idx="1"/>
          </p:cNvCxnSpPr>
          <p:nvPr/>
        </p:nvCxnSpPr>
        <p:spPr>
          <a:xfrm flipH="1">
            <a:off x="4878295" y="3518819"/>
            <a:ext cx="2459843" cy="1854397"/>
          </a:xfrm>
          <a:prstGeom prst="bentConnector5">
            <a:avLst>
              <a:gd name="adj1" fmla="val -9293"/>
              <a:gd name="adj2" fmla="val 50000"/>
              <a:gd name="adj3" fmla="val 109293"/>
            </a:avLst>
          </a:prstGeom>
          <a:ln w="57150"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134376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>
            <a:extLst>
              <a:ext uri="{FF2B5EF4-FFF2-40B4-BE49-F238E27FC236}">
                <a16:creationId xmlns:a16="http://schemas.microsoft.com/office/drawing/2014/main" id="{3A1E5152-5C51-1A7B-3502-77C55766A0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91" y="764704"/>
            <a:ext cx="12192000" cy="5727946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wrap="square" lIns="108000" tIns="0" rIns="0" bIns="0">
            <a:noAutofit/>
          </a:bodyPr>
          <a:lstStyle/>
          <a:p>
            <a:pPr marL="182563" indent="-182563" algn="l" eaLnBrk="0" hangingPunct="0">
              <a:spcBef>
                <a:spcPts val="0"/>
              </a:spcBef>
              <a:spcAft>
                <a:spcPts val="2400"/>
              </a:spcAft>
              <a:buFontTx/>
              <a:buChar char="•"/>
            </a:pPr>
            <a:r>
              <a:rPr lang="en-US" sz="2400" dirty="0"/>
              <a:t>O HEIJUNKA é um </a:t>
            </a:r>
            <a:r>
              <a:rPr lang="en-US" sz="2400" dirty="0" err="1"/>
              <a:t>mecanismo</a:t>
            </a:r>
            <a:r>
              <a:rPr lang="en-US" sz="2400" dirty="0"/>
              <a:t> de </a:t>
            </a:r>
            <a:r>
              <a:rPr lang="en-US" sz="2400" b="1" dirty="0"/>
              <a:t>“COMPATIBILIZAÇÃO”</a:t>
            </a:r>
            <a:r>
              <a:rPr lang="en-US" sz="2400" dirty="0"/>
              <a:t> de </a:t>
            </a:r>
            <a:r>
              <a:rPr lang="en-US" sz="2400" b="1" dirty="0"/>
              <a:t>OBJETIVOS</a:t>
            </a:r>
            <a:r>
              <a:rPr lang="en-US" sz="2400" dirty="0"/>
              <a:t>.</a:t>
            </a:r>
          </a:p>
          <a:p>
            <a:pPr marL="182563" indent="-182563" algn="l" eaLnBrk="0" hangingPunct="0">
              <a:spcBef>
                <a:spcPts val="0"/>
              </a:spcBef>
              <a:spcAft>
                <a:spcPts val="2400"/>
              </a:spcAft>
              <a:buFontTx/>
              <a:buChar char="•"/>
            </a:pPr>
            <a:r>
              <a:rPr lang="en-US" sz="2400" dirty="0"/>
              <a:t>O HEIJUNKA </a:t>
            </a:r>
            <a:r>
              <a:rPr lang="en-US" sz="2400" dirty="0" err="1"/>
              <a:t>estabelece</a:t>
            </a:r>
            <a:r>
              <a:rPr lang="en-US" sz="2400" dirty="0"/>
              <a:t> </a:t>
            </a:r>
            <a:r>
              <a:rPr lang="en-US" sz="2400" b="1" dirty="0"/>
              <a:t>trade-offs</a:t>
            </a:r>
            <a:r>
              <a:rPr lang="en-US" sz="2400" dirty="0"/>
              <a:t> em </a:t>
            </a:r>
            <a:r>
              <a:rPr lang="en-US" sz="2400" dirty="0" err="1"/>
              <a:t>busca</a:t>
            </a:r>
            <a:r>
              <a:rPr lang="en-US" sz="2400" dirty="0"/>
              <a:t> da </a:t>
            </a:r>
            <a:r>
              <a:rPr lang="pt-BR" sz="2400" b="1" dirty="0"/>
              <a:t>“</a:t>
            </a:r>
            <a:r>
              <a:rPr lang="pt-BR" sz="2400" b="1" dirty="0" err="1"/>
              <a:t>So</a:t>
            </a:r>
            <a:r>
              <a:rPr lang="en-US" sz="2400" b="1" dirty="0" err="1"/>
              <a:t>luções</a:t>
            </a:r>
            <a:r>
              <a:rPr lang="en-US" sz="2400" b="1" dirty="0"/>
              <a:t> de </a:t>
            </a:r>
            <a:r>
              <a:rPr lang="en-US" sz="2400" b="1" dirty="0" err="1"/>
              <a:t>Compromisso</a:t>
            </a:r>
            <a:r>
              <a:rPr lang="en-US" sz="2400" b="1" dirty="0"/>
              <a:t>”</a:t>
            </a:r>
            <a:r>
              <a:rPr lang="en-US" sz="2400" dirty="0"/>
              <a:t>.</a:t>
            </a:r>
          </a:p>
          <a:p>
            <a:pPr marL="542925" indent="-361950" algn="l" eaLnBrk="0" hangingPunct="0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400" dirty="0" err="1"/>
              <a:t>Atender</a:t>
            </a:r>
            <a:r>
              <a:rPr lang="en-US" sz="2400" dirty="0"/>
              <a:t> </a:t>
            </a:r>
            <a:r>
              <a:rPr lang="en-US" sz="2400" b="1" dirty="0"/>
              <a:t>FLUTUAÇÕES</a:t>
            </a:r>
            <a:r>
              <a:rPr lang="en-US" sz="2400" dirty="0"/>
              <a:t> (</a:t>
            </a:r>
            <a:r>
              <a:rPr lang="en-US" sz="2400" dirty="0" err="1"/>
              <a:t>picos</a:t>
            </a:r>
            <a:r>
              <a:rPr lang="en-US" sz="2400" dirty="0"/>
              <a:t> &amp; vales) de </a:t>
            </a:r>
            <a:r>
              <a:rPr lang="en-US" sz="2400" b="1" dirty="0"/>
              <a:t>VOLUME</a:t>
            </a:r>
            <a:r>
              <a:rPr lang="en-US" sz="2400" dirty="0"/>
              <a:t> da DEMANDA PUXADA com </a:t>
            </a:r>
            <a:r>
              <a:rPr lang="en-US" sz="2400" dirty="0" err="1"/>
              <a:t>Máximo</a:t>
            </a:r>
            <a:r>
              <a:rPr lang="en-US" sz="2400" dirty="0"/>
              <a:t> </a:t>
            </a:r>
            <a:r>
              <a:rPr lang="en-US" sz="2400" b="1" dirty="0"/>
              <a:t>RENDIMENTO</a:t>
            </a:r>
            <a:r>
              <a:rPr lang="en-US" sz="2400" dirty="0"/>
              <a:t> (</a:t>
            </a:r>
            <a:r>
              <a:rPr lang="en-US" sz="2400" dirty="0" err="1"/>
              <a:t>eficiência</a:t>
            </a:r>
            <a:r>
              <a:rPr lang="en-US" sz="2400" dirty="0"/>
              <a:t> &amp; </a:t>
            </a:r>
            <a:r>
              <a:rPr lang="en-US" sz="2400" dirty="0" err="1"/>
              <a:t>produtividade</a:t>
            </a:r>
            <a:r>
              <a:rPr lang="en-US" sz="2400" dirty="0"/>
              <a:t>) do SISTEMA de PRODUÇÃO.</a:t>
            </a:r>
          </a:p>
          <a:p>
            <a:pPr marL="542925" indent="-361950" algn="l" eaLnBrk="0" hangingPunct="0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400" dirty="0" err="1"/>
              <a:t>Atender</a:t>
            </a:r>
            <a:r>
              <a:rPr lang="en-US" sz="2400" dirty="0"/>
              <a:t> a DEMANDA de </a:t>
            </a:r>
            <a:r>
              <a:rPr lang="en-US" sz="2400" b="1" dirty="0"/>
              <a:t>TODO</a:t>
            </a:r>
            <a:r>
              <a:rPr lang="en-US" sz="2400" dirty="0"/>
              <a:t> o </a:t>
            </a:r>
            <a:r>
              <a:rPr lang="en-US" sz="2400" b="1" dirty="0"/>
              <a:t>MIX</a:t>
            </a:r>
            <a:r>
              <a:rPr lang="en-US" sz="2400" dirty="0"/>
              <a:t> (VARIEDADES; SKU’s) de PRODUTOS, de </a:t>
            </a:r>
            <a:r>
              <a:rPr lang="en-US" sz="2400" b="1" dirty="0"/>
              <a:t>TODOS</a:t>
            </a:r>
            <a:r>
              <a:rPr lang="en-US" sz="2400" dirty="0"/>
              <a:t> </a:t>
            </a:r>
            <a:r>
              <a:rPr lang="en-US" sz="2400" dirty="0" err="1"/>
              <a:t>os</a:t>
            </a:r>
            <a:r>
              <a:rPr lang="en-US" sz="2400" dirty="0"/>
              <a:t> </a:t>
            </a:r>
            <a:r>
              <a:rPr lang="en-US" sz="2400" b="1" dirty="0"/>
              <a:t>CLIENTES</a:t>
            </a:r>
            <a:r>
              <a:rPr lang="en-US" sz="2400" dirty="0"/>
              <a:t>.</a:t>
            </a:r>
          </a:p>
          <a:p>
            <a:pPr marL="542925" indent="-361950" algn="l" eaLnBrk="0" hangingPunct="0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400" dirty="0" err="1"/>
              <a:t>Promover</a:t>
            </a:r>
            <a:r>
              <a:rPr lang="en-US" sz="2400" dirty="0"/>
              <a:t> a Gestão </a:t>
            </a:r>
            <a:r>
              <a:rPr lang="en-US" sz="2400" b="1" dirty="0" err="1"/>
              <a:t>Combinada</a:t>
            </a:r>
            <a:r>
              <a:rPr lang="en-US" sz="2400" dirty="0"/>
              <a:t> dos </a:t>
            </a:r>
            <a:r>
              <a:rPr lang="en-US" sz="2400" b="1" dirty="0"/>
              <a:t>FLUXOS</a:t>
            </a:r>
            <a:r>
              <a:rPr lang="en-US" sz="2400" dirty="0"/>
              <a:t> PUXADOS </a:t>
            </a:r>
            <a:r>
              <a:rPr lang="en-US" sz="2400" b="1" dirty="0"/>
              <a:t>MTS</a:t>
            </a:r>
            <a:r>
              <a:rPr lang="en-US" sz="2400" dirty="0"/>
              <a:t> (</a:t>
            </a:r>
            <a:r>
              <a:rPr lang="en-US" sz="2400" dirty="0" err="1"/>
              <a:t>Pronta-Entrega</a:t>
            </a:r>
            <a:r>
              <a:rPr lang="en-US" sz="2400" dirty="0"/>
              <a:t>) &amp; </a:t>
            </a:r>
            <a:r>
              <a:rPr lang="en-US" sz="2400" b="1" dirty="0"/>
              <a:t>MTO</a:t>
            </a:r>
            <a:r>
              <a:rPr lang="en-US" sz="2400" dirty="0"/>
              <a:t> (Contra-</a:t>
            </a:r>
            <a:r>
              <a:rPr lang="en-US" sz="2400" dirty="0" err="1"/>
              <a:t>Pedido</a:t>
            </a:r>
            <a:r>
              <a:rPr lang="en-US" sz="2400" dirty="0"/>
              <a:t>).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DC1BCB42-BDE3-A329-3639-6470352862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15"/>
            <a:ext cx="12192000" cy="483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ja-JP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34" charset="-128"/>
                <a:cs typeface="+mn-cs"/>
              </a:rPr>
              <a:t>PORQUÊ </a:t>
            </a:r>
            <a:r>
              <a:rPr lang="pt-BR" altLang="ja-JP" sz="2800" b="1" dirty="0">
                <a:solidFill>
                  <a:srgbClr val="000000"/>
                </a:solidFill>
                <a:ea typeface="游ゴシック" panose="020B0400000000000000" pitchFamily="34" charset="-128"/>
              </a:rPr>
              <a:t>O HEIJUNKA É ESSENCIAL?</a:t>
            </a:r>
            <a:endParaRPr kumimoji="0" lang="pt-BR" altLang="pt-BR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718015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>
            <a:extLst>
              <a:ext uri="{FF2B5EF4-FFF2-40B4-BE49-F238E27FC236}">
                <a16:creationId xmlns:a16="http://schemas.microsoft.com/office/drawing/2014/main" id="{3A1E5152-5C51-1A7B-3502-77C55766A0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91" y="1125539"/>
            <a:ext cx="8113215" cy="5727946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wrap="square" lIns="108000" tIns="0" rIns="0" bIns="0">
            <a:noAutofit/>
          </a:bodyPr>
          <a:lstStyle/>
          <a:p>
            <a:pPr marL="182563" indent="-182563" algn="l" eaLnBrk="0" hangingPunct="0">
              <a:spcBef>
                <a:spcPts val="0"/>
              </a:spcBef>
              <a:spcAft>
                <a:spcPts val="5400"/>
              </a:spcAft>
              <a:buFontTx/>
              <a:buChar char="•"/>
            </a:pPr>
            <a:r>
              <a:rPr lang="en-US" sz="2400" b="1" dirty="0" err="1"/>
              <a:t>Flexibilizar</a:t>
            </a:r>
            <a:r>
              <a:rPr lang="en-US" sz="2400" dirty="0"/>
              <a:t> a </a:t>
            </a:r>
            <a:r>
              <a:rPr lang="en-US" sz="2400" dirty="0" err="1"/>
              <a:t>produção</a:t>
            </a:r>
            <a:r>
              <a:rPr lang="en-US" sz="2400" dirty="0"/>
              <a:t> para </a:t>
            </a:r>
            <a:r>
              <a:rPr lang="en-US" sz="2400" dirty="0" err="1"/>
              <a:t>fabricar</a:t>
            </a:r>
            <a:r>
              <a:rPr lang="en-US" sz="2400" dirty="0"/>
              <a:t> </a:t>
            </a:r>
            <a:r>
              <a:rPr lang="en-US" sz="2400" b="1" dirty="0"/>
              <a:t>o que</a:t>
            </a:r>
            <a:r>
              <a:rPr lang="en-US" sz="2400" dirty="0"/>
              <a:t> o </a:t>
            </a:r>
            <a:r>
              <a:rPr lang="en-US" sz="2400" dirty="0" err="1"/>
              <a:t>cliente</a:t>
            </a:r>
            <a:r>
              <a:rPr lang="en-US" sz="2400" dirty="0"/>
              <a:t> </a:t>
            </a:r>
            <a:r>
              <a:rPr lang="en-US" sz="2400" dirty="0" err="1"/>
              <a:t>deseja</a:t>
            </a:r>
            <a:r>
              <a:rPr lang="en-US" sz="2400" dirty="0"/>
              <a:t>, </a:t>
            </a:r>
            <a:r>
              <a:rPr lang="en-US" sz="2400" b="1" dirty="0" err="1"/>
              <a:t>quando</a:t>
            </a:r>
            <a:r>
              <a:rPr lang="en-US" sz="2400" dirty="0"/>
              <a:t> </a:t>
            </a:r>
            <a:r>
              <a:rPr lang="en-US" sz="2400" dirty="0" err="1"/>
              <a:t>ele</a:t>
            </a:r>
            <a:r>
              <a:rPr lang="en-US" sz="2400" dirty="0"/>
              <a:t> </a:t>
            </a:r>
            <a:r>
              <a:rPr lang="en-US" sz="2400" dirty="0" err="1"/>
              <a:t>deseja</a:t>
            </a:r>
            <a:r>
              <a:rPr lang="en-US" sz="2400" dirty="0"/>
              <a:t> (JIT!!!)</a:t>
            </a:r>
            <a:endParaRPr lang="pt-BR" sz="2400" b="1" dirty="0"/>
          </a:p>
          <a:p>
            <a:pPr marL="182563" indent="-182563" algn="l" eaLnBrk="0" hangingPunct="0">
              <a:spcBef>
                <a:spcPts val="0"/>
              </a:spcBef>
              <a:spcAft>
                <a:spcPts val="5400"/>
              </a:spcAft>
              <a:buFontTx/>
              <a:buChar char="•"/>
            </a:pPr>
            <a:r>
              <a:rPr lang="en-US" sz="2400" b="1" dirty="0" err="1"/>
              <a:t>Balancear</a:t>
            </a:r>
            <a:r>
              <a:rPr lang="en-US" sz="2400" dirty="0"/>
              <a:t> a carga de </a:t>
            </a:r>
            <a:r>
              <a:rPr lang="en-US" sz="2400" dirty="0" err="1"/>
              <a:t>trabalho</a:t>
            </a:r>
            <a:r>
              <a:rPr lang="en-US" sz="2400" dirty="0"/>
              <a:t> </a:t>
            </a:r>
            <a:r>
              <a:rPr lang="en-US" sz="2400" dirty="0" err="1"/>
              <a:t>alocada</a:t>
            </a:r>
            <a:r>
              <a:rPr lang="en-US" sz="2400" dirty="0"/>
              <a:t> </a:t>
            </a:r>
            <a:r>
              <a:rPr lang="en-US" sz="2400" dirty="0" err="1"/>
              <a:t>aos</a:t>
            </a:r>
            <a:r>
              <a:rPr lang="en-US" sz="2400" dirty="0"/>
              <a:t> </a:t>
            </a:r>
            <a:r>
              <a:rPr lang="en-US" sz="2400" dirty="0" err="1"/>
              <a:t>recursos</a:t>
            </a:r>
            <a:r>
              <a:rPr lang="en-US" sz="2400" dirty="0"/>
              <a:t> (</a:t>
            </a:r>
            <a:r>
              <a:rPr lang="en-US" sz="2400" dirty="0" err="1"/>
              <a:t>mão</a:t>
            </a:r>
            <a:r>
              <a:rPr lang="en-US" sz="2400" dirty="0"/>
              <a:t> de </a:t>
            </a:r>
            <a:r>
              <a:rPr lang="en-US" sz="2400" dirty="0" err="1"/>
              <a:t>obra</a:t>
            </a:r>
            <a:r>
              <a:rPr lang="en-US" sz="2400" dirty="0"/>
              <a:t>, </a:t>
            </a:r>
            <a:r>
              <a:rPr lang="en-US" sz="2400" dirty="0" err="1"/>
              <a:t>máquinas</a:t>
            </a:r>
            <a:r>
              <a:rPr lang="en-US" sz="2400" dirty="0"/>
              <a:t>)</a:t>
            </a:r>
          </a:p>
          <a:p>
            <a:pPr marL="182563" indent="-182563" algn="l" eaLnBrk="0" hangingPunct="0">
              <a:spcBef>
                <a:spcPts val="0"/>
              </a:spcBef>
              <a:spcAft>
                <a:spcPts val="5400"/>
              </a:spcAft>
              <a:buFontTx/>
              <a:buChar char="•"/>
            </a:pPr>
            <a:r>
              <a:rPr lang="en-US" sz="2400" b="1" dirty="0" err="1"/>
              <a:t>Uniformizar</a:t>
            </a:r>
            <a:r>
              <a:rPr lang="en-US" sz="2400" dirty="0"/>
              <a:t> a </a:t>
            </a:r>
            <a:r>
              <a:rPr lang="en-US" sz="2400" b="1" dirty="0" err="1"/>
              <a:t>demanda</a:t>
            </a:r>
            <a:r>
              <a:rPr lang="en-US" sz="2400" dirty="0"/>
              <a:t> para </a:t>
            </a:r>
            <a:r>
              <a:rPr lang="en-US" sz="2400" dirty="0" err="1"/>
              <a:t>os</a:t>
            </a:r>
            <a:r>
              <a:rPr lang="en-US" sz="2400" dirty="0"/>
              <a:t> </a:t>
            </a:r>
            <a:r>
              <a:rPr lang="en-US" sz="2400" dirty="0" err="1"/>
              <a:t>processos</a:t>
            </a:r>
            <a:r>
              <a:rPr lang="en-US" sz="2400" dirty="0"/>
              <a:t> e para </a:t>
            </a:r>
            <a:r>
              <a:rPr lang="en-US" sz="2400" dirty="0" err="1"/>
              <a:t>os</a:t>
            </a:r>
            <a:r>
              <a:rPr lang="en-US" sz="2400" dirty="0"/>
              <a:t> </a:t>
            </a:r>
            <a:r>
              <a:rPr lang="en-US" sz="2400" dirty="0" err="1"/>
              <a:t>fornecedores</a:t>
            </a:r>
            <a:endParaRPr lang="en-US" sz="2400" dirty="0"/>
          </a:p>
          <a:p>
            <a:pPr marL="182563" indent="-182563" algn="l" eaLnBrk="0" hangingPunct="0">
              <a:spcBef>
                <a:spcPts val="0"/>
              </a:spcBef>
              <a:spcAft>
                <a:spcPts val="5400"/>
              </a:spcAft>
              <a:buFontTx/>
              <a:buChar char="•"/>
            </a:pPr>
            <a:r>
              <a:rPr lang="en-US" sz="2400" dirty="0" err="1"/>
              <a:t>Reduzir</a:t>
            </a:r>
            <a:r>
              <a:rPr lang="en-US" sz="2400" dirty="0"/>
              <a:t> </a:t>
            </a:r>
            <a:r>
              <a:rPr lang="en-US" sz="2400" b="1" dirty="0"/>
              <a:t>estoques</a:t>
            </a:r>
            <a:r>
              <a:rPr lang="en-US" sz="2400" dirty="0"/>
              <a:t>, </a:t>
            </a:r>
            <a:r>
              <a:rPr lang="en-US" sz="2400" b="1" dirty="0"/>
              <a:t>lead time</a:t>
            </a:r>
            <a:r>
              <a:rPr lang="en-US" sz="2400" dirty="0"/>
              <a:t> de </a:t>
            </a:r>
            <a:r>
              <a:rPr lang="en-US" sz="2400" dirty="0" err="1"/>
              <a:t>manufatura</a:t>
            </a:r>
            <a:r>
              <a:rPr lang="en-US" sz="2400" dirty="0"/>
              <a:t> e o </a:t>
            </a:r>
            <a:r>
              <a:rPr lang="en-US" sz="2400" dirty="0" err="1"/>
              <a:t>risco</a:t>
            </a:r>
            <a:r>
              <a:rPr lang="en-US" sz="2400" dirty="0"/>
              <a:t> de </a:t>
            </a:r>
            <a:r>
              <a:rPr lang="en-US" sz="2400" b="1" dirty="0" err="1"/>
              <a:t>superprodução</a:t>
            </a:r>
            <a:endParaRPr lang="en-US" sz="2400" b="1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DC1BCB42-BDE3-A329-3639-6470352862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15"/>
            <a:ext cx="12192000" cy="483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ja-JP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34" charset="-128"/>
                <a:cs typeface="+mn-cs"/>
              </a:rPr>
              <a:t>OBJETIVOS do HEIJUNKA</a:t>
            </a:r>
            <a:endParaRPr kumimoji="0" lang="pt-BR" altLang="pt-BR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9" name="Imagem 8" descr="Interface gráfica do usuário, Texto, Email&#10;&#10;Descrição gerada automaticamente">
            <a:extLst>
              <a:ext uri="{FF2B5EF4-FFF2-40B4-BE49-F238E27FC236}">
                <a16:creationId xmlns:a16="http://schemas.microsoft.com/office/drawing/2014/main" id="{4D6CAB6A-1C04-D37F-F0AB-404CE193E72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311" t="16718" r="16045" b="53499"/>
          <a:stretch/>
        </p:blipFill>
        <p:spPr>
          <a:xfrm>
            <a:off x="8349514" y="5157192"/>
            <a:ext cx="805600" cy="1008112"/>
          </a:xfrm>
          <a:prstGeom prst="rect">
            <a:avLst/>
          </a:prstGeom>
        </p:spPr>
      </p:pic>
      <p:pic>
        <p:nvPicPr>
          <p:cNvPr id="10" name="Imagem 9" descr="Interface gráfica do usuário, Texto, Email&#10;&#10;Descrição gerada automaticamente">
            <a:extLst>
              <a:ext uri="{FF2B5EF4-FFF2-40B4-BE49-F238E27FC236}">
                <a16:creationId xmlns:a16="http://schemas.microsoft.com/office/drawing/2014/main" id="{3D924D19-7AC0-CB09-842D-7200300C45D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55" t="17850" r="70890" b="55375"/>
          <a:stretch/>
        </p:blipFill>
        <p:spPr>
          <a:xfrm>
            <a:off x="8328247" y="1099708"/>
            <a:ext cx="886977" cy="798281"/>
          </a:xfrm>
          <a:prstGeom prst="rect">
            <a:avLst/>
          </a:prstGeom>
        </p:spPr>
      </p:pic>
      <p:pic>
        <p:nvPicPr>
          <p:cNvPr id="11" name="Imagem 10" descr="Interface gráfica do usuário, Texto, Email&#10;&#10;Descrição gerada automaticamente">
            <a:extLst>
              <a:ext uri="{FF2B5EF4-FFF2-40B4-BE49-F238E27FC236}">
                <a16:creationId xmlns:a16="http://schemas.microsoft.com/office/drawing/2014/main" id="{F486EE25-D533-E14D-58C6-78D38CA2FE4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10" t="54993" r="69434" b="7707"/>
          <a:stretch/>
        </p:blipFill>
        <p:spPr>
          <a:xfrm>
            <a:off x="8220234" y="2298123"/>
            <a:ext cx="1103001" cy="1130877"/>
          </a:xfrm>
          <a:prstGeom prst="rect">
            <a:avLst/>
          </a:prstGeom>
        </p:spPr>
      </p:pic>
      <p:pic>
        <p:nvPicPr>
          <p:cNvPr id="12" name="Imagem 11" descr="Interface gráfica do usuário, Texto, Email&#10;&#10;Descrição gerada automaticamente">
            <a:extLst>
              <a:ext uri="{FF2B5EF4-FFF2-40B4-BE49-F238E27FC236}">
                <a16:creationId xmlns:a16="http://schemas.microsoft.com/office/drawing/2014/main" id="{906BDDC7-5B6D-E0EA-ABD2-0C378CCA560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866" t="58906" r="17034" b="11344"/>
          <a:stretch/>
        </p:blipFill>
        <p:spPr>
          <a:xfrm>
            <a:off x="8360146" y="3738954"/>
            <a:ext cx="767526" cy="852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64637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381;p131">
            <a:extLst>
              <a:ext uri="{FF2B5EF4-FFF2-40B4-BE49-F238E27FC236}">
                <a16:creationId xmlns:a16="http://schemas.microsoft.com/office/drawing/2014/main" id="{392FF978-BC18-2944-A144-6FA3D5F2CB16}"/>
              </a:ext>
            </a:extLst>
          </p:cNvPr>
          <p:cNvSpPr/>
          <p:nvPr/>
        </p:nvSpPr>
        <p:spPr>
          <a:xfrm>
            <a:off x="0" y="12701"/>
            <a:ext cx="12192000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 typeface="Arial"/>
              <a:buNone/>
              <a:tabLst/>
              <a:defRPr/>
            </a:pPr>
            <a:r>
              <a:rPr lang="pt-BR" sz="2800" b="1" kern="0" dirty="0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rPr>
              <a:t>Pilotando o HEIJUNKA</a:t>
            </a:r>
            <a:endParaRPr kumimoji="0" sz="2800" b="1" i="0" u="none" strike="noStrike" kern="0" cap="none" spc="0" normalizeH="0" baseline="0" noProof="0" dirty="0">
              <a:ln>
                <a:noFill/>
              </a:ln>
              <a:solidFill>
                <a:srgbClr val="0C0C0C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Picture 2" descr="Quadro Heijunka">
            <a:extLst>
              <a:ext uri="{FF2B5EF4-FFF2-40B4-BE49-F238E27FC236}">
                <a16:creationId xmlns:a16="http://schemas.microsoft.com/office/drawing/2014/main" id="{38DA2701-8B52-5E7E-BAA1-2777FC5D05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4665"/>
            <a:ext cx="4513934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m 2" descr="Tela de computador com texto preto sobre fundo branco&#10;&#10;Descrição gerada automaticamente com confiança baixa">
            <a:extLst>
              <a:ext uri="{FF2B5EF4-FFF2-40B4-BE49-F238E27FC236}">
                <a16:creationId xmlns:a16="http://schemas.microsoft.com/office/drawing/2014/main" id="{24FCA21B-4008-2852-9433-0C0575A46F6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60"/>
          <a:stretch/>
        </p:blipFill>
        <p:spPr>
          <a:xfrm>
            <a:off x="3359696" y="2554120"/>
            <a:ext cx="4773215" cy="2720979"/>
          </a:xfrm>
          <a:prstGeom prst="rect">
            <a:avLst/>
          </a:prstGeom>
        </p:spPr>
      </p:pic>
      <p:pic>
        <p:nvPicPr>
          <p:cNvPr id="5" name="Imagem 4" descr="Pessoa posando para foto&#10;&#10;Descrição gerada automaticamente com confiança média">
            <a:extLst>
              <a:ext uri="{FF2B5EF4-FFF2-40B4-BE49-F238E27FC236}">
                <a16:creationId xmlns:a16="http://schemas.microsoft.com/office/drawing/2014/main" id="{001B95CE-B83C-FF68-EDCF-300534887CD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" t="15647" r="16816" b="13346"/>
          <a:stretch/>
        </p:blipFill>
        <p:spPr>
          <a:xfrm flipH="1">
            <a:off x="6312024" y="4589364"/>
            <a:ext cx="5879976" cy="2268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88950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>
            <a:extLst>
              <a:ext uri="{FF2B5EF4-FFF2-40B4-BE49-F238E27FC236}">
                <a16:creationId xmlns:a16="http://schemas.microsoft.com/office/drawing/2014/main" id="{A7A4D428-5B42-C588-98D4-F6F8FBFFC5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15"/>
            <a:ext cx="12192000" cy="483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ja-JP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34" charset="-128"/>
                <a:cs typeface="+mn-cs"/>
              </a:rPr>
              <a:t>O </a:t>
            </a:r>
            <a:r>
              <a:rPr kumimoji="0" lang="pt-BR" altLang="ja-JP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34" charset="-128"/>
                <a:cs typeface="+mn-cs"/>
              </a:rPr>
              <a:t>Heijunka</a:t>
            </a:r>
            <a:r>
              <a:rPr kumimoji="0" lang="pt-BR" altLang="ja-JP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34" charset="-128"/>
                <a:cs typeface="+mn-cs"/>
              </a:rPr>
              <a:t> na Prática</a:t>
            </a:r>
            <a:endParaRPr kumimoji="0" lang="pt-BR" altLang="pt-BR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51A0B6A0-1E9A-4B10-218B-EDE68640E86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459" r="911" b="6940"/>
          <a:stretch/>
        </p:blipFill>
        <p:spPr>
          <a:xfrm>
            <a:off x="0" y="1052736"/>
            <a:ext cx="12257901" cy="4104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406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4">
            <a:extLst>
              <a:ext uri="{FF2B5EF4-FFF2-40B4-BE49-F238E27FC236}">
                <a16:creationId xmlns:a16="http://schemas.microsoft.com/office/drawing/2014/main" id="{70D390EA-65C3-7601-E2AB-533F923FDA13}"/>
              </a:ext>
            </a:extLst>
          </p:cNvPr>
          <p:cNvGraphicFramePr>
            <a:graphicFrameLocks noGrp="1"/>
          </p:cNvGraphicFramePr>
          <p:nvPr/>
        </p:nvGraphicFramePr>
        <p:xfrm>
          <a:off x="2120702" y="643930"/>
          <a:ext cx="8526748" cy="36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294">
                  <a:extLst>
                    <a:ext uri="{9D8B030D-6E8A-4147-A177-3AD203B41FA5}">
                      <a16:colId xmlns:a16="http://schemas.microsoft.com/office/drawing/2014/main" val="1633851212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2221580893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583642608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2804062028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2846023965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1773717072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3770123206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433264340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4258362554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1559668491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3183423508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651185783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1412277098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3683228828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1290790521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2532565644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3530058025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4002536635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1469478558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3147377334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3077498644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2395438694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3574673705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3793639931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3646919675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1681069494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1964589126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109604088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1745847506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39637850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502144406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849786452"/>
                    </a:ext>
                  </a:extLst>
                </a:gridCol>
              </a:tblGrid>
              <a:tr h="612000"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0728073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7610586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3216286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8662005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7730269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3104067"/>
                  </a:ext>
                </a:extLst>
              </a:tr>
            </a:tbl>
          </a:graphicData>
        </a:graphic>
      </p:graphicFrame>
      <p:sp>
        <p:nvSpPr>
          <p:cNvPr id="4" name="Rectangle 2">
            <a:extLst>
              <a:ext uri="{FF2B5EF4-FFF2-40B4-BE49-F238E27FC236}">
                <a16:creationId xmlns:a16="http://schemas.microsoft.com/office/drawing/2014/main" id="{F8D64C1D-2162-E775-60B6-55A5C3C8DE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9245" y="4878377"/>
            <a:ext cx="8788574" cy="1785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2065" tIns="46033" rIns="92065" bIns="46033">
            <a:noAutofit/>
          </a:bodyPr>
          <a:lstStyle/>
          <a:p>
            <a:pPr algn="l" eaLnBrk="0" hangingPunct="0"/>
            <a:r>
              <a:rPr lang="pt-BR" sz="2000" b="1" dirty="0"/>
              <a:t>Modelo		Demanda	Realizado	Diferença</a:t>
            </a:r>
          </a:p>
          <a:p>
            <a:pPr algn="l" eaLnBrk="0" hangingPunct="0"/>
            <a:r>
              <a:rPr lang="pt-BR" sz="1800" dirty="0"/>
              <a:t>   A:		    240		     96		</a:t>
            </a:r>
            <a:r>
              <a:rPr lang="pt-BR" sz="1800" dirty="0">
                <a:solidFill>
                  <a:srgbClr val="FF0000"/>
                </a:solidFill>
              </a:rPr>
              <a:t>- 144</a:t>
            </a:r>
          </a:p>
          <a:p>
            <a:pPr algn="l" eaLnBrk="0" hangingPunct="0"/>
            <a:r>
              <a:rPr lang="pt-BR" sz="1800" dirty="0"/>
              <a:t>   B:		    120		     96		</a:t>
            </a:r>
            <a:r>
              <a:rPr lang="pt-BR" sz="1800" dirty="0">
                <a:solidFill>
                  <a:srgbClr val="FF0000"/>
                </a:solidFill>
              </a:rPr>
              <a:t>-   24</a:t>
            </a:r>
          </a:p>
          <a:p>
            <a:pPr algn="l" eaLnBrk="0" hangingPunct="0"/>
            <a:r>
              <a:rPr lang="pt-BR" sz="1800" dirty="0"/>
              <a:t>   C:		      60		     96		</a:t>
            </a:r>
            <a:r>
              <a:rPr lang="pt-BR" sz="1800" dirty="0">
                <a:solidFill>
                  <a:srgbClr val="FF0000"/>
                </a:solidFill>
              </a:rPr>
              <a:t>+  36</a:t>
            </a:r>
          </a:p>
          <a:p>
            <a:pPr algn="l" eaLnBrk="0" hangingPunct="0"/>
            <a:r>
              <a:rPr lang="pt-BR" sz="1800" dirty="0"/>
              <a:t>   D:		      30		     96		</a:t>
            </a:r>
            <a:r>
              <a:rPr lang="pt-BR" sz="1800" dirty="0">
                <a:solidFill>
                  <a:srgbClr val="FF0000"/>
                </a:solidFill>
              </a:rPr>
              <a:t>+  66</a:t>
            </a:r>
          </a:p>
          <a:p>
            <a:pPr algn="l" eaLnBrk="0" hangingPunct="0"/>
            <a:r>
              <a:rPr lang="pt-BR" sz="1800" dirty="0"/>
              <a:t>   E:		      30		     96		</a:t>
            </a:r>
            <a:r>
              <a:rPr lang="pt-BR" sz="1800" dirty="0">
                <a:solidFill>
                  <a:srgbClr val="FF0000"/>
                </a:solidFill>
              </a:rPr>
              <a:t>+  66</a:t>
            </a:r>
          </a:p>
        </p:txBody>
      </p:sp>
      <p:pic>
        <p:nvPicPr>
          <p:cNvPr id="5" name="Picture 4" descr="OKAY&quot; Is A Four-Letter Word | Asking for What You Want">
            <a:extLst>
              <a:ext uri="{FF2B5EF4-FFF2-40B4-BE49-F238E27FC236}">
                <a16:creationId xmlns:a16="http://schemas.microsoft.com/office/drawing/2014/main" id="{0AA17B71-6B12-B093-76AD-5270B4D30E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2123" y="5060080"/>
            <a:ext cx="1071563" cy="1071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2">
            <a:extLst>
              <a:ext uri="{FF2B5EF4-FFF2-40B4-BE49-F238E27FC236}">
                <a16:creationId xmlns:a16="http://schemas.microsoft.com/office/drawing/2014/main" id="{999B57A7-1D1E-31EA-DBA4-F3E73208DC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15"/>
            <a:ext cx="12192000" cy="483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ja-JP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34" charset="-128"/>
                <a:cs typeface="+mn-cs"/>
              </a:rPr>
              <a:t>Sequenciando a </a:t>
            </a:r>
            <a:r>
              <a:rPr kumimoji="0" lang="pt-BR" altLang="ja-JP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34" charset="-128"/>
                <a:cs typeface="+mn-cs"/>
              </a:rPr>
              <a:t>Produç</a:t>
            </a:r>
            <a:r>
              <a:rPr lang="pt-BR" altLang="ja-JP" sz="2800" b="1" dirty="0" err="1">
                <a:solidFill>
                  <a:srgbClr val="000000"/>
                </a:solidFill>
                <a:ea typeface="游ゴシック" panose="020B0400000000000000" pitchFamily="34" charset="-128"/>
              </a:rPr>
              <a:t>ão</a:t>
            </a:r>
            <a:r>
              <a:rPr lang="pt-BR" altLang="ja-JP" sz="2800" b="1" dirty="0">
                <a:solidFill>
                  <a:srgbClr val="000000"/>
                </a:solidFill>
                <a:ea typeface="游ゴシック" panose="020B0400000000000000" pitchFamily="34" charset="-128"/>
              </a:rPr>
              <a:t> para Nivelar MIX</a:t>
            </a:r>
            <a:endParaRPr kumimoji="0" lang="pt-BR" altLang="pt-BR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B0CF8AD-E20C-8532-3E95-A42C37E9D0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3552" y="4293096"/>
            <a:ext cx="8788574" cy="462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2065" tIns="46033" rIns="92065" bIns="46033">
            <a:noAutofit/>
          </a:bodyPr>
          <a:lstStyle/>
          <a:p>
            <a:pPr algn="l" eaLnBrk="0" hangingPunct="0"/>
            <a:r>
              <a:rPr lang="pt-BR" sz="2400" b="1" dirty="0"/>
              <a:t>Sequência: </a:t>
            </a:r>
            <a:r>
              <a:rPr lang="pt-BR" sz="2400" b="1" dirty="0">
                <a:solidFill>
                  <a:srgbClr val="C00000"/>
                </a:solidFill>
              </a:rPr>
              <a:t>ABCDE</a:t>
            </a:r>
            <a:r>
              <a:rPr lang="pt-BR" sz="2400" b="1" dirty="0"/>
              <a:t>...				(5’) x 96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B29C9C0A-3DAB-0400-AD51-9D8A7F2385F1}"/>
              </a:ext>
            </a:extLst>
          </p:cNvPr>
          <p:cNvSpPr/>
          <p:nvPr/>
        </p:nvSpPr>
        <p:spPr>
          <a:xfrm>
            <a:off x="1235967" y="641248"/>
            <a:ext cx="9413302" cy="36720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noFill/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5374A090-1591-4E80-39BC-0B310592D7D9}"/>
              </a:ext>
            </a:extLst>
          </p:cNvPr>
          <p:cNvSpPr/>
          <p:nvPr/>
        </p:nvSpPr>
        <p:spPr>
          <a:xfrm>
            <a:off x="1237099" y="634336"/>
            <a:ext cx="9413302" cy="62112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noFill/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2BF99C23-838B-260B-BE48-043F86B2D4AD}"/>
              </a:ext>
            </a:extLst>
          </p:cNvPr>
          <p:cNvSpPr/>
          <p:nvPr/>
        </p:nvSpPr>
        <p:spPr>
          <a:xfrm>
            <a:off x="1235966" y="640808"/>
            <a:ext cx="880863" cy="36720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noFill/>
            </a:endParaRP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740A5CD2-6551-A152-4071-210981C8F9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51991" y="620688"/>
            <a:ext cx="679971" cy="251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2065" tIns="46033" rIns="92065" bIns="46033">
            <a:noAutofit/>
          </a:bodyPr>
          <a:lstStyle/>
          <a:p>
            <a:pPr eaLnBrk="0" hangingPunct="0"/>
            <a:r>
              <a:rPr lang="pt-BR" sz="1200" b="1" dirty="0"/>
              <a:t>Tempo</a:t>
            </a:r>
          </a:p>
        </p:txBody>
      </p:sp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5644B875-A83C-381C-43D3-DB849CE3F622}"/>
              </a:ext>
            </a:extLst>
          </p:cNvPr>
          <p:cNvCxnSpPr>
            <a:cxnSpLocks/>
          </p:cNvCxnSpPr>
          <p:nvPr/>
        </p:nvCxnSpPr>
        <p:spPr>
          <a:xfrm>
            <a:off x="1230274" y="621045"/>
            <a:ext cx="886555" cy="6344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2">
            <a:extLst>
              <a:ext uri="{FF2B5EF4-FFF2-40B4-BE49-F238E27FC236}">
                <a16:creationId xmlns:a16="http://schemas.microsoft.com/office/drawing/2014/main" id="{239AAF15-7E3F-5BE6-7CD1-00C13AC7B6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5141" y="997912"/>
            <a:ext cx="740906" cy="277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2065" tIns="46033" rIns="92065" bIns="46033">
            <a:noAutofit/>
          </a:bodyPr>
          <a:lstStyle/>
          <a:p>
            <a:pPr eaLnBrk="0" hangingPunct="0"/>
            <a:r>
              <a:rPr lang="pt-BR" sz="1200" b="1" dirty="0"/>
              <a:t>Modelo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CA59721E-3118-91B2-E057-200BD30A27D8}"/>
              </a:ext>
            </a:extLst>
          </p:cNvPr>
          <p:cNvSpPr/>
          <p:nvPr/>
        </p:nvSpPr>
        <p:spPr>
          <a:xfrm>
            <a:off x="1235968" y="3089080"/>
            <a:ext cx="9413302" cy="62112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noFill/>
            </a:endParaRP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61D3331C-03A9-39A3-E149-882E6F0220BE}"/>
              </a:ext>
            </a:extLst>
          </p:cNvPr>
          <p:cNvSpPr/>
          <p:nvPr/>
        </p:nvSpPr>
        <p:spPr>
          <a:xfrm>
            <a:off x="1235968" y="1858472"/>
            <a:ext cx="9413302" cy="62112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noFill/>
            </a:endParaRPr>
          </a:p>
        </p:txBody>
      </p:sp>
      <p:sp>
        <p:nvSpPr>
          <p:cNvPr id="17" name="Rectangle 2">
            <a:extLst>
              <a:ext uri="{FF2B5EF4-FFF2-40B4-BE49-F238E27FC236}">
                <a16:creationId xmlns:a16="http://schemas.microsoft.com/office/drawing/2014/main" id="{FCE95259-E1C2-3E53-F39C-822E070ADE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6868" y="1370686"/>
            <a:ext cx="421567" cy="38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2065" tIns="46033" rIns="92065" bIns="46033">
            <a:noAutofit/>
          </a:bodyPr>
          <a:lstStyle/>
          <a:p>
            <a:pPr eaLnBrk="0" hangingPunct="0"/>
            <a:r>
              <a:rPr lang="pt-BR" sz="2000" b="1" dirty="0"/>
              <a:t>A</a:t>
            </a:r>
          </a:p>
        </p:txBody>
      </p:sp>
      <p:sp>
        <p:nvSpPr>
          <p:cNvPr id="18" name="Rectangle 2">
            <a:extLst>
              <a:ext uri="{FF2B5EF4-FFF2-40B4-BE49-F238E27FC236}">
                <a16:creationId xmlns:a16="http://schemas.microsoft.com/office/drawing/2014/main" id="{FC40B952-BAF1-E5DF-C2C5-06BCCD60E2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6867" y="3195654"/>
            <a:ext cx="421567" cy="38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2065" tIns="46033" rIns="92065" bIns="46033">
            <a:noAutofit/>
          </a:bodyPr>
          <a:lstStyle/>
          <a:p>
            <a:pPr eaLnBrk="0" hangingPunct="0"/>
            <a:r>
              <a:rPr lang="pt-BR" sz="2000" b="1" dirty="0"/>
              <a:t>D</a:t>
            </a:r>
          </a:p>
        </p:txBody>
      </p:sp>
      <p:sp>
        <p:nvSpPr>
          <p:cNvPr id="19" name="Rectangle 2">
            <a:extLst>
              <a:ext uri="{FF2B5EF4-FFF2-40B4-BE49-F238E27FC236}">
                <a16:creationId xmlns:a16="http://schemas.microsoft.com/office/drawing/2014/main" id="{CDDF6D73-F6B7-A0E9-A511-E998002D75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6867" y="2586174"/>
            <a:ext cx="421567" cy="38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2065" tIns="46033" rIns="92065" bIns="46033">
            <a:noAutofit/>
          </a:bodyPr>
          <a:lstStyle/>
          <a:p>
            <a:pPr eaLnBrk="0" hangingPunct="0"/>
            <a:r>
              <a:rPr lang="pt-BR" sz="2000" b="1" dirty="0"/>
              <a:t>C</a:t>
            </a:r>
          </a:p>
        </p:txBody>
      </p:sp>
      <p:sp>
        <p:nvSpPr>
          <p:cNvPr id="20" name="Rectangle 2">
            <a:extLst>
              <a:ext uri="{FF2B5EF4-FFF2-40B4-BE49-F238E27FC236}">
                <a16:creationId xmlns:a16="http://schemas.microsoft.com/office/drawing/2014/main" id="{352717CC-CC1F-CC71-7DFB-35D1A5941B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6867" y="1983518"/>
            <a:ext cx="421567" cy="38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2065" tIns="46033" rIns="92065" bIns="46033">
            <a:noAutofit/>
          </a:bodyPr>
          <a:lstStyle/>
          <a:p>
            <a:pPr eaLnBrk="0" hangingPunct="0"/>
            <a:r>
              <a:rPr lang="pt-BR" sz="2000" b="1" dirty="0"/>
              <a:t>B</a:t>
            </a:r>
          </a:p>
        </p:txBody>
      </p:sp>
      <p:sp>
        <p:nvSpPr>
          <p:cNvPr id="21" name="Rectangle 2">
            <a:extLst>
              <a:ext uri="{FF2B5EF4-FFF2-40B4-BE49-F238E27FC236}">
                <a16:creationId xmlns:a16="http://schemas.microsoft.com/office/drawing/2014/main" id="{E0F015B1-54B6-C61F-5A7D-3BD7DA5E56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0044" y="3821116"/>
            <a:ext cx="421567" cy="38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2065" tIns="46033" rIns="92065" bIns="46033">
            <a:noAutofit/>
          </a:bodyPr>
          <a:lstStyle/>
          <a:p>
            <a:pPr eaLnBrk="0" hangingPunct="0"/>
            <a:r>
              <a:rPr lang="pt-BR" sz="2000" b="1" dirty="0"/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2969599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4">
            <a:extLst>
              <a:ext uri="{FF2B5EF4-FFF2-40B4-BE49-F238E27FC236}">
                <a16:creationId xmlns:a16="http://schemas.microsoft.com/office/drawing/2014/main" id="{CEC47C0F-F635-A8B3-5883-62937A844E3D}"/>
              </a:ext>
            </a:extLst>
          </p:cNvPr>
          <p:cNvGraphicFramePr>
            <a:graphicFrameLocks noGrp="1"/>
          </p:cNvGraphicFramePr>
          <p:nvPr/>
        </p:nvGraphicFramePr>
        <p:xfrm>
          <a:off x="2122521" y="650773"/>
          <a:ext cx="8526748" cy="36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294">
                  <a:extLst>
                    <a:ext uri="{9D8B030D-6E8A-4147-A177-3AD203B41FA5}">
                      <a16:colId xmlns:a16="http://schemas.microsoft.com/office/drawing/2014/main" val="1633851212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2221580893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583642608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2804062028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2846023965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1773717072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3770123206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433264340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4258362554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1559668491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3183423508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651185783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1412277098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3683228828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1290790521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2532565644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3530058025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4002536635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1469478558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3147377334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3077498644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2395438694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3574673705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3793639931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3646919675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1681069494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1964589126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109604088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1745847506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39637850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502144406"/>
                    </a:ext>
                  </a:extLst>
                </a:gridCol>
                <a:gridCol w="266434">
                  <a:extLst>
                    <a:ext uri="{9D8B030D-6E8A-4147-A177-3AD203B41FA5}">
                      <a16:colId xmlns:a16="http://schemas.microsoft.com/office/drawing/2014/main" val="849786452"/>
                    </a:ext>
                  </a:extLst>
                </a:gridCol>
              </a:tblGrid>
              <a:tr h="612000"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0728073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7610586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3216286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8662005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7730269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3104067"/>
                  </a:ext>
                </a:extLst>
              </a:tr>
            </a:tbl>
          </a:graphicData>
        </a:graphic>
      </p:graphicFrame>
      <p:sp>
        <p:nvSpPr>
          <p:cNvPr id="4" name="Rectangle 2">
            <a:extLst>
              <a:ext uri="{FF2B5EF4-FFF2-40B4-BE49-F238E27FC236}">
                <a16:creationId xmlns:a16="http://schemas.microsoft.com/office/drawing/2014/main" id="{CDF2F0AD-A1FF-E7E2-7AB0-5FEDE9AF4A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73671" y="4882073"/>
            <a:ext cx="8788574" cy="18218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2065" tIns="46033" rIns="92065" bIns="46033">
            <a:noAutofit/>
          </a:bodyPr>
          <a:lstStyle/>
          <a:p>
            <a:pPr algn="l" eaLnBrk="0" hangingPunct="0"/>
            <a:r>
              <a:rPr lang="pt-BR" sz="2000" b="1" dirty="0"/>
              <a:t>Modelo		Demanda	Realizado	Diferença</a:t>
            </a:r>
          </a:p>
          <a:p>
            <a:pPr algn="l" eaLnBrk="0" hangingPunct="0"/>
            <a:r>
              <a:rPr lang="pt-BR" sz="1800" dirty="0"/>
              <a:t>   A:		    240		     240		     </a:t>
            </a:r>
            <a:r>
              <a:rPr lang="pt-BR" sz="1800" dirty="0">
                <a:solidFill>
                  <a:schemeClr val="accent6">
                    <a:lumMod val="75000"/>
                  </a:schemeClr>
                </a:solidFill>
              </a:rPr>
              <a:t> 0</a:t>
            </a:r>
          </a:p>
          <a:p>
            <a:pPr algn="l" eaLnBrk="0" hangingPunct="0"/>
            <a:r>
              <a:rPr lang="pt-BR" sz="1800" dirty="0"/>
              <a:t>   B:		    120		     120		</a:t>
            </a:r>
            <a:r>
              <a:rPr lang="pt-BR" sz="1800" dirty="0">
                <a:solidFill>
                  <a:srgbClr val="FF0000"/>
                </a:solidFill>
              </a:rPr>
              <a:t>     </a:t>
            </a:r>
            <a:r>
              <a:rPr lang="pt-BR" sz="1800" dirty="0">
                <a:solidFill>
                  <a:schemeClr val="accent6">
                    <a:lumMod val="75000"/>
                  </a:schemeClr>
                </a:solidFill>
              </a:rPr>
              <a:t> 0</a:t>
            </a:r>
          </a:p>
          <a:p>
            <a:pPr algn="l" eaLnBrk="0" hangingPunct="0"/>
            <a:r>
              <a:rPr lang="pt-BR" sz="1800" dirty="0"/>
              <a:t>   C:		      60		       60		</a:t>
            </a:r>
            <a:r>
              <a:rPr lang="pt-BR" sz="1800" dirty="0">
                <a:solidFill>
                  <a:srgbClr val="FF0000"/>
                </a:solidFill>
              </a:rPr>
              <a:t>      </a:t>
            </a:r>
            <a:r>
              <a:rPr lang="pt-BR" sz="1800" dirty="0">
                <a:solidFill>
                  <a:schemeClr val="accent6">
                    <a:lumMod val="75000"/>
                  </a:schemeClr>
                </a:solidFill>
              </a:rPr>
              <a:t>0</a:t>
            </a:r>
          </a:p>
          <a:p>
            <a:pPr algn="l" eaLnBrk="0" hangingPunct="0"/>
            <a:r>
              <a:rPr lang="pt-BR" sz="1800" dirty="0"/>
              <a:t>   D:		      30		       30		</a:t>
            </a:r>
            <a:r>
              <a:rPr lang="pt-BR" sz="1800" dirty="0">
                <a:solidFill>
                  <a:srgbClr val="FF0000"/>
                </a:solidFill>
              </a:rPr>
              <a:t>      </a:t>
            </a:r>
            <a:r>
              <a:rPr lang="pt-BR" sz="1800" dirty="0">
                <a:solidFill>
                  <a:schemeClr val="accent6">
                    <a:lumMod val="75000"/>
                  </a:schemeClr>
                </a:solidFill>
              </a:rPr>
              <a:t>0</a:t>
            </a:r>
          </a:p>
          <a:p>
            <a:pPr algn="l" eaLnBrk="0" hangingPunct="0"/>
            <a:r>
              <a:rPr lang="pt-BR" sz="1800" dirty="0"/>
              <a:t>   E:		      30		       30		</a:t>
            </a:r>
            <a:r>
              <a:rPr lang="pt-BR" sz="1800" dirty="0">
                <a:solidFill>
                  <a:srgbClr val="FF0000"/>
                </a:solidFill>
              </a:rPr>
              <a:t>      </a:t>
            </a:r>
            <a:r>
              <a:rPr lang="pt-BR" sz="1800" dirty="0">
                <a:solidFill>
                  <a:schemeClr val="accent6">
                    <a:lumMod val="75000"/>
                  </a:schemeClr>
                </a:solidFill>
              </a:rPr>
              <a:t>0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285AC7B6-31F2-A547-452C-67024B6463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15"/>
            <a:ext cx="12192000" cy="483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ja-JP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34" charset="-128"/>
                <a:cs typeface="+mn-cs"/>
              </a:rPr>
              <a:t>Sequenciando a </a:t>
            </a:r>
            <a:r>
              <a:rPr kumimoji="0" lang="pt-BR" altLang="ja-JP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34" charset="-128"/>
                <a:cs typeface="+mn-cs"/>
              </a:rPr>
              <a:t>Produç</a:t>
            </a:r>
            <a:r>
              <a:rPr lang="pt-BR" altLang="ja-JP" sz="2800" b="1" dirty="0" err="1">
                <a:solidFill>
                  <a:srgbClr val="000000"/>
                </a:solidFill>
                <a:ea typeface="游ゴシック" panose="020B0400000000000000" pitchFamily="34" charset="-128"/>
              </a:rPr>
              <a:t>ão</a:t>
            </a:r>
            <a:r>
              <a:rPr lang="pt-BR" altLang="ja-JP" sz="2800" b="1" dirty="0">
                <a:solidFill>
                  <a:srgbClr val="000000"/>
                </a:solidFill>
                <a:ea typeface="游ゴシック" panose="020B0400000000000000" pitchFamily="34" charset="-128"/>
              </a:rPr>
              <a:t> para Nivelar MIX</a:t>
            </a:r>
            <a:endParaRPr kumimoji="0" lang="pt-BR" altLang="pt-BR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36DBD87-00D3-615D-F533-99D3CC0F4F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4230" y="4302621"/>
            <a:ext cx="8788574" cy="483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2065" tIns="46033" rIns="92065" bIns="46033">
            <a:noAutofit/>
          </a:bodyPr>
          <a:lstStyle/>
          <a:p>
            <a:pPr algn="l" eaLnBrk="0" hangingPunct="0"/>
            <a:r>
              <a:rPr lang="pt-BR" sz="2400" b="1" dirty="0"/>
              <a:t>Sequência: </a:t>
            </a:r>
            <a:r>
              <a:rPr lang="pt-BR" sz="2400" b="1" dirty="0">
                <a:solidFill>
                  <a:srgbClr val="0070C0"/>
                </a:solidFill>
              </a:rPr>
              <a:t>ABACABADABACABAE</a:t>
            </a:r>
            <a:r>
              <a:rPr lang="pt-BR" sz="2400" b="1" dirty="0"/>
              <a:t>...		(16’) x 30</a:t>
            </a:r>
          </a:p>
        </p:txBody>
      </p:sp>
      <p:pic>
        <p:nvPicPr>
          <p:cNvPr id="7" name="Picture 2" descr="Okay fundo png &amp; imagem png - Ícones do computador Scalable Vector Graphics  marca de Seleção Clip-art - Tudo Bem Cliparts png transparente grátis">
            <a:extLst>
              <a:ext uri="{FF2B5EF4-FFF2-40B4-BE49-F238E27FC236}">
                <a16:creationId xmlns:a16="http://schemas.microsoft.com/office/drawing/2014/main" id="{A5644089-207F-0C72-D75F-61B8672889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1458" y="5096288"/>
            <a:ext cx="1108783" cy="1010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C77D8E2C-813E-0A11-F516-F027C7B8C9C4}"/>
              </a:ext>
            </a:extLst>
          </p:cNvPr>
          <p:cNvSpPr/>
          <p:nvPr/>
        </p:nvSpPr>
        <p:spPr>
          <a:xfrm>
            <a:off x="1235967" y="641248"/>
            <a:ext cx="9413302" cy="36720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noFill/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1FCCF70F-F832-E373-8769-42BEB5CC507C}"/>
              </a:ext>
            </a:extLst>
          </p:cNvPr>
          <p:cNvSpPr/>
          <p:nvPr/>
        </p:nvSpPr>
        <p:spPr>
          <a:xfrm>
            <a:off x="1237099" y="634336"/>
            <a:ext cx="9413302" cy="62112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noFill/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BAC32B31-7DC3-A39C-8507-D4CDB392342F}"/>
              </a:ext>
            </a:extLst>
          </p:cNvPr>
          <p:cNvSpPr/>
          <p:nvPr/>
        </p:nvSpPr>
        <p:spPr>
          <a:xfrm>
            <a:off x="1235966" y="640808"/>
            <a:ext cx="880863" cy="36720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noFill/>
            </a:endParaRPr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CCDFBF34-8124-8AC9-4D17-030FE6E5FA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51991" y="620688"/>
            <a:ext cx="679971" cy="251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2065" tIns="46033" rIns="92065" bIns="46033">
            <a:noAutofit/>
          </a:bodyPr>
          <a:lstStyle/>
          <a:p>
            <a:pPr eaLnBrk="0" hangingPunct="0"/>
            <a:r>
              <a:rPr lang="pt-BR" sz="1200" b="1" dirty="0"/>
              <a:t>Tempo</a:t>
            </a:r>
          </a:p>
        </p:txBody>
      </p:sp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278CAB46-F974-C0F8-2F14-12CC5F238B10}"/>
              </a:ext>
            </a:extLst>
          </p:cNvPr>
          <p:cNvCxnSpPr>
            <a:cxnSpLocks/>
          </p:cNvCxnSpPr>
          <p:nvPr/>
        </p:nvCxnSpPr>
        <p:spPr>
          <a:xfrm>
            <a:off x="1230274" y="621045"/>
            <a:ext cx="886555" cy="6344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2">
            <a:extLst>
              <a:ext uri="{FF2B5EF4-FFF2-40B4-BE49-F238E27FC236}">
                <a16:creationId xmlns:a16="http://schemas.microsoft.com/office/drawing/2014/main" id="{3F7A9B64-3E0F-5048-CDD4-BEEC6A7AC0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5141" y="997912"/>
            <a:ext cx="740906" cy="277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2065" tIns="46033" rIns="92065" bIns="46033">
            <a:noAutofit/>
          </a:bodyPr>
          <a:lstStyle/>
          <a:p>
            <a:pPr eaLnBrk="0" hangingPunct="0"/>
            <a:r>
              <a:rPr lang="pt-BR" sz="1200" b="1" dirty="0"/>
              <a:t>Modelo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A4984232-24BD-A298-394D-69941BB56562}"/>
              </a:ext>
            </a:extLst>
          </p:cNvPr>
          <p:cNvSpPr/>
          <p:nvPr/>
        </p:nvSpPr>
        <p:spPr>
          <a:xfrm>
            <a:off x="1235968" y="3089080"/>
            <a:ext cx="9413302" cy="62112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noFill/>
            </a:endParaRP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9194CD93-BB39-7011-C092-1451B54B7EDC}"/>
              </a:ext>
            </a:extLst>
          </p:cNvPr>
          <p:cNvSpPr/>
          <p:nvPr/>
        </p:nvSpPr>
        <p:spPr>
          <a:xfrm>
            <a:off x="1235968" y="1858472"/>
            <a:ext cx="9413302" cy="62112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noFill/>
            </a:endParaRPr>
          </a:p>
        </p:txBody>
      </p:sp>
      <p:sp>
        <p:nvSpPr>
          <p:cNvPr id="18" name="Rectangle 2">
            <a:extLst>
              <a:ext uri="{FF2B5EF4-FFF2-40B4-BE49-F238E27FC236}">
                <a16:creationId xmlns:a16="http://schemas.microsoft.com/office/drawing/2014/main" id="{2DCEE8D2-B323-8FD6-97E7-019B93BA5D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6868" y="1370686"/>
            <a:ext cx="421567" cy="38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2065" tIns="46033" rIns="92065" bIns="46033">
            <a:noAutofit/>
          </a:bodyPr>
          <a:lstStyle/>
          <a:p>
            <a:pPr eaLnBrk="0" hangingPunct="0"/>
            <a:r>
              <a:rPr lang="pt-BR" sz="2000" b="1" dirty="0"/>
              <a:t>A</a:t>
            </a:r>
          </a:p>
        </p:txBody>
      </p:sp>
      <p:sp>
        <p:nvSpPr>
          <p:cNvPr id="19" name="Rectangle 2">
            <a:extLst>
              <a:ext uri="{FF2B5EF4-FFF2-40B4-BE49-F238E27FC236}">
                <a16:creationId xmlns:a16="http://schemas.microsoft.com/office/drawing/2014/main" id="{E5DB8568-8616-E7DE-0A20-0A65A3E527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6867" y="3195654"/>
            <a:ext cx="421567" cy="38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2065" tIns="46033" rIns="92065" bIns="46033">
            <a:noAutofit/>
          </a:bodyPr>
          <a:lstStyle/>
          <a:p>
            <a:pPr eaLnBrk="0" hangingPunct="0"/>
            <a:r>
              <a:rPr lang="pt-BR" sz="2000" b="1" dirty="0"/>
              <a:t>D</a:t>
            </a:r>
          </a:p>
        </p:txBody>
      </p:sp>
      <p:sp>
        <p:nvSpPr>
          <p:cNvPr id="20" name="Rectangle 2">
            <a:extLst>
              <a:ext uri="{FF2B5EF4-FFF2-40B4-BE49-F238E27FC236}">
                <a16:creationId xmlns:a16="http://schemas.microsoft.com/office/drawing/2014/main" id="{08B1694C-8702-FA59-C809-5BC9A706AE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6867" y="2586174"/>
            <a:ext cx="421567" cy="38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2065" tIns="46033" rIns="92065" bIns="46033">
            <a:noAutofit/>
          </a:bodyPr>
          <a:lstStyle/>
          <a:p>
            <a:pPr eaLnBrk="0" hangingPunct="0"/>
            <a:r>
              <a:rPr lang="pt-BR" sz="2000" b="1" dirty="0"/>
              <a:t>C</a:t>
            </a:r>
          </a:p>
        </p:txBody>
      </p:sp>
      <p:sp>
        <p:nvSpPr>
          <p:cNvPr id="21" name="Rectangle 2">
            <a:extLst>
              <a:ext uri="{FF2B5EF4-FFF2-40B4-BE49-F238E27FC236}">
                <a16:creationId xmlns:a16="http://schemas.microsoft.com/office/drawing/2014/main" id="{EE142F70-9413-01DF-52D9-8E28120D2F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6867" y="1983518"/>
            <a:ext cx="421567" cy="38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2065" tIns="46033" rIns="92065" bIns="46033">
            <a:noAutofit/>
          </a:bodyPr>
          <a:lstStyle/>
          <a:p>
            <a:pPr eaLnBrk="0" hangingPunct="0"/>
            <a:r>
              <a:rPr lang="pt-BR" sz="2000" b="1" dirty="0"/>
              <a:t>B</a:t>
            </a:r>
          </a:p>
        </p:txBody>
      </p:sp>
      <p:sp>
        <p:nvSpPr>
          <p:cNvPr id="22" name="Rectangle 2">
            <a:extLst>
              <a:ext uri="{FF2B5EF4-FFF2-40B4-BE49-F238E27FC236}">
                <a16:creationId xmlns:a16="http://schemas.microsoft.com/office/drawing/2014/main" id="{CE8CBA7C-3B2B-39D8-835E-4703F47D61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0044" y="3821116"/>
            <a:ext cx="421567" cy="38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2065" tIns="46033" rIns="92065" bIns="46033">
            <a:noAutofit/>
          </a:bodyPr>
          <a:lstStyle/>
          <a:p>
            <a:pPr eaLnBrk="0" hangingPunct="0"/>
            <a:r>
              <a:rPr lang="pt-BR" sz="2000" b="1" dirty="0"/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1175001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"/>
                            </p:stCondLst>
                            <p:childTnLst>
                              <p:par>
                                <p:cTn id="1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>
            <a:extLst>
              <a:ext uri="{FF2B5EF4-FFF2-40B4-BE49-F238E27FC236}">
                <a16:creationId xmlns:a16="http://schemas.microsoft.com/office/drawing/2014/main" id="{D09D446A-F86F-079C-89B7-91F48638F91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689350" y="1663700"/>
          <a:ext cx="838200" cy="204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2" imgW="6545263" imgH="1706563" progId="">
                  <p:embed/>
                </p:oleObj>
              </mc:Choice>
              <mc:Fallback>
                <p:oleObj name="Clip" r:id="rId2" imgW="6545263" imgH="1706563" progId="">
                  <p:embed/>
                  <p:pic>
                    <p:nvPicPr>
                      <p:cNvPr id="2" name="Object 2">
                        <a:extLst>
                          <a:ext uri="{FF2B5EF4-FFF2-40B4-BE49-F238E27FC236}">
                            <a16:creationId xmlns:a16="http://schemas.microsoft.com/office/drawing/2014/main" id="{D09D446A-F86F-079C-89B7-91F48638F91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89350" y="1663700"/>
                        <a:ext cx="838200" cy="2047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3">
            <a:extLst>
              <a:ext uri="{FF2B5EF4-FFF2-40B4-BE49-F238E27FC236}">
                <a16:creationId xmlns:a16="http://schemas.microsoft.com/office/drawing/2014/main" id="{32323F4A-8B33-49F9-9873-53385075B22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984750" y="1663700"/>
          <a:ext cx="838200" cy="204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4" imgW="6545263" imgH="1706563" progId="">
                  <p:embed/>
                </p:oleObj>
              </mc:Choice>
              <mc:Fallback>
                <p:oleObj name="Clip" r:id="rId4" imgW="6545263" imgH="1706563" progId="">
                  <p:embed/>
                  <p:pic>
                    <p:nvPicPr>
                      <p:cNvPr id="3" name="Object 3">
                        <a:extLst>
                          <a:ext uri="{FF2B5EF4-FFF2-40B4-BE49-F238E27FC236}">
                            <a16:creationId xmlns:a16="http://schemas.microsoft.com/office/drawing/2014/main" id="{32323F4A-8B33-49F9-9873-53385075B22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84750" y="1663700"/>
                        <a:ext cx="838200" cy="2047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4">
            <a:extLst>
              <a:ext uri="{FF2B5EF4-FFF2-40B4-BE49-F238E27FC236}">
                <a16:creationId xmlns:a16="http://schemas.microsoft.com/office/drawing/2014/main" id="{87B9EC9E-4C2D-5802-1A04-5914B75B795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280150" y="1663700"/>
          <a:ext cx="838200" cy="204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5" imgW="6545263" imgH="1706563" progId="">
                  <p:embed/>
                </p:oleObj>
              </mc:Choice>
              <mc:Fallback>
                <p:oleObj name="Clip" r:id="rId5" imgW="6545263" imgH="1706563" progId="">
                  <p:embed/>
                  <p:pic>
                    <p:nvPicPr>
                      <p:cNvPr id="4" name="Object 4">
                        <a:extLst>
                          <a:ext uri="{FF2B5EF4-FFF2-40B4-BE49-F238E27FC236}">
                            <a16:creationId xmlns:a16="http://schemas.microsoft.com/office/drawing/2014/main" id="{87B9EC9E-4C2D-5802-1A04-5914B75B795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80150" y="1663700"/>
                        <a:ext cx="838200" cy="2047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5">
            <a:extLst>
              <a:ext uri="{FF2B5EF4-FFF2-40B4-BE49-F238E27FC236}">
                <a16:creationId xmlns:a16="http://schemas.microsoft.com/office/drawing/2014/main" id="{24AB3597-E451-AC8F-7AA0-F7231B4103B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575550" y="1663700"/>
          <a:ext cx="838200" cy="204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6" imgW="6545263" imgH="1706563" progId="">
                  <p:embed/>
                </p:oleObj>
              </mc:Choice>
              <mc:Fallback>
                <p:oleObj name="Clip" r:id="rId6" imgW="6545263" imgH="1706563" progId="">
                  <p:embed/>
                  <p:pic>
                    <p:nvPicPr>
                      <p:cNvPr id="5" name="Object 5">
                        <a:extLst>
                          <a:ext uri="{FF2B5EF4-FFF2-40B4-BE49-F238E27FC236}">
                            <a16:creationId xmlns:a16="http://schemas.microsoft.com/office/drawing/2014/main" id="{24AB3597-E451-AC8F-7AA0-F7231B4103B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75550" y="1663700"/>
                        <a:ext cx="838200" cy="2047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6">
            <a:extLst>
              <a:ext uri="{FF2B5EF4-FFF2-40B4-BE49-F238E27FC236}">
                <a16:creationId xmlns:a16="http://schemas.microsoft.com/office/drawing/2014/main" id="{27F8188A-D007-C533-453B-AF6DD34AC4F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896351" y="1663700"/>
          <a:ext cx="785813" cy="204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7" imgW="6545263" imgH="1706563" progId="">
                  <p:embed/>
                </p:oleObj>
              </mc:Choice>
              <mc:Fallback>
                <p:oleObj name="Clip" r:id="rId7" imgW="6545263" imgH="1706563" progId="">
                  <p:embed/>
                  <p:pic>
                    <p:nvPicPr>
                      <p:cNvPr id="6" name="Object 6">
                        <a:extLst>
                          <a:ext uri="{FF2B5EF4-FFF2-40B4-BE49-F238E27FC236}">
                            <a16:creationId xmlns:a16="http://schemas.microsoft.com/office/drawing/2014/main" id="{27F8188A-D007-C533-453B-AF6DD34AC4F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96351" y="1663700"/>
                        <a:ext cx="785813" cy="2047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7">
            <a:extLst>
              <a:ext uri="{FF2B5EF4-FFF2-40B4-BE49-F238E27FC236}">
                <a16:creationId xmlns:a16="http://schemas.microsoft.com/office/drawing/2014/main" id="{D1D6FCDB-FEA2-6962-CD6D-6EF06A02D8D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689350" y="2239964"/>
          <a:ext cx="838200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8" imgW="11606400" imgH="2982240" progId="">
                  <p:embed/>
                </p:oleObj>
              </mc:Choice>
              <mc:Fallback>
                <p:oleObj name="Clip" r:id="rId8" imgW="11606400" imgH="2982240" progId="">
                  <p:embed/>
                  <p:pic>
                    <p:nvPicPr>
                      <p:cNvPr id="7" name="Object 7">
                        <a:extLst>
                          <a:ext uri="{FF2B5EF4-FFF2-40B4-BE49-F238E27FC236}">
                            <a16:creationId xmlns:a16="http://schemas.microsoft.com/office/drawing/2014/main" id="{D1D6FCDB-FEA2-6962-CD6D-6EF06A02D8D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89350" y="2239964"/>
                        <a:ext cx="838200" cy="206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8">
            <a:extLst>
              <a:ext uri="{FF2B5EF4-FFF2-40B4-BE49-F238E27FC236}">
                <a16:creationId xmlns:a16="http://schemas.microsoft.com/office/drawing/2014/main" id="{6367DC7C-61DF-0B4F-D2AD-16F85176FAD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679950" y="2840039"/>
          <a:ext cx="838200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10" imgW="11606400" imgH="2982240" progId="">
                  <p:embed/>
                </p:oleObj>
              </mc:Choice>
              <mc:Fallback>
                <p:oleObj name="Clip" r:id="rId10" imgW="11606400" imgH="2982240" progId="">
                  <p:embed/>
                  <p:pic>
                    <p:nvPicPr>
                      <p:cNvPr id="8" name="Object 8">
                        <a:extLst>
                          <a:ext uri="{FF2B5EF4-FFF2-40B4-BE49-F238E27FC236}">
                            <a16:creationId xmlns:a16="http://schemas.microsoft.com/office/drawing/2014/main" id="{6367DC7C-61DF-0B4F-D2AD-16F85176FAD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9950" y="2840039"/>
                        <a:ext cx="838200" cy="206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9">
            <a:extLst>
              <a:ext uri="{FF2B5EF4-FFF2-40B4-BE49-F238E27FC236}">
                <a16:creationId xmlns:a16="http://schemas.microsoft.com/office/drawing/2014/main" id="{4B281E83-33B1-D437-3056-F37AF66C7FE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689350" y="3449639"/>
          <a:ext cx="838200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12" imgW="11606400" imgH="2982240" progId="">
                  <p:embed/>
                </p:oleObj>
              </mc:Choice>
              <mc:Fallback>
                <p:oleObj name="Clip" r:id="rId12" imgW="11606400" imgH="2982240" progId="">
                  <p:embed/>
                  <p:pic>
                    <p:nvPicPr>
                      <p:cNvPr id="9" name="Object 9">
                        <a:extLst>
                          <a:ext uri="{FF2B5EF4-FFF2-40B4-BE49-F238E27FC236}">
                            <a16:creationId xmlns:a16="http://schemas.microsoft.com/office/drawing/2014/main" id="{4B281E83-33B1-D437-3056-F37AF66C7FE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89350" y="3449639"/>
                        <a:ext cx="838200" cy="206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10">
            <a:extLst>
              <a:ext uri="{FF2B5EF4-FFF2-40B4-BE49-F238E27FC236}">
                <a16:creationId xmlns:a16="http://schemas.microsoft.com/office/drawing/2014/main" id="{64DE46C2-8F44-44E2-857D-29EDE32C4F6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375150" y="4059239"/>
          <a:ext cx="838200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14" imgW="11606400" imgH="2982240" progId="">
                  <p:embed/>
                </p:oleObj>
              </mc:Choice>
              <mc:Fallback>
                <p:oleObj name="Clip" r:id="rId14" imgW="11606400" imgH="2982240" progId="">
                  <p:embed/>
                  <p:pic>
                    <p:nvPicPr>
                      <p:cNvPr id="10" name="Object 10">
                        <a:extLst>
                          <a:ext uri="{FF2B5EF4-FFF2-40B4-BE49-F238E27FC236}">
                            <a16:creationId xmlns:a16="http://schemas.microsoft.com/office/drawing/2014/main" id="{64DE46C2-8F44-44E2-857D-29EDE32C4F6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75150" y="4059239"/>
                        <a:ext cx="838200" cy="206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1">
            <a:extLst>
              <a:ext uri="{FF2B5EF4-FFF2-40B4-BE49-F238E27FC236}">
                <a16:creationId xmlns:a16="http://schemas.microsoft.com/office/drawing/2014/main" id="{EFF1CCF6-7641-0CDD-A497-53BF315E4F0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441950" y="2239964"/>
          <a:ext cx="838200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16" imgW="11606400" imgH="2982240" progId="">
                  <p:embed/>
                </p:oleObj>
              </mc:Choice>
              <mc:Fallback>
                <p:oleObj name="Clip" r:id="rId16" imgW="11606400" imgH="2982240" progId="">
                  <p:embed/>
                  <p:pic>
                    <p:nvPicPr>
                      <p:cNvPr id="11" name="Object 11">
                        <a:extLst>
                          <a:ext uri="{FF2B5EF4-FFF2-40B4-BE49-F238E27FC236}">
                            <a16:creationId xmlns:a16="http://schemas.microsoft.com/office/drawing/2014/main" id="{EFF1CCF6-7641-0CDD-A497-53BF315E4F0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41950" y="2239964"/>
                        <a:ext cx="838200" cy="206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2">
            <a:extLst>
              <a:ext uri="{FF2B5EF4-FFF2-40B4-BE49-F238E27FC236}">
                <a16:creationId xmlns:a16="http://schemas.microsoft.com/office/drawing/2014/main" id="{A142877D-D9DD-0D23-2199-7040D3C83B0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118350" y="2239964"/>
          <a:ext cx="838200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18" imgW="11606400" imgH="2982240" progId="">
                  <p:embed/>
                </p:oleObj>
              </mc:Choice>
              <mc:Fallback>
                <p:oleObj name="Clip" r:id="rId18" imgW="11606400" imgH="2982240" progId="">
                  <p:embed/>
                  <p:pic>
                    <p:nvPicPr>
                      <p:cNvPr id="12" name="Object 12">
                        <a:extLst>
                          <a:ext uri="{FF2B5EF4-FFF2-40B4-BE49-F238E27FC236}">
                            <a16:creationId xmlns:a16="http://schemas.microsoft.com/office/drawing/2014/main" id="{A142877D-D9DD-0D23-2199-7040D3C83B0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18350" y="2239964"/>
                        <a:ext cx="838200" cy="206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3">
            <a:extLst>
              <a:ext uri="{FF2B5EF4-FFF2-40B4-BE49-F238E27FC236}">
                <a16:creationId xmlns:a16="http://schemas.microsoft.com/office/drawing/2014/main" id="{CF681ECC-6594-E323-BF13-5E6F0921F27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870950" y="2239964"/>
          <a:ext cx="838200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20" imgW="11606400" imgH="2982240" progId="">
                  <p:embed/>
                </p:oleObj>
              </mc:Choice>
              <mc:Fallback>
                <p:oleObj name="Clip" r:id="rId20" imgW="11606400" imgH="2982240" progId="">
                  <p:embed/>
                  <p:pic>
                    <p:nvPicPr>
                      <p:cNvPr id="13" name="Object 13">
                        <a:extLst>
                          <a:ext uri="{FF2B5EF4-FFF2-40B4-BE49-F238E27FC236}">
                            <a16:creationId xmlns:a16="http://schemas.microsoft.com/office/drawing/2014/main" id="{CF681ECC-6594-E323-BF13-5E6F0921F27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70950" y="2239964"/>
                        <a:ext cx="838200" cy="206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4">
            <a:extLst>
              <a:ext uri="{FF2B5EF4-FFF2-40B4-BE49-F238E27FC236}">
                <a16:creationId xmlns:a16="http://schemas.microsoft.com/office/drawing/2014/main" id="{FD491603-6B92-14C8-0394-567181C4E68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108950" y="2840039"/>
          <a:ext cx="838200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22" imgW="11606400" imgH="2982240" progId="">
                  <p:embed/>
                </p:oleObj>
              </mc:Choice>
              <mc:Fallback>
                <p:oleObj name="Clip" r:id="rId22" imgW="11606400" imgH="2982240" progId="">
                  <p:embed/>
                  <p:pic>
                    <p:nvPicPr>
                      <p:cNvPr id="14" name="Object 14">
                        <a:extLst>
                          <a:ext uri="{FF2B5EF4-FFF2-40B4-BE49-F238E27FC236}">
                            <a16:creationId xmlns:a16="http://schemas.microsoft.com/office/drawing/2014/main" id="{FD491603-6B92-14C8-0394-567181C4E68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08950" y="2840039"/>
                        <a:ext cx="838200" cy="206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5">
            <a:extLst>
              <a:ext uri="{FF2B5EF4-FFF2-40B4-BE49-F238E27FC236}">
                <a16:creationId xmlns:a16="http://schemas.microsoft.com/office/drawing/2014/main" id="{AB973789-DDA5-C2DE-9F3B-9F73B51F7B4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870950" y="4059239"/>
          <a:ext cx="838200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24" imgW="11606400" imgH="2982240" progId="">
                  <p:embed/>
                </p:oleObj>
              </mc:Choice>
              <mc:Fallback>
                <p:oleObj name="Clip" r:id="rId24" imgW="11606400" imgH="2982240" progId="">
                  <p:embed/>
                  <p:pic>
                    <p:nvPicPr>
                      <p:cNvPr id="15" name="Object 15">
                        <a:extLst>
                          <a:ext uri="{FF2B5EF4-FFF2-40B4-BE49-F238E27FC236}">
                            <a16:creationId xmlns:a16="http://schemas.microsoft.com/office/drawing/2014/main" id="{AB973789-DDA5-C2DE-9F3B-9F73B51F7B4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70950" y="4059239"/>
                        <a:ext cx="838200" cy="206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6">
            <a:extLst>
              <a:ext uri="{FF2B5EF4-FFF2-40B4-BE49-F238E27FC236}">
                <a16:creationId xmlns:a16="http://schemas.microsoft.com/office/drawing/2014/main" id="{53A36D15-910B-61FF-0A5E-2F2EEB9E727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108950" y="3449639"/>
          <a:ext cx="838200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26" imgW="11606400" imgH="2982240" progId="">
                  <p:embed/>
                </p:oleObj>
              </mc:Choice>
              <mc:Fallback>
                <p:oleObj name="Clip" r:id="rId26" imgW="11606400" imgH="2982240" progId="">
                  <p:embed/>
                  <p:pic>
                    <p:nvPicPr>
                      <p:cNvPr id="16" name="Object 16">
                        <a:extLst>
                          <a:ext uri="{FF2B5EF4-FFF2-40B4-BE49-F238E27FC236}">
                            <a16:creationId xmlns:a16="http://schemas.microsoft.com/office/drawing/2014/main" id="{53A36D15-910B-61FF-0A5E-2F2EEB9E727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08950" y="3449639"/>
                        <a:ext cx="838200" cy="206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17">
            <a:extLst>
              <a:ext uri="{FF2B5EF4-FFF2-40B4-BE49-F238E27FC236}">
                <a16:creationId xmlns:a16="http://schemas.microsoft.com/office/drawing/2014/main" id="{277FAA57-05D1-02E2-592A-560662D80E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36750" y="836614"/>
            <a:ext cx="8610600" cy="404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20000"/>
              </a:spcBef>
            </a:pPr>
            <a:r>
              <a:rPr lang="pt-BR" sz="1600" b="1" dirty="0">
                <a:cs typeface="Arial" panose="020B0604020202020204" pitchFamily="34" charset="0"/>
              </a:rPr>
              <a:t>Linhas</a:t>
            </a:r>
          </a:p>
          <a:p>
            <a:pPr marL="342900" indent="-342900" algn="l">
              <a:spcBef>
                <a:spcPct val="20000"/>
              </a:spcBef>
            </a:pPr>
            <a:r>
              <a:rPr lang="pt-BR" sz="1600" b="1" dirty="0">
                <a:cs typeface="Arial" panose="020B0604020202020204" pitchFamily="34" charset="0"/>
              </a:rPr>
              <a:t>Exclusivas</a:t>
            </a:r>
            <a:endParaRPr lang="pt-BR" sz="1800" dirty="0">
              <a:cs typeface="Arial" panose="020B0604020202020204" pitchFamily="34" charset="0"/>
            </a:endParaRPr>
          </a:p>
          <a:p>
            <a:pPr marL="342900" indent="-342900">
              <a:spcBef>
                <a:spcPct val="20000"/>
              </a:spcBef>
            </a:pPr>
            <a:endParaRPr lang="pt-BR" sz="800" dirty="0">
              <a:cs typeface="Arial" panose="020B0604020202020204" pitchFamily="34" charset="0"/>
            </a:endParaRPr>
          </a:p>
          <a:p>
            <a:pPr marL="342900" indent="-342900" algn="l">
              <a:spcBef>
                <a:spcPct val="20000"/>
              </a:spcBef>
            </a:pPr>
            <a:r>
              <a:rPr lang="pt-BR" sz="1800" dirty="0">
                <a:cs typeface="Arial" panose="020B0604020202020204" pitchFamily="34" charset="0"/>
              </a:rPr>
              <a:t>Modelo </a:t>
            </a:r>
            <a:r>
              <a:rPr lang="pt-BR" sz="1800" b="1" dirty="0">
                <a:cs typeface="Arial" panose="020B0604020202020204" pitchFamily="34" charset="0"/>
              </a:rPr>
              <a:t>A</a:t>
            </a:r>
            <a:r>
              <a:rPr lang="pt-BR" sz="1800" dirty="0">
                <a:cs typeface="Arial" panose="020B0604020202020204" pitchFamily="34" charset="0"/>
              </a:rPr>
              <a:t>       </a:t>
            </a:r>
            <a:r>
              <a:rPr lang="pt-BR" sz="1800" b="1" dirty="0">
                <a:cs typeface="Arial" panose="020B0604020202020204" pitchFamily="34" charset="0"/>
              </a:rPr>
              <a:t>_____________________________________________________</a:t>
            </a:r>
            <a:endParaRPr lang="pt-BR" sz="1800" dirty="0">
              <a:cs typeface="Arial" panose="020B0604020202020204" pitchFamily="34" charset="0"/>
            </a:endParaRPr>
          </a:p>
          <a:p>
            <a:pPr marL="342900" indent="-342900">
              <a:spcBef>
                <a:spcPct val="20000"/>
              </a:spcBef>
            </a:pPr>
            <a:endParaRPr lang="pt-BR" sz="1400" dirty="0">
              <a:cs typeface="Arial" panose="020B0604020202020204" pitchFamily="34" charset="0"/>
            </a:endParaRPr>
          </a:p>
          <a:p>
            <a:pPr marL="342900" indent="-342900" algn="l">
              <a:spcBef>
                <a:spcPct val="20000"/>
              </a:spcBef>
            </a:pPr>
            <a:r>
              <a:rPr lang="pt-BR" sz="1800" dirty="0">
                <a:cs typeface="Arial" panose="020B0604020202020204" pitchFamily="34" charset="0"/>
              </a:rPr>
              <a:t>Modelo </a:t>
            </a:r>
            <a:r>
              <a:rPr lang="pt-BR" sz="1800" b="1" dirty="0">
                <a:cs typeface="Arial" panose="020B0604020202020204" pitchFamily="34" charset="0"/>
              </a:rPr>
              <a:t>B</a:t>
            </a:r>
            <a:r>
              <a:rPr lang="pt-BR" sz="1800" dirty="0">
                <a:cs typeface="Arial" panose="020B0604020202020204" pitchFamily="34" charset="0"/>
              </a:rPr>
              <a:t>       </a:t>
            </a:r>
            <a:r>
              <a:rPr lang="pt-BR" sz="1800" b="1" dirty="0">
                <a:cs typeface="Arial" panose="020B0604020202020204" pitchFamily="34" charset="0"/>
              </a:rPr>
              <a:t>_____________________________________________________</a:t>
            </a:r>
            <a:endParaRPr lang="pt-BR" sz="1800" dirty="0">
              <a:cs typeface="Arial" panose="020B0604020202020204" pitchFamily="34" charset="0"/>
            </a:endParaRPr>
          </a:p>
          <a:p>
            <a:pPr marL="342900" indent="-342900">
              <a:spcBef>
                <a:spcPct val="20000"/>
              </a:spcBef>
            </a:pPr>
            <a:endParaRPr lang="pt-BR" sz="1400" dirty="0">
              <a:cs typeface="Arial" panose="020B0604020202020204" pitchFamily="34" charset="0"/>
            </a:endParaRPr>
          </a:p>
          <a:p>
            <a:pPr marL="342900" indent="-342900" algn="l">
              <a:spcBef>
                <a:spcPct val="20000"/>
              </a:spcBef>
            </a:pPr>
            <a:r>
              <a:rPr lang="pt-BR" sz="1800" dirty="0">
                <a:cs typeface="Arial" panose="020B0604020202020204" pitchFamily="34" charset="0"/>
              </a:rPr>
              <a:t>Modelo </a:t>
            </a:r>
            <a:r>
              <a:rPr lang="pt-BR" sz="1800" b="1" dirty="0">
                <a:cs typeface="Arial" panose="020B0604020202020204" pitchFamily="34" charset="0"/>
              </a:rPr>
              <a:t>C</a:t>
            </a:r>
            <a:r>
              <a:rPr lang="pt-BR" sz="1800" dirty="0">
                <a:cs typeface="Arial" panose="020B0604020202020204" pitchFamily="34" charset="0"/>
              </a:rPr>
              <a:t>       </a:t>
            </a:r>
            <a:r>
              <a:rPr lang="pt-BR" sz="1800" b="1" dirty="0">
                <a:cs typeface="Arial" panose="020B0604020202020204" pitchFamily="34" charset="0"/>
              </a:rPr>
              <a:t>_____________________________________________________</a:t>
            </a:r>
            <a:r>
              <a:rPr lang="pt-BR" sz="1800" dirty="0">
                <a:cs typeface="Arial" panose="020B0604020202020204" pitchFamily="34" charset="0"/>
              </a:rPr>
              <a:t> </a:t>
            </a:r>
          </a:p>
          <a:p>
            <a:pPr marL="342900" indent="-342900">
              <a:spcBef>
                <a:spcPct val="20000"/>
              </a:spcBef>
            </a:pPr>
            <a:endParaRPr lang="pt-BR" sz="1600" dirty="0">
              <a:cs typeface="Arial" panose="020B0604020202020204" pitchFamily="34" charset="0"/>
            </a:endParaRPr>
          </a:p>
          <a:p>
            <a:pPr marL="342900" indent="-342900" algn="l">
              <a:spcBef>
                <a:spcPct val="20000"/>
              </a:spcBef>
            </a:pPr>
            <a:r>
              <a:rPr lang="pt-BR" sz="1800" dirty="0">
                <a:cs typeface="Arial" panose="020B0604020202020204" pitchFamily="34" charset="0"/>
              </a:rPr>
              <a:t>Modelo </a:t>
            </a:r>
            <a:r>
              <a:rPr lang="pt-BR" sz="1800" b="1" dirty="0">
                <a:cs typeface="Arial" panose="020B0604020202020204" pitchFamily="34" charset="0"/>
              </a:rPr>
              <a:t>D</a:t>
            </a:r>
            <a:r>
              <a:rPr lang="pt-BR" sz="1800" dirty="0">
                <a:cs typeface="Arial" panose="020B0604020202020204" pitchFamily="34" charset="0"/>
              </a:rPr>
              <a:t>      </a:t>
            </a:r>
            <a:r>
              <a:rPr lang="pt-BR" sz="1800" b="1" dirty="0">
                <a:cs typeface="Arial" panose="020B0604020202020204" pitchFamily="34" charset="0"/>
              </a:rPr>
              <a:t> _____________________________________________________</a:t>
            </a:r>
            <a:endParaRPr lang="pt-BR" sz="1800" dirty="0">
              <a:cs typeface="Arial" panose="020B0604020202020204" pitchFamily="34" charset="0"/>
            </a:endParaRPr>
          </a:p>
          <a:p>
            <a:pPr marL="342900" indent="-342900">
              <a:spcBef>
                <a:spcPct val="20000"/>
              </a:spcBef>
            </a:pPr>
            <a:endParaRPr lang="pt-BR" sz="1600" dirty="0">
              <a:cs typeface="Arial" panose="020B0604020202020204" pitchFamily="34" charset="0"/>
            </a:endParaRPr>
          </a:p>
          <a:p>
            <a:pPr marL="342900" indent="-342900" algn="l">
              <a:spcBef>
                <a:spcPct val="20000"/>
              </a:spcBef>
            </a:pPr>
            <a:r>
              <a:rPr lang="pt-BR" sz="1800" dirty="0">
                <a:cs typeface="Arial" panose="020B0604020202020204" pitchFamily="34" charset="0"/>
              </a:rPr>
              <a:t>Modelo </a:t>
            </a:r>
            <a:r>
              <a:rPr lang="pt-BR" sz="1800" b="1" dirty="0">
                <a:cs typeface="Arial" panose="020B0604020202020204" pitchFamily="34" charset="0"/>
              </a:rPr>
              <a:t>E</a:t>
            </a:r>
            <a:r>
              <a:rPr lang="pt-BR" sz="1800" dirty="0">
                <a:cs typeface="Arial" panose="020B0604020202020204" pitchFamily="34" charset="0"/>
              </a:rPr>
              <a:t>      </a:t>
            </a:r>
            <a:r>
              <a:rPr lang="pt-BR" sz="1800" b="1" dirty="0">
                <a:cs typeface="Arial" panose="020B0604020202020204" pitchFamily="34" charset="0"/>
              </a:rPr>
              <a:t> _____________________________________________________</a:t>
            </a:r>
            <a:endParaRPr lang="pt-BR" sz="1800" dirty="0">
              <a:cs typeface="Arial" panose="020B0604020202020204" pitchFamily="34" charset="0"/>
            </a:endParaRPr>
          </a:p>
          <a:p>
            <a:pPr marL="342900" indent="-342900" algn="l">
              <a:spcBef>
                <a:spcPct val="20000"/>
              </a:spcBef>
            </a:pPr>
            <a:endParaRPr lang="pt-BR" sz="1600" dirty="0">
              <a:cs typeface="Arial" panose="020B0604020202020204" pitchFamily="34" charset="0"/>
            </a:endParaRPr>
          </a:p>
          <a:p>
            <a:pPr marL="342900" indent="-342900" algn="l">
              <a:spcBef>
                <a:spcPct val="20000"/>
              </a:spcBef>
            </a:pPr>
            <a:r>
              <a:rPr lang="pt-BR" sz="1800" b="1" dirty="0">
                <a:cs typeface="Arial" panose="020B0604020202020204" pitchFamily="34" charset="0"/>
              </a:rPr>
              <a:t>Linha Mista  </a:t>
            </a:r>
            <a:r>
              <a:rPr lang="pt-BR" sz="1800" b="1" dirty="0">
                <a:latin typeface="Times New Roman" pitchFamily="18" charset="0"/>
              </a:rPr>
              <a:t>_____________________________________________________</a:t>
            </a:r>
          </a:p>
        </p:txBody>
      </p:sp>
      <p:graphicFrame>
        <p:nvGraphicFramePr>
          <p:cNvPr id="18" name="Object 18">
            <a:extLst>
              <a:ext uri="{FF2B5EF4-FFF2-40B4-BE49-F238E27FC236}">
                <a16:creationId xmlns:a16="http://schemas.microsoft.com/office/drawing/2014/main" id="{2F992820-1E71-3344-EBD6-D31C7BC15BB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460750" y="5027614"/>
          <a:ext cx="838200" cy="204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28" imgW="6545263" imgH="1706563" progId="">
                  <p:embed/>
                </p:oleObj>
              </mc:Choice>
              <mc:Fallback>
                <p:oleObj name="Clip" r:id="rId28" imgW="6545263" imgH="1706563" progId="">
                  <p:embed/>
                  <p:pic>
                    <p:nvPicPr>
                      <p:cNvPr id="18" name="Object 18">
                        <a:extLst>
                          <a:ext uri="{FF2B5EF4-FFF2-40B4-BE49-F238E27FC236}">
                            <a16:creationId xmlns:a16="http://schemas.microsoft.com/office/drawing/2014/main" id="{2F992820-1E71-3344-EBD6-D31C7BC15BB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0750" y="5027614"/>
                        <a:ext cx="838200" cy="2047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9">
            <a:extLst>
              <a:ext uri="{FF2B5EF4-FFF2-40B4-BE49-F238E27FC236}">
                <a16:creationId xmlns:a16="http://schemas.microsoft.com/office/drawing/2014/main" id="{2644A8A5-5525-D6F4-AAD9-3BC7F2FBE90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298950" y="5027614"/>
          <a:ext cx="838200" cy="204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29" imgW="11606400" imgH="2982240" progId="">
                  <p:embed/>
                </p:oleObj>
              </mc:Choice>
              <mc:Fallback>
                <p:oleObj name="Clip" r:id="rId29" imgW="11606400" imgH="2982240" progId="">
                  <p:embed/>
                  <p:pic>
                    <p:nvPicPr>
                      <p:cNvPr id="19" name="Object 19">
                        <a:extLst>
                          <a:ext uri="{FF2B5EF4-FFF2-40B4-BE49-F238E27FC236}">
                            <a16:creationId xmlns:a16="http://schemas.microsoft.com/office/drawing/2014/main" id="{2644A8A5-5525-D6F4-AAD9-3BC7F2FBE90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98950" y="5027614"/>
                        <a:ext cx="838200" cy="2047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20">
            <a:extLst>
              <a:ext uri="{FF2B5EF4-FFF2-40B4-BE49-F238E27FC236}">
                <a16:creationId xmlns:a16="http://schemas.microsoft.com/office/drawing/2014/main" id="{78CC47AC-3B61-F914-4290-CE9E0A71498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137150" y="5027614"/>
          <a:ext cx="838200" cy="204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31" imgW="6545263" imgH="1706563" progId="">
                  <p:embed/>
                </p:oleObj>
              </mc:Choice>
              <mc:Fallback>
                <p:oleObj name="Clip" r:id="rId31" imgW="6545263" imgH="1706563" progId="">
                  <p:embed/>
                  <p:pic>
                    <p:nvPicPr>
                      <p:cNvPr id="20" name="Object 20">
                        <a:extLst>
                          <a:ext uri="{FF2B5EF4-FFF2-40B4-BE49-F238E27FC236}">
                            <a16:creationId xmlns:a16="http://schemas.microsoft.com/office/drawing/2014/main" id="{78CC47AC-3B61-F914-4290-CE9E0A71498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37150" y="5027614"/>
                        <a:ext cx="838200" cy="2047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1">
            <a:extLst>
              <a:ext uri="{FF2B5EF4-FFF2-40B4-BE49-F238E27FC236}">
                <a16:creationId xmlns:a16="http://schemas.microsoft.com/office/drawing/2014/main" id="{CE4E38A1-1EC8-CB06-8B30-0824A5DA3AF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975350" y="5027614"/>
          <a:ext cx="838200" cy="204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32" imgW="11606400" imgH="2982240" progId="">
                  <p:embed/>
                </p:oleObj>
              </mc:Choice>
              <mc:Fallback>
                <p:oleObj name="Clip" r:id="rId32" imgW="11606400" imgH="2982240" progId="">
                  <p:embed/>
                  <p:pic>
                    <p:nvPicPr>
                      <p:cNvPr id="21" name="Object 21">
                        <a:extLst>
                          <a:ext uri="{FF2B5EF4-FFF2-40B4-BE49-F238E27FC236}">
                            <a16:creationId xmlns:a16="http://schemas.microsoft.com/office/drawing/2014/main" id="{CE4E38A1-1EC8-CB06-8B30-0824A5DA3AF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75350" y="5027614"/>
                        <a:ext cx="838200" cy="2047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2">
            <a:extLst>
              <a:ext uri="{FF2B5EF4-FFF2-40B4-BE49-F238E27FC236}">
                <a16:creationId xmlns:a16="http://schemas.microsoft.com/office/drawing/2014/main" id="{0E826310-5BC1-BDC0-551A-0BAA2996907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328150" y="5027614"/>
          <a:ext cx="838200" cy="204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34" imgW="11606400" imgH="2982240" progId="">
                  <p:embed/>
                </p:oleObj>
              </mc:Choice>
              <mc:Fallback>
                <p:oleObj name="Clip" r:id="rId34" imgW="11606400" imgH="2982240" progId="">
                  <p:embed/>
                  <p:pic>
                    <p:nvPicPr>
                      <p:cNvPr id="22" name="Object 22">
                        <a:extLst>
                          <a:ext uri="{FF2B5EF4-FFF2-40B4-BE49-F238E27FC236}">
                            <a16:creationId xmlns:a16="http://schemas.microsoft.com/office/drawing/2014/main" id="{0E826310-5BC1-BDC0-551A-0BAA2996907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28150" y="5027614"/>
                        <a:ext cx="838200" cy="2047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3">
            <a:extLst>
              <a:ext uri="{FF2B5EF4-FFF2-40B4-BE49-F238E27FC236}">
                <a16:creationId xmlns:a16="http://schemas.microsoft.com/office/drawing/2014/main" id="{ABCD9F0F-8F1C-458A-5731-CC18358C6BE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813550" y="5027614"/>
          <a:ext cx="838200" cy="204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36" imgW="6545263" imgH="1706563" progId="">
                  <p:embed/>
                </p:oleObj>
              </mc:Choice>
              <mc:Fallback>
                <p:oleObj name="Clip" r:id="rId36" imgW="6545263" imgH="1706563" progId="">
                  <p:embed/>
                  <p:pic>
                    <p:nvPicPr>
                      <p:cNvPr id="23" name="Object 23">
                        <a:extLst>
                          <a:ext uri="{FF2B5EF4-FFF2-40B4-BE49-F238E27FC236}">
                            <a16:creationId xmlns:a16="http://schemas.microsoft.com/office/drawing/2014/main" id="{ABCD9F0F-8F1C-458A-5731-CC18358C6BE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13550" y="5027614"/>
                        <a:ext cx="838200" cy="2047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Rectangle 24">
            <a:extLst>
              <a:ext uri="{FF2B5EF4-FFF2-40B4-BE49-F238E27FC236}">
                <a16:creationId xmlns:a16="http://schemas.microsoft.com/office/drawing/2014/main" id="{30D5EBA2-3EE8-0CD4-BB3C-B2E7FCD064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9350" y="4484688"/>
            <a:ext cx="228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pt-BR" sz="24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A</a:t>
            </a:r>
            <a:endParaRPr lang="pt-BR" sz="2400" b="1">
              <a:latin typeface="Times New Roman" pitchFamily="18" charset="0"/>
            </a:endParaRPr>
          </a:p>
        </p:txBody>
      </p:sp>
      <p:sp>
        <p:nvSpPr>
          <p:cNvPr id="25" name="Rectangle 25">
            <a:extLst>
              <a:ext uri="{FF2B5EF4-FFF2-40B4-BE49-F238E27FC236}">
                <a16:creationId xmlns:a16="http://schemas.microsoft.com/office/drawing/2014/main" id="{90896289-C062-69E2-6003-995032DE63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66200" y="3205163"/>
            <a:ext cx="12954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65" tIns="46033" rIns="92065" bIns="46033">
            <a:spAutoFit/>
          </a:bodyPr>
          <a:lstStyle/>
          <a:p>
            <a:pPr eaLnBrk="0" hangingPunct="0"/>
            <a:r>
              <a:rPr lang="pt-BR" sz="1600" b="1">
                <a:solidFill>
                  <a:srgbClr val="2618DC"/>
                </a:solidFill>
              </a:rPr>
              <a:t>T.T.</a:t>
            </a:r>
            <a:r>
              <a:rPr lang="pt-BR" sz="1600" b="1" baseline="-25000">
                <a:solidFill>
                  <a:srgbClr val="2618DC"/>
                </a:solidFill>
              </a:rPr>
              <a:t>D</a:t>
            </a:r>
            <a:r>
              <a:rPr lang="pt-BR" sz="1600" b="1">
                <a:solidFill>
                  <a:srgbClr val="2618DC"/>
                </a:solidFill>
              </a:rPr>
              <a:t> = 16’</a:t>
            </a:r>
            <a:endParaRPr lang="pt-BR" sz="1600">
              <a:solidFill>
                <a:srgbClr val="2618DC"/>
              </a:solidFill>
            </a:endParaRPr>
          </a:p>
        </p:txBody>
      </p:sp>
      <p:sp>
        <p:nvSpPr>
          <p:cNvPr id="26" name="Rectangle 26">
            <a:extLst>
              <a:ext uri="{FF2B5EF4-FFF2-40B4-BE49-F238E27FC236}">
                <a16:creationId xmlns:a16="http://schemas.microsoft.com/office/drawing/2014/main" id="{1A1232D9-BF4A-FFD6-5FE6-4AE53E29BC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47150" y="3776663"/>
            <a:ext cx="12954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65" tIns="46033" rIns="92065" bIns="46033">
            <a:spAutoFit/>
          </a:bodyPr>
          <a:lstStyle/>
          <a:p>
            <a:pPr eaLnBrk="0" hangingPunct="0"/>
            <a:r>
              <a:rPr lang="pt-BR" sz="1600" b="1">
                <a:solidFill>
                  <a:srgbClr val="2618DC"/>
                </a:solidFill>
              </a:rPr>
              <a:t>T.T.</a:t>
            </a:r>
            <a:r>
              <a:rPr lang="pt-BR" sz="1600" b="1" baseline="-25000">
                <a:solidFill>
                  <a:srgbClr val="2618DC"/>
                </a:solidFill>
              </a:rPr>
              <a:t>E</a:t>
            </a:r>
            <a:r>
              <a:rPr lang="pt-BR" sz="1600" b="1">
                <a:solidFill>
                  <a:srgbClr val="2618DC"/>
                </a:solidFill>
              </a:rPr>
              <a:t> = 16’</a:t>
            </a:r>
            <a:endParaRPr lang="pt-BR" sz="1600">
              <a:solidFill>
                <a:srgbClr val="2618DC"/>
              </a:solidFill>
            </a:endParaRPr>
          </a:p>
        </p:txBody>
      </p:sp>
      <p:sp>
        <p:nvSpPr>
          <p:cNvPr id="27" name="Rectangle 27">
            <a:extLst>
              <a:ext uri="{FF2B5EF4-FFF2-40B4-BE49-F238E27FC236}">
                <a16:creationId xmlns:a16="http://schemas.microsoft.com/office/drawing/2014/main" id="{384DF2A9-249D-023F-04DA-DB37C5F59A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47150" y="5256213"/>
            <a:ext cx="152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65" tIns="46033" rIns="92065" bIns="46033">
            <a:spAutoFit/>
          </a:bodyPr>
          <a:lstStyle/>
          <a:p>
            <a:pPr eaLnBrk="0" hangingPunct="0"/>
            <a:r>
              <a:rPr lang="pt-BR" sz="1600" b="1">
                <a:solidFill>
                  <a:srgbClr val="2618DC"/>
                </a:solidFill>
              </a:rPr>
              <a:t>T.T.</a:t>
            </a:r>
            <a:r>
              <a:rPr lang="pt-BR" sz="1600" b="1" baseline="-25000">
                <a:solidFill>
                  <a:srgbClr val="2618DC"/>
                </a:solidFill>
              </a:rPr>
              <a:t>MISTA</a:t>
            </a:r>
            <a:r>
              <a:rPr lang="pt-BR" sz="1600" b="1">
                <a:solidFill>
                  <a:srgbClr val="2618DC"/>
                </a:solidFill>
              </a:rPr>
              <a:t> = 1’</a:t>
            </a:r>
            <a:endParaRPr lang="pt-BR" sz="1600">
              <a:solidFill>
                <a:srgbClr val="2618DC"/>
              </a:solidFill>
            </a:endParaRPr>
          </a:p>
        </p:txBody>
      </p:sp>
      <p:sp>
        <p:nvSpPr>
          <p:cNvPr id="28" name="Rectangle 28">
            <a:extLst>
              <a:ext uri="{FF2B5EF4-FFF2-40B4-BE49-F238E27FC236}">
                <a16:creationId xmlns:a16="http://schemas.microsoft.com/office/drawing/2014/main" id="{8D38E06C-2975-14E9-40A2-3C2F525B8D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9150" y="5256214"/>
            <a:ext cx="4114800" cy="831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65" tIns="46033" rIns="92065" bIns="46033">
            <a:spAutoFit/>
          </a:bodyPr>
          <a:lstStyle/>
          <a:p>
            <a:pPr eaLnBrk="0" hangingPunct="0"/>
            <a:r>
              <a:rPr lang="pt-BR" sz="2400" b="1" dirty="0">
                <a:solidFill>
                  <a:srgbClr val="C00000"/>
                </a:solidFill>
              </a:rPr>
              <a:t>Sequenciamento</a:t>
            </a:r>
            <a:r>
              <a:rPr lang="pt-BR" sz="2400" b="1" dirty="0">
                <a:solidFill>
                  <a:srgbClr val="2618DC"/>
                </a:solidFill>
              </a:rPr>
              <a:t> para nivelar o mix de produção</a:t>
            </a:r>
            <a:endParaRPr lang="pt-BR" sz="2400" dirty="0">
              <a:solidFill>
                <a:srgbClr val="2618DC"/>
              </a:solidFill>
            </a:endParaRPr>
          </a:p>
        </p:txBody>
      </p:sp>
      <p:sp>
        <p:nvSpPr>
          <p:cNvPr id="29" name="AutoShape 29">
            <a:extLst>
              <a:ext uri="{FF2B5EF4-FFF2-40B4-BE49-F238E27FC236}">
                <a16:creationId xmlns:a16="http://schemas.microsoft.com/office/drawing/2014/main" id="{BEED7ACA-460C-16E9-F88D-3435EAC5039C}"/>
              </a:ext>
            </a:extLst>
          </p:cNvPr>
          <p:cNvSpPr>
            <a:spLocks noChangeArrowheads="1"/>
          </p:cNvSpPr>
          <p:nvPr/>
        </p:nvSpPr>
        <p:spPr bwMode="auto">
          <a:xfrm rot="18797446">
            <a:off x="5993607" y="5161757"/>
            <a:ext cx="1431925" cy="401638"/>
          </a:xfrm>
          <a:prstGeom prst="curvedUpArrow">
            <a:avLst>
              <a:gd name="adj1" fmla="val 41182"/>
              <a:gd name="adj2" fmla="val 115259"/>
              <a:gd name="adj3" fmla="val 41042"/>
            </a:avLst>
          </a:prstGeom>
          <a:solidFill>
            <a:schemeClr val="hlink"/>
          </a:solidFill>
          <a:ln w="9525">
            <a:solidFill>
              <a:srgbClr val="00008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0" name="Rectangle 30">
            <a:extLst>
              <a:ext uri="{FF2B5EF4-FFF2-40B4-BE49-F238E27FC236}">
                <a16:creationId xmlns:a16="http://schemas.microsoft.com/office/drawing/2014/main" id="{2321DCA5-EAF8-A483-3B52-6D5AA4C8F1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28100" y="2589213"/>
            <a:ext cx="12954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65" tIns="46033" rIns="92065" bIns="46033">
            <a:spAutoFit/>
          </a:bodyPr>
          <a:lstStyle/>
          <a:p>
            <a:pPr eaLnBrk="0" hangingPunct="0"/>
            <a:r>
              <a:rPr lang="pt-BR" sz="1600" b="1">
                <a:solidFill>
                  <a:srgbClr val="2618DC"/>
                </a:solidFill>
              </a:rPr>
              <a:t>T.T.</a:t>
            </a:r>
            <a:r>
              <a:rPr lang="pt-BR" sz="1600" b="1" baseline="-25000">
                <a:solidFill>
                  <a:srgbClr val="2618DC"/>
                </a:solidFill>
              </a:rPr>
              <a:t>C</a:t>
            </a:r>
            <a:r>
              <a:rPr lang="pt-BR" sz="1600" b="1">
                <a:solidFill>
                  <a:srgbClr val="2618DC"/>
                </a:solidFill>
              </a:rPr>
              <a:t> =  8’</a:t>
            </a:r>
            <a:endParaRPr lang="pt-BR" sz="1600">
              <a:solidFill>
                <a:srgbClr val="2618DC"/>
              </a:solidFill>
            </a:endParaRPr>
          </a:p>
        </p:txBody>
      </p:sp>
      <p:sp>
        <p:nvSpPr>
          <p:cNvPr id="31" name="Rectangle 31">
            <a:extLst>
              <a:ext uri="{FF2B5EF4-FFF2-40B4-BE49-F238E27FC236}">
                <a16:creationId xmlns:a16="http://schemas.microsoft.com/office/drawing/2014/main" id="{D19416B6-83A4-E0F2-573F-A388A80EEA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28100" y="1941513"/>
            <a:ext cx="12954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65" tIns="46033" rIns="92065" bIns="46033">
            <a:spAutoFit/>
          </a:bodyPr>
          <a:lstStyle/>
          <a:p>
            <a:pPr eaLnBrk="0" hangingPunct="0"/>
            <a:r>
              <a:rPr lang="pt-BR" sz="1600" b="1">
                <a:solidFill>
                  <a:srgbClr val="2618DC"/>
                </a:solidFill>
              </a:rPr>
              <a:t>T.T.</a:t>
            </a:r>
            <a:r>
              <a:rPr lang="pt-BR" sz="1600" b="1" baseline="-25000">
                <a:solidFill>
                  <a:srgbClr val="2618DC"/>
                </a:solidFill>
              </a:rPr>
              <a:t>B</a:t>
            </a:r>
            <a:r>
              <a:rPr lang="pt-BR" sz="1600" b="1">
                <a:solidFill>
                  <a:srgbClr val="2618DC"/>
                </a:solidFill>
              </a:rPr>
              <a:t> =  4’</a:t>
            </a:r>
            <a:endParaRPr lang="pt-BR" sz="1600">
              <a:solidFill>
                <a:srgbClr val="2618DC"/>
              </a:solidFill>
            </a:endParaRPr>
          </a:p>
        </p:txBody>
      </p:sp>
      <p:sp>
        <p:nvSpPr>
          <p:cNvPr id="32" name="Rectangle 32">
            <a:extLst>
              <a:ext uri="{FF2B5EF4-FFF2-40B4-BE49-F238E27FC236}">
                <a16:creationId xmlns:a16="http://schemas.microsoft.com/office/drawing/2014/main" id="{BA8D3077-711B-25B5-8EE2-BDBF822E42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28100" y="1331913"/>
            <a:ext cx="12954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65" tIns="46033" rIns="92065" bIns="46033">
            <a:spAutoFit/>
          </a:bodyPr>
          <a:lstStyle/>
          <a:p>
            <a:pPr eaLnBrk="0" hangingPunct="0"/>
            <a:r>
              <a:rPr lang="pt-BR" sz="1600" b="1">
                <a:solidFill>
                  <a:srgbClr val="2618DC"/>
                </a:solidFill>
              </a:rPr>
              <a:t>T.T.</a:t>
            </a:r>
            <a:r>
              <a:rPr lang="pt-BR" sz="1600" b="1" baseline="-25000">
                <a:solidFill>
                  <a:srgbClr val="2618DC"/>
                </a:solidFill>
              </a:rPr>
              <a:t>A</a:t>
            </a:r>
            <a:r>
              <a:rPr lang="pt-BR" sz="1600" b="1">
                <a:solidFill>
                  <a:srgbClr val="2618DC"/>
                </a:solidFill>
              </a:rPr>
              <a:t> =  2’</a:t>
            </a:r>
            <a:endParaRPr lang="pt-BR" sz="1600">
              <a:solidFill>
                <a:srgbClr val="2618DC"/>
              </a:solidFill>
            </a:endParaRPr>
          </a:p>
        </p:txBody>
      </p:sp>
      <p:sp>
        <p:nvSpPr>
          <p:cNvPr id="33" name="Rectangle 33">
            <a:extLst>
              <a:ext uri="{FF2B5EF4-FFF2-40B4-BE49-F238E27FC236}">
                <a16:creationId xmlns:a16="http://schemas.microsoft.com/office/drawing/2014/main" id="{39B55AD1-EEF9-E195-200F-D4006F40F4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0350" y="4484688"/>
            <a:ext cx="228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pt-BR" sz="24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B</a:t>
            </a:r>
            <a:endParaRPr lang="pt-BR" sz="2400" b="1">
              <a:latin typeface="Times New Roman" pitchFamily="18" charset="0"/>
            </a:endParaRPr>
          </a:p>
        </p:txBody>
      </p:sp>
      <p:sp>
        <p:nvSpPr>
          <p:cNvPr id="34" name="Rectangle 34">
            <a:extLst>
              <a:ext uri="{FF2B5EF4-FFF2-40B4-BE49-F238E27FC236}">
                <a16:creationId xmlns:a16="http://schemas.microsoft.com/office/drawing/2014/main" id="{70821BF6-E91E-B9AA-4B05-76B0E22BA5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1350" y="4484688"/>
            <a:ext cx="228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pt-BR" sz="24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A</a:t>
            </a:r>
            <a:endParaRPr lang="pt-BR" sz="2400" b="1">
              <a:latin typeface="Times New Roman" pitchFamily="18" charset="0"/>
            </a:endParaRPr>
          </a:p>
        </p:txBody>
      </p:sp>
      <p:sp>
        <p:nvSpPr>
          <p:cNvPr id="35" name="Rectangle 35">
            <a:extLst>
              <a:ext uri="{FF2B5EF4-FFF2-40B4-BE49-F238E27FC236}">
                <a16:creationId xmlns:a16="http://schemas.microsoft.com/office/drawing/2014/main" id="{D4A17A1E-82B2-B1E5-278C-021D478BAD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32350" y="4484688"/>
            <a:ext cx="228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pt-BR" sz="24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C</a:t>
            </a:r>
            <a:endParaRPr lang="pt-BR" sz="2400" b="1">
              <a:latin typeface="Times New Roman" pitchFamily="18" charset="0"/>
            </a:endParaRPr>
          </a:p>
        </p:txBody>
      </p:sp>
      <p:sp>
        <p:nvSpPr>
          <p:cNvPr id="36" name="Rectangle 36">
            <a:extLst>
              <a:ext uri="{FF2B5EF4-FFF2-40B4-BE49-F238E27FC236}">
                <a16:creationId xmlns:a16="http://schemas.microsoft.com/office/drawing/2014/main" id="{63684B6E-AA07-30DA-6FE2-3A1323B50F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13350" y="4484688"/>
            <a:ext cx="228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pt-BR" sz="24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A</a:t>
            </a:r>
            <a:endParaRPr lang="pt-BR" sz="2400" b="1">
              <a:latin typeface="Times New Roman" pitchFamily="18" charset="0"/>
            </a:endParaRPr>
          </a:p>
        </p:txBody>
      </p:sp>
      <p:sp>
        <p:nvSpPr>
          <p:cNvPr id="37" name="Rectangle 37">
            <a:extLst>
              <a:ext uri="{FF2B5EF4-FFF2-40B4-BE49-F238E27FC236}">
                <a16:creationId xmlns:a16="http://schemas.microsoft.com/office/drawing/2014/main" id="{D108AAB0-B607-B142-4D9B-3CC8560293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94350" y="4484688"/>
            <a:ext cx="228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pt-BR" sz="24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B</a:t>
            </a:r>
            <a:endParaRPr lang="pt-BR" sz="2400" b="1">
              <a:latin typeface="Times New Roman" pitchFamily="18" charset="0"/>
            </a:endParaRPr>
          </a:p>
        </p:txBody>
      </p:sp>
      <p:sp>
        <p:nvSpPr>
          <p:cNvPr id="38" name="Rectangle 38">
            <a:extLst>
              <a:ext uri="{FF2B5EF4-FFF2-40B4-BE49-F238E27FC236}">
                <a16:creationId xmlns:a16="http://schemas.microsoft.com/office/drawing/2014/main" id="{1055800A-4AB8-A187-FBAB-A1A9758800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5350" y="4484688"/>
            <a:ext cx="228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pt-BR" sz="24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A</a:t>
            </a:r>
            <a:endParaRPr lang="pt-BR" sz="2400" b="1">
              <a:latin typeface="Times New Roman" pitchFamily="18" charset="0"/>
            </a:endParaRPr>
          </a:p>
        </p:txBody>
      </p:sp>
      <p:sp>
        <p:nvSpPr>
          <p:cNvPr id="39" name="Rectangle 39">
            <a:extLst>
              <a:ext uri="{FF2B5EF4-FFF2-40B4-BE49-F238E27FC236}">
                <a16:creationId xmlns:a16="http://schemas.microsoft.com/office/drawing/2014/main" id="{74400FBB-A2C6-D680-A53E-638235CB5C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56350" y="4484688"/>
            <a:ext cx="228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pt-BR" sz="24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D</a:t>
            </a:r>
            <a:endParaRPr lang="pt-BR" sz="2400" b="1">
              <a:latin typeface="Times New Roman" pitchFamily="18" charset="0"/>
            </a:endParaRPr>
          </a:p>
        </p:txBody>
      </p:sp>
      <p:sp>
        <p:nvSpPr>
          <p:cNvPr id="40" name="Rectangle 40">
            <a:extLst>
              <a:ext uri="{FF2B5EF4-FFF2-40B4-BE49-F238E27FC236}">
                <a16:creationId xmlns:a16="http://schemas.microsoft.com/office/drawing/2014/main" id="{F93F4E09-B018-74BE-5848-B342C43ABC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37350" y="4484688"/>
            <a:ext cx="228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pt-BR" sz="24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A</a:t>
            </a:r>
            <a:endParaRPr lang="pt-BR" sz="2400" b="1">
              <a:latin typeface="Times New Roman" pitchFamily="18" charset="0"/>
            </a:endParaRPr>
          </a:p>
        </p:txBody>
      </p:sp>
      <p:sp>
        <p:nvSpPr>
          <p:cNvPr id="41" name="Rectangle 41">
            <a:extLst>
              <a:ext uri="{FF2B5EF4-FFF2-40B4-BE49-F238E27FC236}">
                <a16:creationId xmlns:a16="http://schemas.microsoft.com/office/drawing/2014/main" id="{3692A9A5-7F8A-6AEB-57A3-2878B0DA23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18350" y="4484688"/>
            <a:ext cx="228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pt-BR" sz="24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B</a:t>
            </a:r>
            <a:endParaRPr lang="pt-BR" sz="2400" b="1">
              <a:latin typeface="Times New Roman" pitchFamily="18" charset="0"/>
            </a:endParaRPr>
          </a:p>
        </p:txBody>
      </p:sp>
      <p:sp>
        <p:nvSpPr>
          <p:cNvPr id="42" name="Rectangle 42">
            <a:extLst>
              <a:ext uri="{FF2B5EF4-FFF2-40B4-BE49-F238E27FC236}">
                <a16:creationId xmlns:a16="http://schemas.microsoft.com/office/drawing/2014/main" id="{972FBA32-30AE-2E7A-580D-301AA957CF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99350" y="4484688"/>
            <a:ext cx="228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pt-BR" sz="24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A</a:t>
            </a:r>
            <a:endParaRPr lang="pt-BR" sz="2400" b="1">
              <a:latin typeface="Times New Roman" pitchFamily="18" charset="0"/>
            </a:endParaRPr>
          </a:p>
        </p:txBody>
      </p:sp>
      <p:sp>
        <p:nvSpPr>
          <p:cNvPr id="43" name="Rectangle 43">
            <a:extLst>
              <a:ext uri="{FF2B5EF4-FFF2-40B4-BE49-F238E27FC236}">
                <a16:creationId xmlns:a16="http://schemas.microsoft.com/office/drawing/2014/main" id="{9FE3A1F2-13F0-D6AF-2AA5-2707708F53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80350" y="4484688"/>
            <a:ext cx="228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pt-BR" sz="24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C</a:t>
            </a:r>
            <a:endParaRPr lang="pt-BR" sz="2400" b="1">
              <a:latin typeface="Times New Roman" pitchFamily="18" charset="0"/>
            </a:endParaRPr>
          </a:p>
        </p:txBody>
      </p:sp>
      <p:sp>
        <p:nvSpPr>
          <p:cNvPr id="44" name="Rectangle 44">
            <a:extLst>
              <a:ext uri="{FF2B5EF4-FFF2-40B4-BE49-F238E27FC236}">
                <a16:creationId xmlns:a16="http://schemas.microsoft.com/office/drawing/2014/main" id="{709900A9-9725-18B2-B327-3121FDEDAE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61350" y="4484688"/>
            <a:ext cx="228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pt-BR" sz="24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A</a:t>
            </a:r>
            <a:endParaRPr lang="pt-BR" sz="2400" b="1">
              <a:latin typeface="Times New Roman" pitchFamily="18" charset="0"/>
            </a:endParaRPr>
          </a:p>
        </p:txBody>
      </p:sp>
      <p:sp>
        <p:nvSpPr>
          <p:cNvPr id="45" name="Rectangle 45">
            <a:extLst>
              <a:ext uri="{FF2B5EF4-FFF2-40B4-BE49-F238E27FC236}">
                <a16:creationId xmlns:a16="http://schemas.microsoft.com/office/drawing/2014/main" id="{98370755-32F4-D651-24F5-C1DE43E93E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42350" y="4484688"/>
            <a:ext cx="228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pt-BR" sz="24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B</a:t>
            </a:r>
            <a:endParaRPr lang="pt-BR" sz="2400" b="1">
              <a:latin typeface="Times New Roman" pitchFamily="18" charset="0"/>
            </a:endParaRPr>
          </a:p>
        </p:txBody>
      </p:sp>
      <p:sp>
        <p:nvSpPr>
          <p:cNvPr id="46" name="Rectangle 46">
            <a:extLst>
              <a:ext uri="{FF2B5EF4-FFF2-40B4-BE49-F238E27FC236}">
                <a16:creationId xmlns:a16="http://schemas.microsoft.com/office/drawing/2014/main" id="{53392858-BDED-DE9C-C0CA-60AEBDEF68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23350" y="4484688"/>
            <a:ext cx="228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pt-BR" sz="24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A</a:t>
            </a:r>
            <a:endParaRPr lang="pt-BR" sz="2400" b="1">
              <a:latin typeface="Times New Roman" pitchFamily="18" charset="0"/>
            </a:endParaRPr>
          </a:p>
        </p:txBody>
      </p:sp>
      <p:sp>
        <p:nvSpPr>
          <p:cNvPr id="47" name="Rectangle 47">
            <a:extLst>
              <a:ext uri="{FF2B5EF4-FFF2-40B4-BE49-F238E27FC236}">
                <a16:creationId xmlns:a16="http://schemas.microsoft.com/office/drawing/2014/main" id="{334DA239-84A5-9F1C-C4E6-60C1F86791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04350" y="4484688"/>
            <a:ext cx="228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pt-BR" sz="24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E</a:t>
            </a:r>
            <a:endParaRPr lang="pt-BR" sz="2400" b="1">
              <a:latin typeface="Times New Roman" pitchFamily="18" charset="0"/>
            </a:endParaRPr>
          </a:p>
        </p:txBody>
      </p:sp>
      <p:graphicFrame>
        <p:nvGraphicFramePr>
          <p:cNvPr id="48" name="Object 48">
            <a:extLst>
              <a:ext uri="{FF2B5EF4-FFF2-40B4-BE49-F238E27FC236}">
                <a16:creationId xmlns:a16="http://schemas.microsoft.com/office/drawing/2014/main" id="{87660004-1394-3F39-596A-17FD0750312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651750" y="5027614"/>
          <a:ext cx="838200" cy="204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37" imgW="11606400" imgH="2982240" progId="">
                  <p:embed/>
                </p:oleObj>
              </mc:Choice>
              <mc:Fallback>
                <p:oleObj name="Clip" r:id="rId37" imgW="11606400" imgH="2982240" progId="">
                  <p:embed/>
                  <p:pic>
                    <p:nvPicPr>
                      <p:cNvPr id="48" name="Object 48">
                        <a:extLst>
                          <a:ext uri="{FF2B5EF4-FFF2-40B4-BE49-F238E27FC236}">
                            <a16:creationId xmlns:a16="http://schemas.microsoft.com/office/drawing/2014/main" id="{87660004-1394-3F39-596A-17FD0750312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51750" y="5027614"/>
                        <a:ext cx="838200" cy="2047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" name="Object 49">
            <a:extLst>
              <a:ext uri="{FF2B5EF4-FFF2-40B4-BE49-F238E27FC236}">
                <a16:creationId xmlns:a16="http://schemas.microsoft.com/office/drawing/2014/main" id="{C6D2DB45-96A6-209D-D6C7-2EFB43B3EDD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489950" y="5027614"/>
          <a:ext cx="838200" cy="204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39" imgW="6545263" imgH="1706563" progId="">
                  <p:embed/>
                </p:oleObj>
              </mc:Choice>
              <mc:Fallback>
                <p:oleObj name="Clip" r:id="rId39" imgW="6545263" imgH="1706563" progId="">
                  <p:embed/>
                  <p:pic>
                    <p:nvPicPr>
                      <p:cNvPr id="49" name="Object 49">
                        <a:extLst>
                          <a:ext uri="{FF2B5EF4-FFF2-40B4-BE49-F238E27FC236}">
                            <a16:creationId xmlns:a16="http://schemas.microsoft.com/office/drawing/2014/main" id="{C6D2DB45-96A6-209D-D6C7-2EFB43B3EDD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89950" y="5027614"/>
                        <a:ext cx="838200" cy="2047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" name="Rectangle 2">
            <a:extLst>
              <a:ext uri="{FF2B5EF4-FFF2-40B4-BE49-F238E27FC236}">
                <a16:creationId xmlns:a16="http://schemas.microsoft.com/office/drawing/2014/main" id="{15B580E0-780D-5E97-31BE-0F35360226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15"/>
            <a:ext cx="12192000" cy="483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ja-JP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34" charset="-128"/>
                <a:cs typeface="+mn-cs"/>
              </a:rPr>
              <a:t>Sequenciando a </a:t>
            </a:r>
            <a:r>
              <a:rPr kumimoji="0" lang="pt-BR" altLang="ja-JP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34" charset="-128"/>
                <a:cs typeface="+mn-cs"/>
              </a:rPr>
              <a:t>Produç</a:t>
            </a:r>
            <a:r>
              <a:rPr lang="pt-BR" altLang="ja-JP" sz="2800" b="1" dirty="0" err="1">
                <a:solidFill>
                  <a:srgbClr val="000000"/>
                </a:solidFill>
                <a:ea typeface="游ゴシック" panose="020B0400000000000000" pitchFamily="34" charset="-128"/>
              </a:rPr>
              <a:t>ão</a:t>
            </a:r>
            <a:r>
              <a:rPr lang="pt-BR" altLang="ja-JP" sz="2800" b="1" dirty="0">
                <a:solidFill>
                  <a:srgbClr val="000000"/>
                </a:solidFill>
                <a:ea typeface="游ゴシック" panose="020B0400000000000000" pitchFamily="34" charset="-128"/>
              </a:rPr>
              <a:t> para Nivelar MIX</a:t>
            </a:r>
            <a:endParaRPr kumimoji="0" lang="pt-BR" altLang="pt-BR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3258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77061" name="Picture 5">
            <a:extLst>
              <a:ext uri="{FF2B5EF4-FFF2-40B4-BE49-F238E27FC236}">
                <a16:creationId xmlns:a16="http://schemas.microsoft.com/office/drawing/2014/main" id="{388D6E36-13E2-EC83-9A25-DAC372BABD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98" y="512086"/>
            <a:ext cx="12160102" cy="2639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aixaDeTexto 5">
            <a:extLst>
              <a:ext uri="{FF2B5EF4-FFF2-40B4-BE49-F238E27FC236}">
                <a16:creationId xmlns:a16="http://schemas.microsoft.com/office/drawing/2014/main" id="{AF7DAB20-8E3B-C256-C58D-9E38177F1C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-4445"/>
            <a:ext cx="12192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 </a:t>
            </a:r>
            <a:r>
              <a:rPr kumimoji="0" lang="pt-BR" altLang="pt-BR" sz="28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Heijunka</a:t>
            </a:r>
            <a:r>
              <a:rPr kumimoji="0" lang="pt-BR" altLang="pt-BR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na Prática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9DE1CD88-5559-A4FC-5E68-486745B0E4E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62" t="2061" r="3329" b="2725"/>
          <a:stretch/>
        </p:blipFill>
        <p:spPr>
          <a:xfrm>
            <a:off x="5613991" y="3188593"/>
            <a:ext cx="6578009" cy="3672585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898E8925-7F86-4156-E030-22D03F61DD0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6900" r="1601" b="8279"/>
          <a:stretch/>
        </p:blipFill>
        <p:spPr>
          <a:xfrm>
            <a:off x="-1" y="3878409"/>
            <a:ext cx="5613992" cy="1831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94894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6DA1A105-6E95-DF05-8A23-8959C76C2076}"/>
              </a:ext>
            </a:extLst>
          </p:cNvPr>
          <p:cNvSpPr txBox="1"/>
          <p:nvPr/>
        </p:nvSpPr>
        <p:spPr>
          <a:xfrm>
            <a:off x="0" y="919353"/>
            <a:ext cx="12192000" cy="5925946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361950" marR="0" lvl="0" indent="-361950" algn="l" defTabSz="914400" rtl="0" eaLnBrk="1" fontAlgn="ctr" latinLnBrk="0" hangingPunct="1">
              <a:spcBef>
                <a:spcPts val="0"/>
              </a:spcBef>
              <a:spcAft>
                <a:spcPts val="24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lang="pt-BR" sz="2400" b="0" i="0" u="none" strike="noStrike" dirty="0">
                <a:effectLst/>
                <a:latin typeface="Arial" panose="020B0604020202020204" pitchFamily="34" charset="0"/>
              </a:rPr>
              <a:t>Calcule o </a:t>
            </a:r>
            <a:r>
              <a:rPr lang="pt-BR" sz="2400" b="1" i="0" u="none" strike="noStrike" dirty="0" err="1">
                <a:effectLst/>
                <a:latin typeface="Arial" panose="020B0604020202020204" pitchFamily="34" charset="0"/>
              </a:rPr>
              <a:t>Takt</a:t>
            </a:r>
            <a:r>
              <a:rPr lang="pt-BR" sz="2400" b="1" i="0" u="none" strike="noStrike" dirty="0">
                <a:effectLst/>
                <a:latin typeface="Arial" panose="020B0604020202020204" pitchFamily="34" charset="0"/>
              </a:rPr>
              <a:t> Time</a:t>
            </a:r>
            <a:r>
              <a:rPr lang="pt-BR" sz="2400" b="0" i="0" u="none" strike="noStrike" dirty="0">
                <a:effectLst/>
                <a:latin typeface="Arial" panose="020B0604020202020204" pitchFamily="34" charset="0"/>
              </a:rPr>
              <a:t> da Linha Mista.</a:t>
            </a:r>
          </a:p>
          <a:p>
            <a:pPr marL="361950" marR="0" lvl="0" indent="-361950" algn="l" defTabSz="914400" rtl="0" eaLnBrk="1" fontAlgn="ctr" latinLnBrk="0" hangingPunct="1">
              <a:spcBef>
                <a:spcPts val="0"/>
              </a:spcBef>
              <a:spcAft>
                <a:spcPts val="24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lang="pt-BR" sz="2400" b="0" i="0" u="none" strike="noStrike" dirty="0">
                <a:effectLst/>
                <a:latin typeface="Arial" panose="020B0604020202020204" pitchFamily="34" charset="0"/>
              </a:rPr>
              <a:t>Calcule o </a:t>
            </a:r>
            <a:r>
              <a:rPr lang="pt-BR" sz="2400" b="0" i="0" u="none" strike="noStrike" dirty="0" err="1">
                <a:effectLst/>
                <a:latin typeface="Arial" panose="020B0604020202020204" pitchFamily="34" charset="0"/>
              </a:rPr>
              <a:t>Takt</a:t>
            </a:r>
            <a:r>
              <a:rPr lang="pt-BR" sz="2400" b="0" i="0" u="none" strike="noStrike" dirty="0">
                <a:effectLst/>
                <a:latin typeface="Arial" panose="020B0604020202020204" pitchFamily="34" charset="0"/>
              </a:rPr>
              <a:t> Time </a:t>
            </a:r>
            <a:r>
              <a:rPr lang="pt-BR" sz="2400" b="1" i="0" u="none" strike="noStrike" dirty="0">
                <a:effectLst/>
                <a:latin typeface="Arial" panose="020B0604020202020204" pitchFamily="34" charset="0"/>
              </a:rPr>
              <a:t>Individual</a:t>
            </a:r>
            <a:r>
              <a:rPr lang="pt-BR" sz="2400" b="0" i="0" u="none" strike="noStrike" dirty="0">
                <a:effectLst/>
                <a:latin typeface="Arial" panose="020B0604020202020204" pitchFamily="34" charset="0"/>
              </a:rPr>
              <a:t> para cada modelo.</a:t>
            </a:r>
          </a:p>
          <a:p>
            <a:pPr marL="361950" marR="0" lvl="0" indent="-361950" algn="l" defTabSz="914400" rtl="0" eaLnBrk="1" fontAlgn="ctr" latinLnBrk="0" hangingPunct="1">
              <a:spcBef>
                <a:spcPts val="0"/>
              </a:spcBef>
              <a:spcAft>
                <a:spcPts val="24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lang="pt-BR" sz="2400" b="0" i="0" u="none" strike="noStrike" dirty="0">
                <a:effectLst/>
                <a:latin typeface="Arial" panose="020B0604020202020204" pitchFamily="34" charset="0"/>
              </a:rPr>
              <a:t>Construa a </a:t>
            </a:r>
            <a:r>
              <a:rPr lang="pt-BR" sz="2400" b="1" dirty="0"/>
              <a:t>M</a:t>
            </a:r>
            <a:r>
              <a:rPr lang="pt-BR" sz="2400" b="1" i="0" u="none" strike="noStrike" dirty="0">
                <a:effectLst/>
                <a:latin typeface="Arial" panose="020B0604020202020204" pitchFamily="34" charset="0"/>
              </a:rPr>
              <a:t>atriz</a:t>
            </a:r>
            <a:r>
              <a:rPr lang="pt-BR" sz="2400" b="0" i="0" u="none" strike="noStrike" dirty="0">
                <a:effectLst/>
                <a:latin typeface="Arial" panose="020B0604020202020204" pitchFamily="34" charset="0"/>
              </a:rPr>
              <a:t> com linha de tempo com "slots" no eixo X e os modelos no eixo Y.</a:t>
            </a:r>
          </a:p>
          <a:p>
            <a:pPr marL="361950" marR="0" lvl="0" indent="-361950" algn="l" defTabSz="914400" rtl="0" eaLnBrk="1" fontAlgn="ctr" latinLnBrk="0" hangingPunct="1">
              <a:spcBef>
                <a:spcPts val="0"/>
              </a:spcBef>
              <a:spcAft>
                <a:spcPts val="24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lang="pt-BR" sz="2400" b="0" i="0" u="none" strike="noStrike" dirty="0">
                <a:effectLst/>
                <a:latin typeface="Arial" panose="020B0604020202020204" pitchFamily="34" charset="0"/>
              </a:rPr>
              <a:t>Inicie </a:t>
            </a:r>
            <a:r>
              <a:rPr lang="pt-BR" sz="2400" b="1" i="0" u="none" strike="noStrike" dirty="0">
                <a:effectLst/>
                <a:latin typeface="Arial" panose="020B0604020202020204" pitchFamily="34" charset="0"/>
              </a:rPr>
              <a:t>alocação</a:t>
            </a:r>
            <a:r>
              <a:rPr lang="pt-BR" sz="2400" b="0" i="0" u="none" strike="noStrike" dirty="0">
                <a:effectLst/>
                <a:latin typeface="Arial" panose="020B0604020202020204" pitchFamily="34" charset="0"/>
              </a:rPr>
              <a:t> dos modelos a produzir com o modelo de </a:t>
            </a:r>
            <a:r>
              <a:rPr lang="pt-BR" sz="2400" b="1" i="0" u="none" strike="noStrike" dirty="0">
                <a:effectLst/>
                <a:latin typeface="Arial" panose="020B0604020202020204" pitchFamily="34" charset="0"/>
              </a:rPr>
              <a:t>menor </a:t>
            </a:r>
            <a:r>
              <a:rPr lang="pt-BR" sz="2400" b="1" i="0" u="none" strike="noStrike" dirty="0" err="1">
                <a:effectLst/>
                <a:latin typeface="Arial" panose="020B0604020202020204" pitchFamily="34" charset="0"/>
              </a:rPr>
              <a:t>Takt</a:t>
            </a:r>
            <a:r>
              <a:rPr lang="pt-BR" sz="2400" b="1" i="0" u="none" strike="noStrike" dirty="0">
                <a:effectLst/>
                <a:latin typeface="Arial" panose="020B0604020202020204" pitchFamily="34" charset="0"/>
              </a:rPr>
              <a:t> Time</a:t>
            </a:r>
            <a:r>
              <a:rPr lang="pt-BR" sz="2400" b="0" i="0" u="none" strike="noStrike" dirty="0">
                <a:effectLst/>
                <a:latin typeface="Arial" panose="020B0604020202020204" pitchFamily="34" charset="0"/>
              </a:rPr>
              <a:t>.</a:t>
            </a:r>
          </a:p>
          <a:p>
            <a:pPr marL="361950" marR="0" lvl="0" indent="-361950" algn="l" defTabSz="914400" rtl="0" eaLnBrk="1" fontAlgn="ctr" latinLnBrk="0" hangingPunct="1">
              <a:spcBef>
                <a:spcPts val="0"/>
              </a:spcBef>
              <a:spcAft>
                <a:spcPts val="24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lang="pt-BR" sz="2400" b="1" i="0" u="none" strike="noStrike" dirty="0">
                <a:effectLst/>
                <a:latin typeface="Arial" panose="020B0604020202020204" pitchFamily="34" charset="0"/>
              </a:rPr>
              <a:t>Aloque</a:t>
            </a:r>
            <a:r>
              <a:rPr lang="pt-BR" sz="2400" b="0" i="0" u="none" strike="noStrike" dirty="0">
                <a:effectLst/>
                <a:latin typeface="Arial" panose="020B0604020202020204" pitchFamily="34" charset="0"/>
              </a:rPr>
              <a:t>, se</a:t>
            </a:r>
            <a:r>
              <a:rPr lang="pt-BR" sz="2400" dirty="0"/>
              <a:t>mpre no 1º slot vago, </a:t>
            </a:r>
            <a:r>
              <a:rPr lang="pt-BR" sz="2400" b="0" i="0" u="none" strike="noStrike" dirty="0">
                <a:effectLst/>
                <a:latin typeface="Arial" panose="020B0604020202020204" pitchFamily="34" charset="0"/>
              </a:rPr>
              <a:t>os demais modelos a produzir, seguindo </a:t>
            </a:r>
            <a:r>
              <a:rPr lang="pt-BR" sz="2400" b="1" i="0" u="none" strike="noStrike" dirty="0">
                <a:effectLst/>
                <a:latin typeface="Arial" panose="020B0604020202020204" pitchFamily="34" charset="0"/>
              </a:rPr>
              <a:t>ordem crescente do </a:t>
            </a:r>
            <a:r>
              <a:rPr lang="pt-BR" sz="2400" b="1" i="0" u="none" strike="noStrike" dirty="0" err="1">
                <a:effectLst/>
                <a:latin typeface="Arial" panose="020B0604020202020204" pitchFamily="34" charset="0"/>
              </a:rPr>
              <a:t>Takt</a:t>
            </a:r>
            <a:r>
              <a:rPr lang="pt-BR" sz="2400" b="1" i="0" u="none" strike="noStrike" dirty="0">
                <a:effectLst/>
                <a:latin typeface="Arial" panose="020B0604020202020204" pitchFamily="34" charset="0"/>
              </a:rPr>
              <a:t> Time</a:t>
            </a:r>
            <a:r>
              <a:rPr lang="pt-BR" sz="2400" b="0" i="0" u="none" strike="noStrike" dirty="0">
                <a:effectLst/>
                <a:latin typeface="Arial" panose="020B0604020202020204" pitchFamily="34" charset="0"/>
              </a:rPr>
              <a:t>.</a:t>
            </a:r>
            <a:endParaRPr lang="pt-BR" sz="2400" dirty="0"/>
          </a:p>
          <a:p>
            <a:pPr marL="361950" marR="0" lvl="0" indent="-361950" algn="l" defTabSz="914400" rtl="0" eaLnBrk="1" fontAlgn="ctr" latinLnBrk="0" hangingPunct="1">
              <a:spcBef>
                <a:spcPts val="0"/>
              </a:spcBef>
              <a:spcAft>
                <a:spcPts val="24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lang="pt-BR" sz="2400" b="0" i="0" u="none" strike="noStrike" dirty="0">
                <a:effectLst/>
                <a:latin typeface="Arial" panose="020B0604020202020204" pitchFamily="34" charset="0"/>
              </a:rPr>
              <a:t>Verifique se </a:t>
            </a:r>
            <a:r>
              <a:rPr lang="pt-BR" sz="2400" b="1" i="0" u="none" strike="noStrike" dirty="0">
                <a:effectLst/>
                <a:latin typeface="Arial" panose="020B0604020202020204" pitchFamily="34" charset="0"/>
              </a:rPr>
              <a:t>todos os slots estão preenchidos</a:t>
            </a:r>
            <a:r>
              <a:rPr lang="pt-BR" sz="2400" b="0" i="0" u="none" strike="noStrike" dirty="0">
                <a:effectLst/>
                <a:latin typeface="Arial" panose="020B0604020202020204" pitchFamily="34" charset="0"/>
              </a:rPr>
              <a:t> (todos os modelos alocados).</a:t>
            </a:r>
          </a:p>
          <a:p>
            <a:pPr marL="361950" marR="0" lvl="0" indent="-361950" algn="l" defTabSz="914400" rtl="0" eaLnBrk="1" fontAlgn="ctr" latinLnBrk="0" hangingPunct="1">
              <a:spcBef>
                <a:spcPts val="0"/>
              </a:spcBef>
              <a:spcAft>
                <a:spcPts val="24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lang="pt-BR" sz="2400" b="0" i="0" u="none" strike="noStrike" dirty="0">
                <a:effectLst/>
                <a:latin typeface="Arial" panose="020B0604020202020204" pitchFamily="34" charset="0"/>
              </a:rPr>
              <a:t>Analise o sequenciamento da Linha Mista e procure </a:t>
            </a:r>
            <a:r>
              <a:rPr lang="pt-BR" sz="2400" b="1" i="0" u="none" strike="noStrike" dirty="0">
                <a:effectLst/>
                <a:latin typeface="Arial" panose="020B0604020202020204" pitchFamily="34" charset="0"/>
              </a:rPr>
              <a:t>identificar um "padrão repetitivo de alocação"</a:t>
            </a:r>
            <a:r>
              <a:rPr lang="pt-BR" sz="2400" b="0" i="0" u="none" strike="noStrike" dirty="0">
                <a:effectLst/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5" name="Google Shape;2381;p131">
            <a:extLst>
              <a:ext uri="{FF2B5EF4-FFF2-40B4-BE49-F238E27FC236}">
                <a16:creationId xmlns:a16="http://schemas.microsoft.com/office/drawing/2014/main" id="{606FCE8E-E862-6DDE-4143-EE74B7335B80}"/>
              </a:ext>
            </a:extLst>
          </p:cNvPr>
          <p:cNvSpPr/>
          <p:nvPr/>
        </p:nvSpPr>
        <p:spPr>
          <a:xfrm>
            <a:off x="0" y="12701"/>
            <a:ext cx="12192000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 typeface="Arial"/>
              <a:buNone/>
              <a:tabLst/>
              <a:defRPr/>
            </a:pPr>
            <a:r>
              <a:rPr kumimoji="0" lang="pt-BR" sz="2800" b="1" i="0" u="none" strike="noStrike" kern="0" cap="none" spc="0" normalizeH="0" baseline="0" noProof="0" dirty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HEIJUNKA: O Algoritmo de 7 Passos</a:t>
            </a:r>
            <a:endParaRPr kumimoji="0" sz="2800" b="1" i="0" u="none" strike="noStrike" kern="0" cap="none" spc="0" normalizeH="0" baseline="0" noProof="0" dirty="0">
              <a:ln>
                <a:noFill/>
              </a:ln>
              <a:solidFill>
                <a:srgbClr val="0C0C0C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4329751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6DA1A105-6E95-DF05-8A23-8959C76C2076}"/>
              </a:ext>
            </a:extLst>
          </p:cNvPr>
          <p:cNvSpPr txBox="1"/>
          <p:nvPr/>
        </p:nvSpPr>
        <p:spPr>
          <a:xfrm>
            <a:off x="0" y="559313"/>
            <a:ext cx="12192000" cy="6298687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361950" marR="0" lvl="0" indent="-361950" algn="l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lang="pt-BR" sz="2400" b="0" i="0" u="none" strike="noStrike" dirty="0">
                <a:effectLst/>
                <a:latin typeface="Arial" panose="020B0604020202020204" pitchFamily="34" charset="0"/>
              </a:rPr>
              <a:t>Calcule o </a:t>
            </a:r>
            <a:r>
              <a:rPr lang="pt-BR" sz="2400" b="1" i="0" u="none" strike="noStrike" dirty="0" err="1">
                <a:effectLst/>
                <a:latin typeface="Arial" panose="020B0604020202020204" pitchFamily="34" charset="0"/>
              </a:rPr>
              <a:t>Takt</a:t>
            </a:r>
            <a:r>
              <a:rPr lang="pt-BR" sz="2400" b="1" i="0" u="none" strike="noStrike" dirty="0">
                <a:effectLst/>
                <a:latin typeface="Arial" panose="020B0604020202020204" pitchFamily="34" charset="0"/>
              </a:rPr>
              <a:t> Time</a:t>
            </a:r>
            <a:r>
              <a:rPr lang="pt-BR" sz="2400" b="0" i="0" u="none" strike="noStrike" dirty="0">
                <a:effectLst/>
                <a:latin typeface="Arial" panose="020B0604020202020204" pitchFamily="34" charset="0"/>
              </a:rPr>
              <a:t> da Linha Mista, dividindo o tempo disponível pelo somatório da demanda dos modelos a montar na linha.</a:t>
            </a:r>
          </a:p>
          <a:p>
            <a:pPr marL="361950" marR="0" lvl="0" indent="-361950" algn="l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lang="pt-BR" sz="2400" b="0" i="0" u="none" strike="noStrike" dirty="0">
                <a:effectLst/>
                <a:latin typeface="Arial" panose="020B0604020202020204" pitchFamily="34" charset="0"/>
              </a:rPr>
              <a:t>Calcule o </a:t>
            </a:r>
            <a:r>
              <a:rPr lang="pt-BR" sz="2400" b="0" i="0" u="none" strike="noStrike" dirty="0" err="1">
                <a:effectLst/>
                <a:latin typeface="Arial" panose="020B0604020202020204" pitchFamily="34" charset="0"/>
              </a:rPr>
              <a:t>Takt</a:t>
            </a:r>
            <a:r>
              <a:rPr lang="pt-BR" sz="2400" b="0" i="0" u="none" strike="noStrike" dirty="0">
                <a:effectLst/>
                <a:latin typeface="Arial" panose="020B0604020202020204" pitchFamily="34" charset="0"/>
              </a:rPr>
              <a:t> Time </a:t>
            </a:r>
            <a:r>
              <a:rPr lang="pt-BR" sz="2400" b="1" i="0" u="none" strike="noStrike" dirty="0">
                <a:effectLst/>
                <a:latin typeface="Arial" panose="020B0604020202020204" pitchFamily="34" charset="0"/>
              </a:rPr>
              <a:t>Individual</a:t>
            </a:r>
            <a:r>
              <a:rPr lang="pt-BR" sz="2400" b="0" i="0" u="none" strike="noStrike" dirty="0">
                <a:effectLst/>
                <a:latin typeface="Arial" panose="020B0604020202020204" pitchFamily="34" charset="0"/>
              </a:rPr>
              <a:t> (hipotético; só para efeito de sequenciamento), para cada modelo (assumindo que eles fossem montados em linhas separadas).</a:t>
            </a:r>
          </a:p>
          <a:p>
            <a:pPr marL="361950" marR="0" lvl="0" indent="-361950" algn="l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lang="pt-BR" sz="2400" b="0" i="0" u="none" strike="noStrike" dirty="0">
                <a:effectLst/>
                <a:latin typeface="Arial" panose="020B0604020202020204" pitchFamily="34" charset="0"/>
              </a:rPr>
              <a:t>Construa a </a:t>
            </a:r>
            <a:r>
              <a:rPr lang="pt-BR" sz="2400" b="1" dirty="0"/>
              <a:t>M</a:t>
            </a:r>
            <a:r>
              <a:rPr lang="pt-BR" sz="2400" b="1" i="0" u="none" strike="noStrike" dirty="0">
                <a:effectLst/>
                <a:latin typeface="Arial" panose="020B0604020202020204" pitchFamily="34" charset="0"/>
              </a:rPr>
              <a:t>atriz</a:t>
            </a:r>
            <a:r>
              <a:rPr lang="pt-BR" sz="2400" b="0" i="0" u="none" strike="noStrike" dirty="0">
                <a:effectLst/>
                <a:latin typeface="Arial" panose="020B0604020202020204" pitchFamily="34" charset="0"/>
              </a:rPr>
              <a:t> com linha de tempo com "slots" (intervalo de tempo) correspondentes ao </a:t>
            </a:r>
            <a:r>
              <a:rPr lang="pt-BR" sz="2400" b="0" i="0" u="none" strike="noStrike" dirty="0" err="1">
                <a:effectLst/>
                <a:latin typeface="Arial" panose="020B0604020202020204" pitchFamily="34" charset="0"/>
              </a:rPr>
              <a:t>Takt</a:t>
            </a:r>
            <a:r>
              <a:rPr lang="pt-BR" sz="2400" b="0" i="0" u="none" strike="noStrike" dirty="0">
                <a:effectLst/>
                <a:latin typeface="Arial" panose="020B0604020202020204" pitchFamily="34" charset="0"/>
              </a:rPr>
              <a:t> Time da Linha no eixo X e os modelos no eixo Y (não é necessário representar o turno todo; apenas 40~60 slots (é um pequeno mix...)).</a:t>
            </a:r>
          </a:p>
          <a:p>
            <a:pPr marL="361950" marR="0" lvl="0" indent="-361950" algn="l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lang="pt-BR" sz="2400" b="0" i="0" u="none" strike="noStrike" dirty="0">
                <a:effectLst/>
                <a:latin typeface="Arial" panose="020B0604020202020204" pitchFamily="34" charset="0"/>
              </a:rPr>
              <a:t>Inicie </a:t>
            </a:r>
            <a:r>
              <a:rPr lang="pt-BR" sz="2400" b="1" i="0" u="none" strike="noStrike" dirty="0">
                <a:effectLst/>
                <a:latin typeface="Arial" panose="020B0604020202020204" pitchFamily="34" charset="0"/>
              </a:rPr>
              <a:t>alocação</a:t>
            </a:r>
            <a:r>
              <a:rPr lang="pt-BR" sz="2400" b="0" i="0" u="none" strike="noStrike" dirty="0">
                <a:effectLst/>
                <a:latin typeface="Arial" panose="020B0604020202020204" pitchFamily="34" charset="0"/>
              </a:rPr>
              <a:t> dos modelos a produzir com o modelo de </a:t>
            </a:r>
            <a:r>
              <a:rPr lang="pt-BR" sz="2400" b="1" i="0" u="none" strike="noStrike" dirty="0">
                <a:effectLst/>
                <a:latin typeface="Arial" panose="020B0604020202020204" pitchFamily="34" charset="0"/>
              </a:rPr>
              <a:t>menor </a:t>
            </a:r>
            <a:r>
              <a:rPr lang="pt-BR" sz="2400" b="1" i="0" u="none" strike="noStrike" dirty="0" err="1">
                <a:effectLst/>
                <a:latin typeface="Arial" panose="020B0604020202020204" pitchFamily="34" charset="0"/>
              </a:rPr>
              <a:t>Takt</a:t>
            </a:r>
            <a:r>
              <a:rPr lang="pt-BR" sz="2400" b="1" i="0" u="none" strike="noStrike" dirty="0">
                <a:effectLst/>
                <a:latin typeface="Arial" panose="020B0604020202020204" pitchFamily="34" charset="0"/>
              </a:rPr>
              <a:t> Time</a:t>
            </a:r>
            <a:r>
              <a:rPr lang="pt-BR" sz="2400" b="0" i="0" u="none" strike="noStrike" dirty="0">
                <a:effectLst/>
                <a:latin typeface="Arial" panose="020B0604020202020204" pitchFamily="34" charset="0"/>
              </a:rPr>
              <a:t> (veja linha do modelo A: </a:t>
            </a:r>
            <a:r>
              <a:rPr lang="pt-BR" sz="2400" b="0" i="0" u="none" strike="noStrike" dirty="0" err="1">
                <a:effectLst/>
                <a:latin typeface="Arial" panose="020B0604020202020204" pitchFamily="34" charset="0"/>
              </a:rPr>
              <a:t>AxAxAxAxA</a:t>
            </a:r>
            <a:r>
              <a:rPr lang="pt-BR" sz="2400" b="0" i="0" u="none" strike="noStrike" dirty="0">
                <a:effectLst/>
                <a:latin typeface="Arial" panose="020B0604020202020204" pitchFamily="34" charset="0"/>
              </a:rPr>
              <a:t>...).</a:t>
            </a:r>
          </a:p>
          <a:p>
            <a:pPr marL="361950" marR="0" lvl="0" indent="-361950" algn="l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lang="pt-BR" sz="2400" b="1" i="0" u="none" strike="noStrike" dirty="0">
                <a:effectLst/>
                <a:latin typeface="Arial" panose="020B0604020202020204" pitchFamily="34" charset="0"/>
              </a:rPr>
              <a:t>Aloque</a:t>
            </a:r>
            <a:r>
              <a:rPr lang="pt-BR" sz="2400" b="0" i="0" u="none" strike="noStrike" dirty="0">
                <a:effectLst/>
                <a:latin typeface="Arial" panose="020B0604020202020204" pitchFamily="34" charset="0"/>
              </a:rPr>
              <a:t> os demais modelos a produzir, seguindo </a:t>
            </a:r>
            <a:r>
              <a:rPr lang="pt-BR" sz="2400" b="1" i="0" u="none" strike="noStrike" dirty="0">
                <a:effectLst/>
                <a:latin typeface="Arial" panose="020B0604020202020204" pitchFamily="34" charset="0"/>
              </a:rPr>
              <a:t>ordem crescente do </a:t>
            </a:r>
            <a:r>
              <a:rPr lang="pt-BR" sz="2400" b="1" i="0" u="none" strike="noStrike" dirty="0" err="1">
                <a:effectLst/>
                <a:latin typeface="Arial" panose="020B0604020202020204" pitchFamily="34" charset="0"/>
              </a:rPr>
              <a:t>Takt</a:t>
            </a:r>
            <a:r>
              <a:rPr lang="pt-BR" sz="2400" b="1" i="0" u="none" strike="noStrike" dirty="0">
                <a:effectLst/>
                <a:latin typeface="Arial" panose="020B0604020202020204" pitchFamily="34" charset="0"/>
              </a:rPr>
              <a:t> Time </a:t>
            </a:r>
            <a:r>
              <a:rPr lang="pt-BR" sz="2400" b="0" i="0" u="none" strike="noStrike" dirty="0">
                <a:effectLst/>
                <a:latin typeface="Arial" panose="020B0604020202020204" pitchFamily="34" charset="0"/>
              </a:rPr>
              <a:t>(neste caso: o próximo é o B, depois C, por último D ou E). Aloque o modelo no primeiro slot vago.</a:t>
            </a:r>
            <a:endParaRPr lang="pt-BR" sz="2400" dirty="0"/>
          </a:p>
          <a:p>
            <a:pPr marL="361950" marR="0" lvl="0" indent="-361950" algn="l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lang="pt-BR" sz="2400" b="0" i="0" u="none" strike="noStrike" dirty="0">
                <a:effectLst/>
                <a:latin typeface="Arial" panose="020B0604020202020204" pitchFamily="34" charset="0"/>
              </a:rPr>
              <a:t>Verifique se </a:t>
            </a:r>
            <a:r>
              <a:rPr lang="pt-BR" sz="2400" b="1" i="0" u="none" strike="noStrike" dirty="0">
                <a:effectLst/>
                <a:latin typeface="Arial" panose="020B0604020202020204" pitchFamily="34" charset="0"/>
              </a:rPr>
              <a:t>todos os slots estão preenchidos</a:t>
            </a:r>
            <a:r>
              <a:rPr lang="pt-BR" sz="2400" b="0" i="0" u="none" strike="noStrike" dirty="0">
                <a:effectLst/>
                <a:latin typeface="Arial" panose="020B0604020202020204" pitchFamily="34" charset="0"/>
              </a:rPr>
              <a:t> (todos os modelos alocados) e transfira para a linha "Linha Mista”.</a:t>
            </a:r>
          </a:p>
          <a:p>
            <a:pPr marL="361950" marR="0" lvl="0" indent="-361950" algn="l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lang="pt-BR" sz="2400" b="0" i="0" u="none" strike="noStrike" dirty="0">
                <a:effectLst/>
                <a:latin typeface="Arial" panose="020B0604020202020204" pitchFamily="34" charset="0"/>
              </a:rPr>
              <a:t>Analise o sequenciamento da Linha Mista e procure </a:t>
            </a:r>
            <a:r>
              <a:rPr lang="pt-BR" sz="2400" b="1" i="0" u="none" strike="noStrike" dirty="0">
                <a:effectLst/>
                <a:latin typeface="Arial" panose="020B0604020202020204" pitchFamily="34" charset="0"/>
              </a:rPr>
              <a:t>identificar um "padrão repetitivo de alocação"</a:t>
            </a:r>
            <a:r>
              <a:rPr lang="pt-BR" sz="2400" b="0" i="0" u="none" strike="noStrike" dirty="0">
                <a:effectLst/>
                <a:latin typeface="Arial" panose="020B0604020202020204" pitchFamily="34" charset="0"/>
              </a:rPr>
              <a:t>; Neste caso, o sequenciamento tem 16 slots (16’) de comprimento, que será repetido 30 vezes ao longo do turno de produção de 8 horas.</a:t>
            </a:r>
          </a:p>
        </p:txBody>
      </p:sp>
      <p:sp>
        <p:nvSpPr>
          <p:cNvPr id="5" name="Google Shape;2381;p131">
            <a:extLst>
              <a:ext uri="{FF2B5EF4-FFF2-40B4-BE49-F238E27FC236}">
                <a16:creationId xmlns:a16="http://schemas.microsoft.com/office/drawing/2014/main" id="{606FCE8E-E862-6DDE-4143-EE74B7335B80}"/>
              </a:ext>
            </a:extLst>
          </p:cNvPr>
          <p:cNvSpPr/>
          <p:nvPr/>
        </p:nvSpPr>
        <p:spPr>
          <a:xfrm>
            <a:off x="0" y="12701"/>
            <a:ext cx="12192000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 typeface="Arial"/>
              <a:buNone/>
              <a:tabLst/>
              <a:defRPr/>
            </a:pPr>
            <a:r>
              <a:rPr kumimoji="0" lang="pt-BR" sz="2800" b="1" i="0" u="none" strike="noStrike" kern="0" cap="none" spc="0" normalizeH="0" baseline="0" noProof="0" dirty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HEIJUNKA: O Algoritmo de 7 Passos COMENTADO</a:t>
            </a:r>
            <a:endParaRPr kumimoji="0" sz="2800" b="1" i="0" u="none" strike="noStrike" kern="0" cap="none" spc="0" normalizeH="0" baseline="0" noProof="0" dirty="0">
              <a:ln>
                <a:noFill/>
              </a:ln>
              <a:solidFill>
                <a:srgbClr val="0C0C0C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5767530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6DA1A105-6E95-DF05-8A23-8959C76C2076}"/>
              </a:ext>
            </a:extLst>
          </p:cNvPr>
          <p:cNvSpPr txBox="1"/>
          <p:nvPr/>
        </p:nvSpPr>
        <p:spPr>
          <a:xfrm>
            <a:off x="0" y="559313"/>
            <a:ext cx="12192000" cy="6298687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361950" marR="0" lvl="0" indent="-361950" algn="l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30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lang="pt-BR" sz="2400" b="0" i="0" u="none" strike="noStrike" dirty="0">
                <a:effectLst/>
                <a:latin typeface="Arial" panose="020B0604020202020204" pitchFamily="34" charset="0"/>
              </a:rPr>
              <a:t>Nivelamento aplica-se a </a:t>
            </a:r>
            <a:r>
              <a:rPr lang="pt-BR" sz="2400" dirty="0"/>
              <a:t>q</a:t>
            </a:r>
            <a:r>
              <a:rPr lang="pt-BR" sz="2400" b="0" i="0" u="none" strike="noStrike" dirty="0">
                <a:effectLst/>
                <a:latin typeface="Arial" panose="020B0604020202020204" pitchFamily="34" charset="0"/>
              </a:rPr>
              <a:t>ual sequência de programação? Linha/Célula de Fabricação ou Montagem de uma Família de itens/produtos/</a:t>
            </a:r>
            <a:r>
              <a:rPr lang="pt-BR" sz="2400" b="0" i="0" u="none" strike="noStrike" dirty="0" err="1">
                <a:effectLst/>
                <a:latin typeface="Arial" panose="020B0604020202020204" pitchFamily="34" charset="0"/>
              </a:rPr>
              <a:t>sku’s</a:t>
            </a:r>
            <a:r>
              <a:rPr lang="pt-BR" sz="2400" b="0" i="0" u="none" strike="noStrike" dirty="0">
                <a:effectLst/>
                <a:latin typeface="Arial" panose="020B0604020202020204" pitchFamily="34" charset="0"/>
              </a:rPr>
              <a:t> versus “Arranjo Funcional/Por Processo</a:t>
            </a:r>
          </a:p>
          <a:p>
            <a:pPr marL="361950" marR="0" lvl="0" indent="-361950" algn="l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30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lang="pt-BR" sz="2400" dirty="0"/>
              <a:t>Como considerar </a:t>
            </a:r>
            <a:r>
              <a:rPr lang="pt-BR" sz="2400" b="0" i="0" u="none" strike="noStrike" dirty="0">
                <a:effectLst/>
                <a:latin typeface="Arial" panose="020B0604020202020204" pitchFamily="34" charset="0"/>
              </a:rPr>
              <a:t>Tempos de Ciclo diferentes para cada item/</a:t>
            </a:r>
            <a:r>
              <a:rPr lang="pt-BR" sz="2400" b="0" i="0" u="none" strike="noStrike" dirty="0" err="1">
                <a:effectLst/>
                <a:latin typeface="Arial" panose="020B0604020202020204" pitchFamily="34" charset="0"/>
              </a:rPr>
              <a:t>sku</a:t>
            </a:r>
            <a:r>
              <a:rPr lang="pt-BR" sz="2400" b="0" i="0" u="none" strike="noStrike" dirty="0">
                <a:effectLst/>
                <a:latin typeface="Arial" panose="020B0604020202020204" pitchFamily="34" charset="0"/>
              </a:rPr>
              <a:t> versus </a:t>
            </a:r>
            <a:r>
              <a:rPr lang="pt-BR" sz="2400" b="0" i="0" u="none" strike="noStrike" dirty="0" err="1">
                <a:effectLst/>
                <a:latin typeface="Arial" panose="020B0604020202020204" pitchFamily="34" charset="0"/>
              </a:rPr>
              <a:t>Takt</a:t>
            </a:r>
            <a:r>
              <a:rPr lang="pt-BR" sz="2400" b="0" i="0" u="none" strike="noStrike" dirty="0">
                <a:effectLst/>
                <a:latin typeface="Arial" panose="020B0604020202020204" pitchFamily="34" charset="0"/>
              </a:rPr>
              <a:t> Time?</a:t>
            </a:r>
          </a:p>
          <a:p>
            <a:pPr marL="361950" marR="0" lvl="0" indent="-361950" algn="l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30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lang="pt-BR" sz="2400" dirty="0"/>
              <a:t>Como considerar Tempos de Setup significativamente diferentes em função da sequência “quem entra/quem sai”?</a:t>
            </a:r>
          </a:p>
        </p:txBody>
      </p:sp>
      <p:sp>
        <p:nvSpPr>
          <p:cNvPr id="5" name="Google Shape;2381;p131">
            <a:extLst>
              <a:ext uri="{FF2B5EF4-FFF2-40B4-BE49-F238E27FC236}">
                <a16:creationId xmlns:a16="http://schemas.microsoft.com/office/drawing/2014/main" id="{606FCE8E-E862-6DDE-4143-EE74B7335B80}"/>
              </a:ext>
            </a:extLst>
          </p:cNvPr>
          <p:cNvSpPr/>
          <p:nvPr/>
        </p:nvSpPr>
        <p:spPr>
          <a:xfrm>
            <a:off x="0" y="12701"/>
            <a:ext cx="12192000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 typeface="Arial"/>
              <a:buNone/>
              <a:tabLst/>
              <a:defRPr/>
            </a:pPr>
            <a:r>
              <a:rPr kumimoji="0" lang="pt-BR" sz="2800" b="1" i="0" u="none" strike="noStrike" kern="0" cap="none" spc="0" normalizeH="0" baseline="0" noProof="0" dirty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HEIJUNKA: Variações do Algoritmo de 7 Passos</a:t>
            </a:r>
            <a:endParaRPr kumimoji="0" sz="2800" b="1" i="0" u="none" strike="noStrike" kern="0" cap="none" spc="0" normalizeH="0" baseline="0" noProof="0" dirty="0">
              <a:ln>
                <a:noFill/>
              </a:ln>
              <a:solidFill>
                <a:srgbClr val="0C0C0C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4591091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Rectangle 61">
            <a:extLst>
              <a:ext uri="{FF2B5EF4-FFF2-40B4-BE49-F238E27FC236}">
                <a16:creationId xmlns:a16="http://schemas.microsoft.com/office/drawing/2014/main" id="{C3C37EBB-0AD4-4F6F-ACF3-7B75CD538D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15134" y="5356251"/>
            <a:ext cx="1639493" cy="742143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B2ECA04-8158-7340-AEE1-AC20337C2B72}"/>
              </a:ext>
            </a:extLst>
          </p:cNvPr>
          <p:cNvGrpSpPr/>
          <p:nvPr/>
        </p:nvGrpSpPr>
        <p:grpSpPr>
          <a:xfrm>
            <a:off x="1778579" y="1347787"/>
            <a:ext cx="8412163" cy="4746625"/>
            <a:chOff x="336551" y="1484313"/>
            <a:chExt cx="8412163" cy="4746625"/>
          </a:xfrm>
        </p:grpSpPr>
        <p:sp>
          <p:nvSpPr>
            <p:cNvPr id="9" name="Rectangle 4">
              <a:extLst>
                <a:ext uri="{FF2B5EF4-FFF2-40B4-BE49-F238E27FC236}">
                  <a16:creationId xmlns:a16="http://schemas.microsoft.com/office/drawing/2014/main" id="{BAAA7BD7-600F-4A4B-AFC6-5C2AD47AA1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79839" y="3213101"/>
              <a:ext cx="1728788" cy="814388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Text Box 5">
              <a:extLst>
                <a:ext uri="{FF2B5EF4-FFF2-40B4-BE49-F238E27FC236}">
                  <a16:creationId xmlns:a16="http://schemas.microsoft.com/office/drawing/2014/main" id="{A0449D28-4B3D-F84F-A2D9-9BEBEC4D8B4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95739" y="3500438"/>
              <a:ext cx="1327150" cy="32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ctr" defTabSz="914400" rtl="0" eaLnBrk="0" fontAlgn="auto" latinLnBrk="0" hangingPunct="0">
                <a:lnSpc>
                  <a:spcPct val="7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000" b="1" i="0" u="none" strike="noStrike" kern="1200" cap="none" spc="0" normalizeH="0" baseline="0" noProof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Calibri" panose="020F0502020204030204" pitchFamily="34" charset="0"/>
                  <a:ea typeface="‚l‚r –¾’©"/>
                  <a:cs typeface="Calibri" panose="020F0502020204030204" pitchFamily="34" charset="0"/>
                </a:rPr>
                <a:t>Verde</a:t>
              </a:r>
            </a:p>
          </p:txBody>
        </p:sp>
        <p:sp>
          <p:nvSpPr>
            <p:cNvPr id="11" name="Rectangle 6">
              <a:extLst>
                <a:ext uri="{FF2B5EF4-FFF2-40B4-BE49-F238E27FC236}">
                  <a16:creationId xmlns:a16="http://schemas.microsoft.com/office/drawing/2014/main" id="{C90CA3BE-8FFB-A645-96EB-C19C8B09E6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3701" y="3262313"/>
              <a:ext cx="1638300" cy="74295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ext Box 7">
              <a:extLst>
                <a:ext uri="{FF2B5EF4-FFF2-40B4-BE49-F238E27FC236}">
                  <a16:creationId xmlns:a16="http://schemas.microsoft.com/office/drawing/2014/main" id="{FA94D368-01C7-7248-B3BB-C0D74C8446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21326" y="3509963"/>
              <a:ext cx="1590675" cy="32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ctr" defTabSz="914400" rtl="0" eaLnBrk="0" fontAlgn="auto" latinLnBrk="0" hangingPunct="0">
                <a:lnSpc>
                  <a:spcPct val="7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000" b="1" i="0" u="none" strike="noStrike" kern="1200" cap="none" spc="0" normalizeH="0" baseline="0" noProof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Calibri" panose="020F0502020204030204" pitchFamily="34" charset="0"/>
                  <a:ea typeface="‚l‚r –¾’©"/>
                  <a:cs typeface="Calibri" panose="020F0502020204030204" pitchFamily="34" charset="0"/>
                </a:rPr>
                <a:t>Azul</a:t>
              </a:r>
            </a:p>
          </p:txBody>
        </p:sp>
        <p:grpSp>
          <p:nvGrpSpPr>
            <p:cNvPr id="13" name="Group 8">
              <a:extLst>
                <a:ext uri="{FF2B5EF4-FFF2-40B4-BE49-F238E27FC236}">
                  <a16:creationId xmlns:a16="http://schemas.microsoft.com/office/drawing/2014/main" id="{FB29A897-9060-4C4C-B32C-23EF9781C6C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108826" y="3265488"/>
              <a:ext cx="1639888" cy="742950"/>
              <a:chOff x="4356" y="2018"/>
              <a:chExt cx="1008" cy="432"/>
            </a:xfrm>
            <a:solidFill>
              <a:schemeClr val="bg1">
                <a:lumMod val="75000"/>
              </a:schemeClr>
            </a:solidFill>
          </p:grpSpPr>
          <p:sp>
            <p:nvSpPr>
              <p:cNvPr id="144" name="Rectangle 9">
                <a:extLst>
                  <a:ext uri="{FF2B5EF4-FFF2-40B4-BE49-F238E27FC236}">
                    <a16:creationId xmlns:a16="http://schemas.microsoft.com/office/drawing/2014/main" id="{5044D6CF-BA54-A343-AF2C-DA3F0A8A62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56" y="2018"/>
                <a:ext cx="1008" cy="432"/>
              </a:xfrm>
              <a:prstGeom prst="rect">
                <a:avLst/>
              </a:prstGeom>
              <a:grpFill/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5" name="Text Box 10">
                <a:extLst>
                  <a:ext uri="{FF2B5EF4-FFF2-40B4-BE49-F238E27FC236}">
                    <a16:creationId xmlns:a16="http://schemas.microsoft.com/office/drawing/2014/main" id="{1544FB0D-6097-A645-ADA5-44FBC0CAD6F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56" y="2160"/>
                <a:ext cx="1008" cy="1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ctr" defTabSz="914400" rtl="0" eaLnBrk="0" fontAlgn="auto" latinLnBrk="0" hangingPunct="0">
                  <a:lnSpc>
                    <a:spcPct val="7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FF505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‚l‚r –¾’©"/>
                    <a:cs typeface="Calibri" panose="020F0502020204030204" pitchFamily="34" charset="0"/>
                  </a:rPr>
                  <a:t>Vermelha</a:t>
                </a:r>
              </a:p>
            </p:txBody>
          </p:sp>
        </p:grpSp>
        <p:grpSp>
          <p:nvGrpSpPr>
            <p:cNvPr id="61" name="Group 12">
              <a:extLst>
                <a:ext uri="{FF2B5EF4-FFF2-40B4-BE49-F238E27FC236}">
                  <a16:creationId xmlns:a16="http://schemas.microsoft.com/office/drawing/2014/main" id="{1AC9651D-AD56-654F-B58C-C003E210EEC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6551" y="2520221"/>
              <a:ext cx="1854189" cy="742143"/>
              <a:chOff x="192" y="1584"/>
              <a:chExt cx="1140" cy="432"/>
            </a:xfrm>
            <a:solidFill>
              <a:schemeClr val="bg1">
                <a:lumMod val="75000"/>
              </a:schemeClr>
            </a:solidFill>
          </p:grpSpPr>
          <p:sp>
            <p:nvSpPr>
              <p:cNvPr id="142" name="Rectangle 13">
                <a:extLst>
                  <a:ext uri="{FF2B5EF4-FFF2-40B4-BE49-F238E27FC236}">
                    <a16:creationId xmlns:a16="http://schemas.microsoft.com/office/drawing/2014/main" id="{F96C475C-EDDD-1746-9230-0973320A3D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2" y="1584"/>
                <a:ext cx="1140" cy="432"/>
              </a:xfrm>
              <a:prstGeom prst="rect">
                <a:avLst/>
              </a:prstGeom>
              <a:grpFill/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square" anchor="ctr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3" name="Text Box 14">
                <a:extLst>
                  <a:ext uri="{FF2B5EF4-FFF2-40B4-BE49-F238E27FC236}">
                    <a16:creationId xmlns:a16="http://schemas.microsoft.com/office/drawing/2014/main" id="{705ABD09-4B57-5F40-93AC-C5F19D9E8EC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74" y="1728"/>
                <a:ext cx="1008" cy="187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ctr" defTabSz="914400" rtl="0" eaLnBrk="0" fontAlgn="auto" latinLnBrk="0" hangingPunct="0">
                  <a:lnSpc>
                    <a:spcPct val="7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990033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‚l‚r –¾’©"/>
                    <a:cs typeface="Calibri" panose="020F0502020204030204" pitchFamily="34" charset="0"/>
                  </a:rPr>
                  <a:t>Chassis</a:t>
                </a:r>
              </a:p>
            </p:txBody>
          </p:sp>
        </p:grpSp>
        <p:grpSp>
          <p:nvGrpSpPr>
            <p:cNvPr id="62" name="Group 15">
              <a:extLst>
                <a:ext uri="{FF2B5EF4-FFF2-40B4-BE49-F238E27FC236}">
                  <a16:creationId xmlns:a16="http://schemas.microsoft.com/office/drawing/2014/main" id="{2ECD58F2-BA8B-734D-B25F-0C0D4DC879F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6551" y="3262365"/>
              <a:ext cx="1854189" cy="742143"/>
              <a:chOff x="192" y="2016"/>
              <a:chExt cx="1140" cy="432"/>
            </a:xfrm>
            <a:solidFill>
              <a:schemeClr val="bg1">
                <a:lumMod val="75000"/>
              </a:schemeClr>
            </a:solidFill>
          </p:grpSpPr>
          <p:sp>
            <p:nvSpPr>
              <p:cNvPr id="140" name="Rectangle 16">
                <a:extLst>
                  <a:ext uri="{FF2B5EF4-FFF2-40B4-BE49-F238E27FC236}">
                    <a16:creationId xmlns:a16="http://schemas.microsoft.com/office/drawing/2014/main" id="{7AE42A11-7984-534D-BF2A-5168F23A97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2" y="2016"/>
                <a:ext cx="1140" cy="432"/>
              </a:xfrm>
              <a:prstGeom prst="rect">
                <a:avLst/>
              </a:prstGeom>
              <a:grpFill/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square" anchor="ctr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1" name="Text Box 17">
                <a:extLst>
                  <a:ext uri="{FF2B5EF4-FFF2-40B4-BE49-F238E27FC236}">
                    <a16:creationId xmlns:a16="http://schemas.microsoft.com/office/drawing/2014/main" id="{2649C7B3-1E14-1342-8D0A-27E455DB145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2" y="2160"/>
                <a:ext cx="1008" cy="1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ctr" defTabSz="914400" rtl="0" eaLnBrk="0" fontAlgn="auto" latinLnBrk="0" hangingPunct="0">
                  <a:lnSpc>
                    <a:spcPct val="7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990033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‚l‚r –¾’©"/>
                    <a:cs typeface="Calibri" panose="020F0502020204030204" pitchFamily="34" charset="0"/>
                  </a:rPr>
                  <a:t>Carroceria</a:t>
                </a:r>
              </a:p>
            </p:txBody>
          </p:sp>
        </p:grpSp>
        <p:grpSp>
          <p:nvGrpSpPr>
            <p:cNvPr id="63" name="Group 18">
              <a:extLst>
                <a:ext uri="{FF2B5EF4-FFF2-40B4-BE49-F238E27FC236}">
                  <a16:creationId xmlns:a16="http://schemas.microsoft.com/office/drawing/2014/main" id="{9D67302C-21FD-644B-AA6E-1C79F815B95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6551" y="4004508"/>
              <a:ext cx="1854189" cy="742143"/>
              <a:chOff x="192" y="2448"/>
              <a:chExt cx="1140" cy="432"/>
            </a:xfrm>
            <a:solidFill>
              <a:schemeClr val="bg1">
                <a:lumMod val="75000"/>
              </a:schemeClr>
            </a:solidFill>
          </p:grpSpPr>
          <p:sp>
            <p:nvSpPr>
              <p:cNvPr id="138" name="Rectangle 19">
                <a:extLst>
                  <a:ext uri="{FF2B5EF4-FFF2-40B4-BE49-F238E27FC236}">
                    <a16:creationId xmlns:a16="http://schemas.microsoft.com/office/drawing/2014/main" id="{DD9BAA53-2F46-AD41-994A-05AFFBAB7E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2" y="2448"/>
                <a:ext cx="1140" cy="432"/>
              </a:xfrm>
              <a:prstGeom prst="rect">
                <a:avLst/>
              </a:prstGeom>
              <a:grpFill/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square" anchor="ctr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9" name="Text Box 20">
                <a:extLst>
                  <a:ext uri="{FF2B5EF4-FFF2-40B4-BE49-F238E27FC236}">
                    <a16:creationId xmlns:a16="http://schemas.microsoft.com/office/drawing/2014/main" id="{BBD1EC7E-A0FC-6E4F-A3CA-997F0BD1EA4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8" y="2592"/>
                <a:ext cx="1008" cy="1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ctr" defTabSz="914400" rtl="0" eaLnBrk="0" fontAlgn="auto" latinLnBrk="0" hangingPunct="0">
                  <a:lnSpc>
                    <a:spcPct val="7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990033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‚l‚r –¾’©"/>
                    <a:cs typeface="Calibri" panose="020F0502020204030204" pitchFamily="34" charset="0"/>
                  </a:rPr>
                  <a:t>Rodas</a:t>
                </a:r>
              </a:p>
            </p:txBody>
          </p:sp>
        </p:grpSp>
        <p:grpSp>
          <p:nvGrpSpPr>
            <p:cNvPr id="64" name="Group 21">
              <a:extLst>
                <a:ext uri="{FF2B5EF4-FFF2-40B4-BE49-F238E27FC236}">
                  <a16:creationId xmlns:a16="http://schemas.microsoft.com/office/drawing/2014/main" id="{81B65F8F-DC2A-B742-8F49-F28F4314A0F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6551" y="4746651"/>
              <a:ext cx="1854189" cy="742143"/>
              <a:chOff x="192" y="2880"/>
              <a:chExt cx="1140" cy="432"/>
            </a:xfrm>
            <a:solidFill>
              <a:schemeClr val="bg1">
                <a:lumMod val="75000"/>
              </a:schemeClr>
            </a:solidFill>
          </p:grpSpPr>
          <p:sp>
            <p:nvSpPr>
              <p:cNvPr id="136" name="Rectangle 22">
                <a:extLst>
                  <a:ext uri="{FF2B5EF4-FFF2-40B4-BE49-F238E27FC236}">
                    <a16:creationId xmlns:a16="http://schemas.microsoft.com/office/drawing/2014/main" id="{F9922E7B-14AC-2D4A-A66C-2834D92320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2" y="2880"/>
                <a:ext cx="1140" cy="432"/>
              </a:xfrm>
              <a:prstGeom prst="rect">
                <a:avLst/>
              </a:prstGeom>
              <a:grpFill/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square" anchor="ctr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7" name="Text Box 23">
                <a:extLst>
                  <a:ext uri="{FF2B5EF4-FFF2-40B4-BE49-F238E27FC236}">
                    <a16:creationId xmlns:a16="http://schemas.microsoft.com/office/drawing/2014/main" id="{77DF9149-0EBF-B84D-AE58-7C416782C15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28" y="3034"/>
                <a:ext cx="1008" cy="1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ctr" defTabSz="914400" rtl="0" eaLnBrk="0" fontAlgn="auto" latinLnBrk="0" hangingPunct="0">
                  <a:lnSpc>
                    <a:spcPct val="7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990033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‚l‚r –¾’©"/>
                    <a:cs typeface="Calibri" panose="020F0502020204030204" pitchFamily="34" charset="0"/>
                  </a:rPr>
                  <a:t>Grade</a:t>
                </a:r>
              </a:p>
            </p:txBody>
          </p:sp>
        </p:grpSp>
        <p:grpSp>
          <p:nvGrpSpPr>
            <p:cNvPr id="65" name="Group 24">
              <a:extLst>
                <a:ext uri="{FF2B5EF4-FFF2-40B4-BE49-F238E27FC236}">
                  <a16:creationId xmlns:a16="http://schemas.microsoft.com/office/drawing/2014/main" id="{B3B343CA-B49A-9844-9C15-06AF67F0C0E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6551" y="5488795"/>
              <a:ext cx="1854189" cy="742143"/>
              <a:chOff x="192" y="3312"/>
              <a:chExt cx="1140" cy="432"/>
            </a:xfrm>
            <a:solidFill>
              <a:schemeClr val="bg1">
                <a:lumMod val="75000"/>
              </a:schemeClr>
            </a:solidFill>
          </p:grpSpPr>
          <p:sp>
            <p:nvSpPr>
              <p:cNvPr id="134" name="Rectangle 25">
                <a:extLst>
                  <a:ext uri="{FF2B5EF4-FFF2-40B4-BE49-F238E27FC236}">
                    <a16:creationId xmlns:a16="http://schemas.microsoft.com/office/drawing/2014/main" id="{605A72DA-4536-C94E-B7E3-34B7F6DB8E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2" y="3312"/>
                <a:ext cx="1140" cy="432"/>
              </a:xfrm>
              <a:prstGeom prst="rect">
                <a:avLst/>
              </a:prstGeom>
              <a:grpFill/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square" anchor="ctr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5" name="Text Box 26">
                <a:extLst>
                  <a:ext uri="{FF2B5EF4-FFF2-40B4-BE49-F238E27FC236}">
                    <a16:creationId xmlns:a16="http://schemas.microsoft.com/office/drawing/2014/main" id="{0981DBF0-5793-9C4D-84BF-87276B1741C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12" y="3446"/>
                <a:ext cx="1008" cy="187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ctr" defTabSz="914400" rtl="0" eaLnBrk="0" fontAlgn="auto" latinLnBrk="0" hangingPunct="0">
                  <a:lnSpc>
                    <a:spcPct val="7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20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990033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‚l‚r –¾’©"/>
                    <a:cs typeface="Calibri" panose="020F0502020204030204" pitchFamily="34" charset="0"/>
                  </a:rPr>
                  <a:t>Sto</a:t>
                </a:r>
                <a:r>
                  <a:rPr kumimoji="0" lang="pt-BR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990033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‚l‚r –¾’©"/>
                    <a:cs typeface="Calibri" panose="020F0502020204030204" pitchFamily="34" charset="0"/>
                  </a:rPr>
                  <a:t> Antônio</a:t>
                </a:r>
              </a:p>
            </p:txBody>
          </p:sp>
        </p:grpSp>
        <p:grpSp>
          <p:nvGrpSpPr>
            <p:cNvPr id="66" name="Group 27">
              <a:extLst>
                <a:ext uri="{FF2B5EF4-FFF2-40B4-BE49-F238E27FC236}">
                  <a16:creationId xmlns:a16="http://schemas.microsoft.com/office/drawing/2014/main" id="{9D493426-F978-BA4A-A489-7D167CA869A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90740" y="2520221"/>
              <a:ext cx="1639493" cy="742143"/>
              <a:chOff x="1332" y="1584"/>
              <a:chExt cx="1008" cy="432"/>
            </a:xfrm>
            <a:solidFill>
              <a:schemeClr val="bg1">
                <a:lumMod val="75000"/>
              </a:schemeClr>
            </a:solidFill>
          </p:grpSpPr>
          <p:sp>
            <p:nvSpPr>
              <p:cNvPr id="132" name="Rectangle 28">
                <a:extLst>
                  <a:ext uri="{FF2B5EF4-FFF2-40B4-BE49-F238E27FC236}">
                    <a16:creationId xmlns:a16="http://schemas.microsoft.com/office/drawing/2014/main" id="{31B08204-5E6A-B74D-99AD-948E91A6F9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32" y="1584"/>
                <a:ext cx="1008" cy="432"/>
              </a:xfrm>
              <a:prstGeom prst="rect">
                <a:avLst/>
              </a:prstGeom>
              <a:grpFill/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3" name="Text Box 29">
                <a:extLst>
                  <a:ext uri="{FF2B5EF4-FFF2-40B4-BE49-F238E27FC236}">
                    <a16:creationId xmlns:a16="http://schemas.microsoft.com/office/drawing/2014/main" id="{70C9344B-7DF5-CB4A-9466-3E9A7F59900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32" y="1728"/>
                <a:ext cx="1008" cy="1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ctr" defTabSz="914400" rtl="0" eaLnBrk="0" fontAlgn="auto" latinLnBrk="0" hangingPunct="0">
                  <a:lnSpc>
                    <a:spcPct val="7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2000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‚l‚r –¾’©"/>
                    <a:cs typeface="Calibri" panose="020F0502020204030204" pitchFamily="34" charset="0"/>
                  </a:rPr>
                  <a:t>Branco</a:t>
                </a:r>
              </a:p>
            </p:txBody>
          </p:sp>
        </p:grpSp>
        <p:grpSp>
          <p:nvGrpSpPr>
            <p:cNvPr id="67" name="Group 30">
              <a:extLst>
                <a:ext uri="{FF2B5EF4-FFF2-40B4-BE49-F238E27FC236}">
                  <a16:creationId xmlns:a16="http://schemas.microsoft.com/office/drawing/2014/main" id="{301FB421-F006-A54D-9C3D-8508AB2BAB6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30234" y="2520221"/>
              <a:ext cx="1639493" cy="742143"/>
              <a:chOff x="2340" y="1584"/>
              <a:chExt cx="1008" cy="432"/>
            </a:xfrm>
            <a:solidFill>
              <a:schemeClr val="bg1">
                <a:lumMod val="75000"/>
              </a:schemeClr>
            </a:solidFill>
          </p:grpSpPr>
          <p:sp>
            <p:nvSpPr>
              <p:cNvPr id="130" name="Rectangle 31">
                <a:extLst>
                  <a:ext uri="{FF2B5EF4-FFF2-40B4-BE49-F238E27FC236}">
                    <a16:creationId xmlns:a16="http://schemas.microsoft.com/office/drawing/2014/main" id="{FE93B0BF-F8CA-6C45-BFB9-83DB3FB853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40" y="1584"/>
                <a:ext cx="1008" cy="432"/>
              </a:xfrm>
              <a:prstGeom prst="rect">
                <a:avLst/>
              </a:prstGeom>
              <a:grpFill/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1" name="Text Box 32">
                <a:extLst>
                  <a:ext uri="{FF2B5EF4-FFF2-40B4-BE49-F238E27FC236}">
                    <a16:creationId xmlns:a16="http://schemas.microsoft.com/office/drawing/2014/main" id="{351B6262-C86A-4645-AB7C-DEA6D8BBB4C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340" y="1728"/>
                <a:ext cx="1008" cy="1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ctr" defTabSz="914400" rtl="0" eaLnBrk="0" fontAlgn="auto" latinLnBrk="0" hangingPunct="0">
                  <a:lnSpc>
                    <a:spcPct val="7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‚l‚r –¾’©"/>
                    <a:cs typeface="Calibri" panose="020F0502020204030204" pitchFamily="34" charset="0"/>
                  </a:rPr>
                  <a:t>Preto</a:t>
                </a:r>
              </a:p>
            </p:txBody>
          </p:sp>
        </p:grpSp>
        <p:grpSp>
          <p:nvGrpSpPr>
            <p:cNvPr id="68" name="Group 33">
              <a:extLst>
                <a:ext uri="{FF2B5EF4-FFF2-40B4-BE49-F238E27FC236}">
                  <a16:creationId xmlns:a16="http://schemas.microsoft.com/office/drawing/2014/main" id="{D280AEA8-144A-3146-B455-FE20B159276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469727" y="2520221"/>
              <a:ext cx="1639493" cy="742143"/>
              <a:chOff x="3348" y="1584"/>
              <a:chExt cx="1008" cy="432"/>
            </a:xfrm>
            <a:solidFill>
              <a:schemeClr val="bg1">
                <a:lumMod val="75000"/>
              </a:schemeClr>
            </a:solidFill>
          </p:grpSpPr>
          <p:sp>
            <p:nvSpPr>
              <p:cNvPr id="128" name="Rectangle 34">
                <a:extLst>
                  <a:ext uri="{FF2B5EF4-FFF2-40B4-BE49-F238E27FC236}">
                    <a16:creationId xmlns:a16="http://schemas.microsoft.com/office/drawing/2014/main" id="{FC086CA5-5CF0-3940-AE4F-CF1DB8699B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48" y="1584"/>
                <a:ext cx="1008" cy="432"/>
              </a:xfrm>
              <a:prstGeom prst="rect">
                <a:avLst/>
              </a:prstGeom>
              <a:grpFill/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9" name="Text Box 35">
                <a:extLst>
                  <a:ext uri="{FF2B5EF4-FFF2-40B4-BE49-F238E27FC236}">
                    <a16:creationId xmlns:a16="http://schemas.microsoft.com/office/drawing/2014/main" id="{01CB68FF-A7EB-CA41-BC60-0D79FB34ED8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348" y="1728"/>
                <a:ext cx="1008" cy="1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ctr" defTabSz="914400" rtl="0" eaLnBrk="0" fontAlgn="auto" latinLnBrk="0" hangingPunct="0">
                  <a:lnSpc>
                    <a:spcPct val="7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20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‚l‚r –¾’©"/>
                    <a:cs typeface="Calibri" panose="020F0502020204030204" pitchFamily="34" charset="0"/>
                  </a:rPr>
                  <a:t>Preto</a:t>
                </a:r>
              </a:p>
            </p:txBody>
          </p:sp>
        </p:grpSp>
        <p:grpSp>
          <p:nvGrpSpPr>
            <p:cNvPr id="69" name="Group 36">
              <a:extLst>
                <a:ext uri="{FF2B5EF4-FFF2-40B4-BE49-F238E27FC236}">
                  <a16:creationId xmlns:a16="http://schemas.microsoft.com/office/drawing/2014/main" id="{309137F5-23B0-7F46-84FF-C972E1A161F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109221" y="2520221"/>
              <a:ext cx="1639493" cy="742143"/>
              <a:chOff x="4356" y="1584"/>
              <a:chExt cx="1008" cy="432"/>
            </a:xfrm>
            <a:solidFill>
              <a:schemeClr val="bg1">
                <a:lumMod val="75000"/>
              </a:schemeClr>
            </a:solidFill>
          </p:grpSpPr>
          <p:sp>
            <p:nvSpPr>
              <p:cNvPr id="126" name="Rectangle 37">
                <a:extLst>
                  <a:ext uri="{FF2B5EF4-FFF2-40B4-BE49-F238E27FC236}">
                    <a16:creationId xmlns:a16="http://schemas.microsoft.com/office/drawing/2014/main" id="{B73F9B85-904C-3B4C-84EB-E73D2E0DAB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56" y="1584"/>
                <a:ext cx="1008" cy="432"/>
              </a:xfrm>
              <a:prstGeom prst="rect">
                <a:avLst/>
              </a:prstGeom>
              <a:grpFill/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7" name="Text Box 38">
                <a:extLst>
                  <a:ext uri="{FF2B5EF4-FFF2-40B4-BE49-F238E27FC236}">
                    <a16:creationId xmlns:a16="http://schemas.microsoft.com/office/drawing/2014/main" id="{0FE55286-3C61-B945-83B3-0E4869F214E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56" y="1728"/>
                <a:ext cx="1008" cy="1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ctr" defTabSz="914400" rtl="0" eaLnBrk="0" fontAlgn="auto" latinLnBrk="0" hangingPunct="0">
                  <a:lnSpc>
                    <a:spcPct val="7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‚l‚r –¾’©"/>
                    <a:cs typeface="Calibri" panose="020F0502020204030204" pitchFamily="34" charset="0"/>
                  </a:rPr>
                  <a:t>Branco</a:t>
                </a:r>
              </a:p>
            </p:txBody>
          </p:sp>
        </p:grpSp>
        <p:grpSp>
          <p:nvGrpSpPr>
            <p:cNvPr id="70" name="Group 39">
              <a:extLst>
                <a:ext uri="{FF2B5EF4-FFF2-40B4-BE49-F238E27FC236}">
                  <a16:creationId xmlns:a16="http://schemas.microsoft.com/office/drawing/2014/main" id="{22199252-8CE2-844E-8A61-0E415DA6FAC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90740" y="3262365"/>
              <a:ext cx="1639493" cy="742143"/>
              <a:chOff x="1332" y="2016"/>
              <a:chExt cx="1008" cy="432"/>
            </a:xfrm>
            <a:solidFill>
              <a:schemeClr val="bg1">
                <a:lumMod val="75000"/>
              </a:schemeClr>
            </a:solidFill>
          </p:grpSpPr>
          <p:sp>
            <p:nvSpPr>
              <p:cNvPr id="124" name="Rectangle 40">
                <a:extLst>
                  <a:ext uri="{FF2B5EF4-FFF2-40B4-BE49-F238E27FC236}">
                    <a16:creationId xmlns:a16="http://schemas.microsoft.com/office/drawing/2014/main" id="{F9CC3055-E141-654D-8788-DC4E1F60B6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32" y="2016"/>
                <a:ext cx="1008" cy="432"/>
              </a:xfrm>
              <a:prstGeom prst="rect">
                <a:avLst/>
              </a:prstGeom>
              <a:grpFill/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5" name="Text Box 41">
                <a:extLst>
                  <a:ext uri="{FF2B5EF4-FFF2-40B4-BE49-F238E27FC236}">
                    <a16:creationId xmlns:a16="http://schemas.microsoft.com/office/drawing/2014/main" id="{779D9B36-E977-3945-8D80-441561851A2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32" y="2160"/>
                <a:ext cx="1008" cy="1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ctr" defTabSz="914400" rtl="0" eaLnBrk="0" fontAlgn="auto" latinLnBrk="0" hangingPunct="0">
                  <a:lnSpc>
                    <a:spcPct val="7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FFFF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‚l‚r –¾’©"/>
                    <a:cs typeface="Calibri" panose="020F0502020204030204" pitchFamily="34" charset="0"/>
                  </a:rPr>
                  <a:t>Amarela</a:t>
                </a:r>
              </a:p>
            </p:txBody>
          </p:sp>
        </p:grpSp>
        <p:grpSp>
          <p:nvGrpSpPr>
            <p:cNvPr id="71" name="Group 42">
              <a:extLst>
                <a:ext uri="{FF2B5EF4-FFF2-40B4-BE49-F238E27FC236}">
                  <a16:creationId xmlns:a16="http://schemas.microsoft.com/office/drawing/2014/main" id="{FEF40893-EAE8-4142-BD5B-095795A5B64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90740" y="4004508"/>
              <a:ext cx="1639493" cy="742143"/>
              <a:chOff x="1332" y="2448"/>
              <a:chExt cx="1008" cy="432"/>
            </a:xfrm>
            <a:solidFill>
              <a:schemeClr val="bg1">
                <a:lumMod val="75000"/>
              </a:schemeClr>
            </a:solidFill>
          </p:grpSpPr>
          <p:sp>
            <p:nvSpPr>
              <p:cNvPr id="122" name="Rectangle 43">
                <a:extLst>
                  <a:ext uri="{FF2B5EF4-FFF2-40B4-BE49-F238E27FC236}">
                    <a16:creationId xmlns:a16="http://schemas.microsoft.com/office/drawing/2014/main" id="{253C6D63-2855-C944-90C5-BD15CC2FFF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32" y="2448"/>
                <a:ext cx="1008" cy="432"/>
              </a:xfrm>
              <a:prstGeom prst="rect">
                <a:avLst/>
              </a:prstGeom>
              <a:grpFill/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3" name="Text Box 44">
                <a:extLst>
                  <a:ext uri="{FF2B5EF4-FFF2-40B4-BE49-F238E27FC236}">
                    <a16:creationId xmlns:a16="http://schemas.microsoft.com/office/drawing/2014/main" id="{87BEABBA-EC08-8B4C-9207-B0939AF83DB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32" y="2592"/>
                <a:ext cx="1008" cy="1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ctr" defTabSz="914400" rtl="0" eaLnBrk="0" fontAlgn="auto" latinLnBrk="0" hangingPunct="0">
                  <a:lnSpc>
                    <a:spcPct val="7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FFFF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‚l‚r –¾’©"/>
                    <a:cs typeface="Calibri" panose="020F0502020204030204" pitchFamily="34" charset="0"/>
                  </a:rPr>
                  <a:t>Amarelas</a:t>
                </a:r>
              </a:p>
            </p:txBody>
          </p:sp>
        </p:grpSp>
        <p:grpSp>
          <p:nvGrpSpPr>
            <p:cNvPr id="72" name="Group 45">
              <a:extLst>
                <a:ext uri="{FF2B5EF4-FFF2-40B4-BE49-F238E27FC236}">
                  <a16:creationId xmlns:a16="http://schemas.microsoft.com/office/drawing/2014/main" id="{D1B237BE-D7FB-3A47-B4FB-589ADC49997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30234" y="4004508"/>
              <a:ext cx="1639493" cy="742143"/>
              <a:chOff x="2340" y="2448"/>
              <a:chExt cx="1008" cy="432"/>
            </a:xfrm>
            <a:solidFill>
              <a:schemeClr val="bg1">
                <a:lumMod val="75000"/>
              </a:schemeClr>
            </a:solidFill>
          </p:grpSpPr>
          <p:sp>
            <p:nvSpPr>
              <p:cNvPr id="120" name="Rectangle 46">
                <a:extLst>
                  <a:ext uri="{FF2B5EF4-FFF2-40B4-BE49-F238E27FC236}">
                    <a16:creationId xmlns:a16="http://schemas.microsoft.com/office/drawing/2014/main" id="{85C9614E-BDE8-7B41-9E30-5EA346EDFD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40" y="2448"/>
                <a:ext cx="1008" cy="432"/>
              </a:xfrm>
              <a:prstGeom prst="rect">
                <a:avLst/>
              </a:prstGeom>
              <a:grpFill/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1" name="Text Box 47">
                <a:extLst>
                  <a:ext uri="{FF2B5EF4-FFF2-40B4-BE49-F238E27FC236}">
                    <a16:creationId xmlns:a16="http://schemas.microsoft.com/office/drawing/2014/main" id="{5F263051-18C8-9B4D-9F34-D4B0455302C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340" y="2592"/>
                <a:ext cx="1008" cy="1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ctr" defTabSz="914400" rtl="0" eaLnBrk="0" fontAlgn="auto" latinLnBrk="0" hangingPunct="0">
                  <a:lnSpc>
                    <a:spcPct val="7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0066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‚l‚r –¾’©"/>
                    <a:cs typeface="Calibri" panose="020F0502020204030204" pitchFamily="34" charset="0"/>
                  </a:rPr>
                  <a:t>Verdes</a:t>
                </a:r>
              </a:p>
            </p:txBody>
          </p:sp>
        </p:grpSp>
        <p:grpSp>
          <p:nvGrpSpPr>
            <p:cNvPr id="73" name="Group 48">
              <a:extLst>
                <a:ext uri="{FF2B5EF4-FFF2-40B4-BE49-F238E27FC236}">
                  <a16:creationId xmlns:a16="http://schemas.microsoft.com/office/drawing/2014/main" id="{B3200A0D-BA04-1B4E-AB55-490102CDC9D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469727" y="4004508"/>
              <a:ext cx="1639493" cy="742143"/>
              <a:chOff x="3348" y="2448"/>
              <a:chExt cx="1008" cy="432"/>
            </a:xfrm>
            <a:solidFill>
              <a:schemeClr val="bg1">
                <a:lumMod val="75000"/>
              </a:schemeClr>
            </a:solidFill>
          </p:grpSpPr>
          <p:sp>
            <p:nvSpPr>
              <p:cNvPr id="118" name="Rectangle 49">
                <a:extLst>
                  <a:ext uri="{FF2B5EF4-FFF2-40B4-BE49-F238E27FC236}">
                    <a16:creationId xmlns:a16="http://schemas.microsoft.com/office/drawing/2014/main" id="{442220A0-F6EA-074F-9A3D-E9A851C307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48" y="2448"/>
                <a:ext cx="1008" cy="432"/>
              </a:xfrm>
              <a:prstGeom prst="rect">
                <a:avLst/>
              </a:prstGeom>
              <a:grpFill/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9" name="Text Box 50">
                <a:extLst>
                  <a:ext uri="{FF2B5EF4-FFF2-40B4-BE49-F238E27FC236}">
                    <a16:creationId xmlns:a16="http://schemas.microsoft.com/office/drawing/2014/main" id="{5A726915-8612-564E-8813-20E902DE66B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348" y="2592"/>
                <a:ext cx="1008" cy="1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ctr" defTabSz="914400" rtl="0" eaLnBrk="0" fontAlgn="auto" latinLnBrk="0" hangingPunct="0">
                  <a:lnSpc>
                    <a:spcPct val="7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ED7D31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‚l‚r –¾’©"/>
                    <a:cs typeface="Calibri" panose="020F0502020204030204" pitchFamily="34" charset="0"/>
                  </a:rPr>
                  <a:t>Azuis</a:t>
                </a:r>
              </a:p>
            </p:txBody>
          </p:sp>
        </p:grpSp>
        <p:grpSp>
          <p:nvGrpSpPr>
            <p:cNvPr id="74" name="Group 51">
              <a:extLst>
                <a:ext uri="{FF2B5EF4-FFF2-40B4-BE49-F238E27FC236}">
                  <a16:creationId xmlns:a16="http://schemas.microsoft.com/office/drawing/2014/main" id="{164325F2-64DB-4248-832D-43779875AF2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109221" y="4004508"/>
              <a:ext cx="1639493" cy="742143"/>
              <a:chOff x="4356" y="2448"/>
              <a:chExt cx="1008" cy="432"/>
            </a:xfrm>
            <a:solidFill>
              <a:schemeClr val="bg1">
                <a:lumMod val="75000"/>
              </a:schemeClr>
            </a:solidFill>
          </p:grpSpPr>
          <p:sp>
            <p:nvSpPr>
              <p:cNvPr id="116" name="Rectangle 52">
                <a:extLst>
                  <a:ext uri="{FF2B5EF4-FFF2-40B4-BE49-F238E27FC236}">
                    <a16:creationId xmlns:a16="http://schemas.microsoft.com/office/drawing/2014/main" id="{BCB89B8C-9507-9647-89B7-BA5EC97831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56" y="2448"/>
                <a:ext cx="1008" cy="432"/>
              </a:xfrm>
              <a:prstGeom prst="rect">
                <a:avLst/>
              </a:prstGeom>
              <a:grpFill/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7" name="Text Box 53">
                <a:extLst>
                  <a:ext uri="{FF2B5EF4-FFF2-40B4-BE49-F238E27FC236}">
                    <a16:creationId xmlns:a16="http://schemas.microsoft.com/office/drawing/2014/main" id="{74F96BF9-B17F-EA4F-8830-AE4F32B4C79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56" y="2592"/>
                <a:ext cx="1008" cy="1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ctr" defTabSz="914400" rtl="0" eaLnBrk="0" fontAlgn="auto" latinLnBrk="0" hangingPunct="0">
                  <a:lnSpc>
                    <a:spcPct val="7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FF505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‚l‚r –¾’©"/>
                    <a:cs typeface="Calibri" panose="020F0502020204030204" pitchFamily="34" charset="0"/>
                  </a:rPr>
                  <a:t>Vermelhas</a:t>
                </a:r>
              </a:p>
            </p:txBody>
          </p:sp>
        </p:grpSp>
        <p:grpSp>
          <p:nvGrpSpPr>
            <p:cNvPr id="75" name="Group 54">
              <a:extLst>
                <a:ext uri="{FF2B5EF4-FFF2-40B4-BE49-F238E27FC236}">
                  <a16:creationId xmlns:a16="http://schemas.microsoft.com/office/drawing/2014/main" id="{AD6175DA-1F64-4942-A315-B9A1A8DAE1B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90740" y="4746651"/>
              <a:ext cx="1639493" cy="742143"/>
              <a:chOff x="1332" y="2880"/>
              <a:chExt cx="1008" cy="432"/>
            </a:xfrm>
            <a:solidFill>
              <a:schemeClr val="bg1">
                <a:lumMod val="75000"/>
              </a:schemeClr>
            </a:solidFill>
          </p:grpSpPr>
          <p:sp>
            <p:nvSpPr>
              <p:cNvPr id="114" name="Rectangle 55">
                <a:extLst>
                  <a:ext uri="{FF2B5EF4-FFF2-40B4-BE49-F238E27FC236}">
                    <a16:creationId xmlns:a16="http://schemas.microsoft.com/office/drawing/2014/main" id="{0FB352A0-EBE9-D84C-959D-6AD845DDE6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32" y="2880"/>
                <a:ext cx="1008" cy="432"/>
              </a:xfrm>
              <a:prstGeom prst="rect">
                <a:avLst/>
              </a:prstGeom>
              <a:grpFill/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5" name="Text Box 56">
                <a:extLst>
                  <a:ext uri="{FF2B5EF4-FFF2-40B4-BE49-F238E27FC236}">
                    <a16:creationId xmlns:a16="http://schemas.microsoft.com/office/drawing/2014/main" id="{F6D55BE8-266F-C44C-A193-A96189116E8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32" y="3024"/>
                <a:ext cx="1008" cy="1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ctr" defTabSz="914400" rtl="0" eaLnBrk="0" fontAlgn="auto" latinLnBrk="0" hangingPunct="0">
                  <a:lnSpc>
                    <a:spcPct val="7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2000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‚l‚r –¾’©"/>
                    <a:cs typeface="Calibri" panose="020F0502020204030204" pitchFamily="34" charset="0"/>
                  </a:rPr>
                  <a:t>Branca</a:t>
                </a:r>
              </a:p>
            </p:txBody>
          </p:sp>
        </p:grpSp>
        <p:grpSp>
          <p:nvGrpSpPr>
            <p:cNvPr id="76" name="Group 57">
              <a:extLst>
                <a:ext uri="{FF2B5EF4-FFF2-40B4-BE49-F238E27FC236}">
                  <a16:creationId xmlns:a16="http://schemas.microsoft.com/office/drawing/2014/main" id="{11AE0848-44FF-1444-9563-913802526E3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30234" y="4746651"/>
              <a:ext cx="1639493" cy="742143"/>
              <a:chOff x="2340" y="2880"/>
              <a:chExt cx="1008" cy="432"/>
            </a:xfrm>
            <a:solidFill>
              <a:schemeClr val="bg1">
                <a:lumMod val="75000"/>
              </a:schemeClr>
            </a:solidFill>
          </p:grpSpPr>
          <p:sp>
            <p:nvSpPr>
              <p:cNvPr id="112" name="Rectangle 58">
                <a:extLst>
                  <a:ext uri="{FF2B5EF4-FFF2-40B4-BE49-F238E27FC236}">
                    <a16:creationId xmlns:a16="http://schemas.microsoft.com/office/drawing/2014/main" id="{1FBA6670-2B8E-A940-BD70-8F9AABFFD9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40" y="2880"/>
                <a:ext cx="1008" cy="432"/>
              </a:xfrm>
              <a:prstGeom prst="rect">
                <a:avLst/>
              </a:prstGeom>
              <a:grpFill/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3" name="Text Box 59">
                <a:extLst>
                  <a:ext uri="{FF2B5EF4-FFF2-40B4-BE49-F238E27FC236}">
                    <a16:creationId xmlns:a16="http://schemas.microsoft.com/office/drawing/2014/main" id="{CAD1A097-43D7-4640-A4D8-359F5CF6E4D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340" y="3024"/>
                <a:ext cx="1008" cy="1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ctr" defTabSz="914400" rtl="0" eaLnBrk="0" fontAlgn="auto" latinLnBrk="0" hangingPunct="0">
                  <a:lnSpc>
                    <a:spcPct val="7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20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‚l‚r –¾’©"/>
                    <a:cs typeface="Calibri" panose="020F0502020204030204" pitchFamily="34" charset="0"/>
                  </a:rPr>
                  <a:t>Preta</a:t>
                </a:r>
              </a:p>
            </p:txBody>
          </p:sp>
        </p:grpSp>
        <p:grpSp>
          <p:nvGrpSpPr>
            <p:cNvPr id="77" name="Group 60">
              <a:extLst>
                <a:ext uri="{FF2B5EF4-FFF2-40B4-BE49-F238E27FC236}">
                  <a16:creationId xmlns:a16="http://schemas.microsoft.com/office/drawing/2014/main" id="{CC957F92-E0CE-AE46-B506-392B0248DDA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469727" y="4746651"/>
              <a:ext cx="1639493" cy="742143"/>
              <a:chOff x="3348" y="2880"/>
              <a:chExt cx="1008" cy="432"/>
            </a:xfrm>
            <a:solidFill>
              <a:schemeClr val="bg1">
                <a:lumMod val="75000"/>
              </a:schemeClr>
            </a:solidFill>
          </p:grpSpPr>
          <p:sp>
            <p:nvSpPr>
              <p:cNvPr id="110" name="Rectangle 61">
                <a:extLst>
                  <a:ext uri="{FF2B5EF4-FFF2-40B4-BE49-F238E27FC236}">
                    <a16:creationId xmlns:a16="http://schemas.microsoft.com/office/drawing/2014/main" id="{F957E66B-5703-A842-8D24-5321DD447E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48" y="2880"/>
                <a:ext cx="1008" cy="432"/>
              </a:xfrm>
              <a:prstGeom prst="rect">
                <a:avLst/>
              </a:prstGeom>
              <a:grpFill/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1" name="Text Box 62">
                <a:extLst>
                  <a:ext uri="{FF2B5EF4-FFF2-40B4-BE49-F238E27FC236}">
                    <a16:creationId xmlns:a16="http://schemas.microsoft.com/office/drawing/2014/main" id="{0572D1C5-52EF-8B4B-8276-E4EA71C46D7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348" y="3024"/>
                <a:ext cx="1008" cy="1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ctr" defTabSz="914400" rtl="0" eaLnBrk="0" fontAlgn="auto" latinLnBrk="0" hangingPunct="0">
                  <a:lnSpc>
                    <a:spcPct val="7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20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‚l‚r –¾’©"/>
                    <a:cs typeface="Calibri" panose="020F0502020204030204" pitchFamily="34" charset="0"/>
                  </a:rPr>
                  <a:t>Preta</a:t>
                </a:r>
              </a:p>
            </p:txBody>
          </p:sp>
        </p:grpSp>
        <p:grpSp>
          <p:nvGrpSpPr>
            <p:cNvPr id="78" name="Group 63">
              <a:extLst>
                <a:ext uri="{FF2B5EF4-FFF2-40B4-BE49-F238E27FC236}">
                  <a16:creationId xmlns:a16="http://schemas.microsoft.com/office/drawing/2014/main" id="{CDC0AD21-D51B-EF46-BEAE-F4A06BD2FE9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109221" y="4746651"/>
              <a:ext cx="1639493" cy="742143"/>
              <a:chOff x="4356" y="2880"/>
              <a:chExt cx="1008" cy="432"/>
            </a:xfrm>
            <a:solidFill>
              <a:schemeClr val="bg1">
                <a:lumMod val="75000"/>
              </a:schemeClr>
            </a:solidFill>
          </p:grpSpPr>
          <p:sp>
            <p:nvSpPr>
              <p:cNvPr id="108" name="Rectangle 64">
                <a:extLst>
                  <a:ext uri="{FF2B5EF4-FFF2-40B4-BE49-F238E27FC236}">
                    <a16:creationId xmlns:a16="http://schemas.microsoft.com/office/drawing/2014/main" id="{DC6B4241-5193-FA48-84CF-E56FE58C29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56" y="2880"/>
                <a:ext cx="1008" cy="432"/>
              </a:xfrm>
              <a:prstGeom prst="rect">
                <a:avLst/>
              </a:prstGeom>
              <a:grpFill/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9" name="Text Box 65">
                <a:extLst>
                  <a:ext uri="{FF2B5EF4-FFF2-40B4-BE49-F238E27FC236}">
                    <a16:creationId xmlns:a16="http://schemas.microsoft.com/office/drawing/2014/main" id="{093A36C3-8C0A-2943-BAC5-39A7EBA0085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56" y="3024"/>
                <a:ext cx="1008" cy="1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ctr" defTabSz="914400" rtl="0" eaLnBrk="0" fontAlgn="auto" latinLnBrk="0" hangingPunct="0">
                  <a:lnSpc>
                    <a:spcPct val="7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2000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‚l‚r –¾’©"/>
                    <a:cs typeface="Calibri" panose="020F0502020204030204" pitchFamily="34" charset="0"/>
                  </a:rPr>
                  <a:t>Branca</a:t>
                </a:r>
              </a:p>
            </p:txBody>
          </p:sp>
        </p:grpSp>
        <p:sp>
          <p:nvSpPr>
            <p:cNvPr id="107" name="Text Box 68">
              <a:extLst>
                <a:ext uri="{FF2B5EF4-FFF2-40B4-BE49-F238E27FC236}">
                  <a16:creationId xmlns:a16="http://schemas.microsoft.com/office/drawing/2014/main" id="{250D5E20-01C2-1642-8C07-9FD49CEFD26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69727" y="5736190"/>
              <a:ext cx="1639493" cy="3212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ctr" defTabSz="914400" rtl="0" eaLnBrk="0" fontAlgn="auto" latinLnBrk="0" hangingPunct="0">
                <a:lnSpc>
                  <a:spcPct val="7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‚l‚r –¾’©"/>
                  <a:cs typeface="Calibri" panose="020F0502020204030204" pitchFamily="34" charset="0"/>
                </a:rPr>
                <a:t>Preto</a:t>
              </a:r>
            </a:p>
          </p:txBody>
        </p:sp>
        <p:grpSp>
          <p:nvGrpSpPr>
            <p:cNvPr id="80" name="Group 69">
              <a:extLst>
                <a:ext uri="{FF2B5EF4-FFF2-40B4-BE49-F238E27FC236}">
                  <a16:creationId xmlns:a16="http://schemas.microsoft.com/office/drawing/2014/main" id="{D3D1A6ED-0366-444C-83A4-1B9D34986AC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109221" y="5488795"/>
              <a:ext cx="1639493" cy="742143"/>
              <a:chOff x="4356" y="3312"/>
              <a:chExt cx="1008" cy="432"/>
            </a:xfrm>
            <a:solidFill>
              <a:schemeClr val="bg1">
                <a:lumMod val="75000"/>
              </a:schemeClr>
            </a:solidFill>
          </p:grpSpPr>
          <p:sp>
            <p:nvSpPr>
              <p:cNvPr id="104" name="Rectangle 70">
                <a:extLst>
                  <a:ext uri="{FF2B5EF4-FFF2-40B4-BE49-F238E27FC236}">
                    <a16:creationId xmlns:a16="http://schemas.microsoft.com/office/drawing/2014/main" id="{DB2BE8DF-41D2-3B4E-880E-9E6995DDD1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56" y="3312"/>
                <a:ext cx="1008" cy="432"/>
              </a:xfrm>
              <a:prstGeom prst="rect">
                <a:avLst/>
              </a:prstGeom>
              <a:grpFill/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5" name="Text Box 71">
                <a:extLst>
                  <a:ext uri="{FF2B5EF4-FFF2-40B4-BE49-F238E27FC236}">
                    <a16:creationId xmlns:a16="http://schemas.microsoft.com/office/drawing/2014/main" id="{76562F46-FE6F-1346-9A7C-17E18A08184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56" y="3456"/>
                <a:ext cx="1008" cy="1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ctr" defTabSz="914400" rtl="0" eaLnBrk="0" fontAlgn="auto" latinLnBrk="0" hangingPunct="0">
                  <a:lnSpc>
                    <a:spcPct val="7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2000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‚l‚r –¾’©"/>
                    <a:cs typeface="Calibri" panose="020F0502020204030204" pitchFamily="34" charset="0"/>
                  </a:rPr>
                  <a:t>Branco</a:t>
                </a:r>
              </a:p>
            </p:txBody>
          </p:sp>
        </p:grpSp>
        <p:grpSp>
          <p:nvGrpSpPr>
            <p:cNvPr id="81" name="Group 72">
              <a:extLst>
                <a:ext uri="{FF2B5EF4-FFF2-40B4-BE49-F238E27FC236}">
                  <a16:creationId xmlns:a16="http://schemas.microsoft.com/office/drawing/2014/main" id="{5908BACD-6D71-5244-85E3-6DA9A7CA654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6551" y="1484313"/>
              <a:ext cx="2361651" cy="1035908"/>
              <a:chOff x="192" y="981"/>
              <a:chExt cx="1452" cy="603"/>
            </a:xfrm>
            <a:solidFill>
              <a:schemeClr val="bg1">
                <a:lumMod val="75000"/>
              </a:schemeClr>
            </a:solidFill>
          </p:grpSpPr>
          <p:sp>
            <p:nvSpPr>
              <p:cNvPr id="100" name="Rectangle 73">
                <a:extLst>
                  <a:ext uri="{FF2B5EF4-FFF2-40B4-BE49-F238E27FC236}">
                    <a16:creationId xmlns:a16="http://schemas.microsoft.com/office/drawing/2014/main" id="{85BC0F7D-5CC0-214B-B64F-10CCB14463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2" y="981"/>
                <a:ext cx="1140" cy="603"/>
              </a:xfrm>
              <a:prstGeom prst="rect">
                <a:avLst/>
              </a:prstGeom>
              <a:grpFill/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square" anchor="ctr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1" name="Text Box 74">
                <a:extLst>
                  <a:ext uri="{FF2B5EF4-FFF2-40B4-BE49-F238E27FC236}">
                    <a16:creationId xmlns:a16="http://schemas.microsoft.com/office/drawing/2014/main" id="{7CFAC5C6-4AE0-DC43-AEA9-DE9CFCD4FAD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28" y="1416"/>
                <a:ext cx="1008" cy="16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l" defTabSz="914400" rtl="0" eaLnBrk="0" fontAlgn="auto" latinLnBrk="0" hangingPunct="0">
                  <a:lnSpc>
                    <a:spcPct val="7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990033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‚l‚r –¾’©"/>
                    <a:cs typeface="Calibri" panose="020F0502020204030204" pitchFamily="34" charset="0"/>
                  </a:rPr>
                  <a:t>Componente</a:t>
                </a:r>
              </a:p>
            </p:txBody>
          </p:sp>
          <p:sp>
            <p:nvSpPr>
              <p:cNvPr id="102" name="Text Box 75">
                <a:extLst>
                  <a:ext uri="{FF2B5EF4-FFF2-40B4-BE49-F238E27FC236}">
                    <a16:creationId xmlns:a16="http://schemas.microsoft.com/office/drawing/2014/main" id="{D35BD17B-8E17-F449-B727-4655C47E57B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36" y="1080"/>
                <a:ext cx="1008" cy="16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l" defTabSz="914400" rtl="0" eaLnBrk="0" fontAlgn="auto" latinLnBrk="0" hangingPunct="0">
                  <a:lnSpc>
                    <a:spcPct val="7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990033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‚l‚r –¾’©"/>
                    <a:cs typeface="Calibri" panose="020F0502020204030204" pitchFamily="34" charset="0"/>
                  </a:rPr>
                  <a:t>Modelo</a:t>
                </a:r>
              </a:p>
            </p:txBody>
          </p:sp>
          <p:sp>
            <p:nvSpPr>
              <p:cNvPr id="103" name="Line 76">
                <a:extLst>
                  <a:ext uri="{FF2B5EF4-FFF2-40B4-BE49-F238E27FC236}">
                    <a16:creationId xmlns:a16="http://schemas.microsoft.com/office/drawing/2014/main" id="{56A2C891-548C-C044-93E9-29F1D0E507D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3" y="981"/>
                <a:ext cx="1109" cy="603"/>
              </a:xfrm>
              <a:prstGeom prst="line">
                <a:avLst/>
              </a:prstGeom>
              <a:grpFill/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82" name="Group 77">
              <a:extLst>
                <a:ext uri="{FF2B5EF4-FFF2-40B4-BE49-F238E27FC236}">
                  <a16:creationId xmlns:a16="http://schemas.microsoft.com/office/drawing/2014/main" id="{C13C8F99-1916-4E42-9A07-877AA7021F5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90740" y="1484313"/>
              <a:ext cx="1639493" cy="1035908"/>
              <a:chOff x="1332" y="981"/>
              <a:chExt cx="1008" cy="603"/>
            </a:xfrm>
            <a:solidFill>
              <a:schemeClr val="bg1">
                <a:lumMod val="75000"/>
              </a:schemeClr>
            </a:solidFill>
          </p:grpSpPr>
          <p:sp>
            <p:nvSpPr>
              <p:cNvPr id="98" name="Rectangle 78">
                <a:extLst>
                  <a:ext uri="{FF2B5EF4-FFF2-40B4-BE49-F238E27FC236}">
                    <a16:creationId xmlns:a16="http://schemas.microsoft.com/office/drawing/2014/main" id="{C5D6FE0E-4094-7A4C-A250-4987B1E2D9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32" y="981"/>
                <a:ext cx="1008" cy="603"/>
              </a:xfrm>
              <a:prstGeom prst="rect">
                <a:avLst/>
              </a:prstGeom>
              <a:grpFill/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9" name="Text Box 79">
                <a:extLst>
                  <a:ext uri="{FF2B5EF4-FFF2-40B4-BE49-F238E27FC236}">
                    <a16:creationId xmlns:a16="http://schemas.microsoft.com/office/drawing/2014/main" id="{ECBC51CC-60EE-F049-BB46-7735B161525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65" y="981"/>
                <a:ext cx="576" cy="14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l" defTabSz="914400" rtl="0" eaLnBrk="0" fontAlgn="auto" latinLnBrk="0" hangingPunct="0">
                  <a:lnSpc>
                    <a:spcPct val="7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1" i="0" u="none" strike="noStrike" kern="1200" cap="none" spc="0" normalizeH="0" baseline="0" noProof="0">
                    <a:ln>
                      <a:noFill/>
                    </a:ln>
                    <a:solidFill>
                      <a:srgbClr val="FFFF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‚l‚r –¾’©"/>
                    <a:cs typeface="Calibri" panose="020F0502020204030204" pitchFamily="34" charset="0"/>
                  </a:rPr>
                  <a:t>Amarelo</a:t>
                </a:r>
              </a:p>
            </p:txBody>
          </p:sp>
        </p:grpSp>
        <p:grpSp>
          <p:nvGrpSpPr>
            <p:cNvPr id="83" name="Group 80">
              <a:extLst>
                <a:ext uri="{FF2B5EF4-FFF2-40B4-BE49-F238E27FC236}">
                  <a16:creationId xmlns:a16="http://schemas.microsoft.com/office/drawing/2014/main" id="{B1731185-E173-1645-B066-70605ACAB38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30234" y="1484313"/>
              <a:ext cx="1639493" cy="1035908"/>
              <a:chOff x="2340" y="981"/>
              <a:chExt cx="1008" cy="603"/>
            </a:xfrm>
            <a:solidFill>
              <a:schemeClr val="bg1">
                <a:lumMod val="75000"/>
              </a:schemeClr>
            </a:solidFill>
          </p:grpSpPr>
          <p:sp>
            <p:nvSpPr>
              <p:cNvPr id="96" name="Rectangle 81">
                <a:extLst>
                  <a:ext uri="{FF2B5EF4-FFF2-40B4-BE49-F238E27FC236}">
                    <a16:creationId xmlns:a16="http://schemas.microsoft.com/office/drawing/2014/main" id="{CE6ABC73-BA84-EB47-901F-91EC3A0076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40" y="981"/>
                <a:ext cx="1008" cy="603"/>
              </a:xfrm>
              <a:prstGeom prst="rect">
                <a:avLst/>
              </a:prstGeom>
              <a:grpFill/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7" name="Text Box 82">
                <a:extLst>
                  <a:ext uri="{FF2B5EF4-FFF2-40B4-BE49-F238E27FC236}">
                    <a16:creationId xmlns:a16="http://schemas.microsoft.com/office/drawing/2014/main" id="{840CE513-D17A-0242-9355-49DAED314E7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62" y="981"/>
                <a:ext cx="576" cy="14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l" defTabSz="914400" rtl="0" eaLnBrk="0" fontAlgn="auto" latinLnBrk="0" hangingPunct="0">
                  <a:lnSpc>
                    <a:spcPct val="7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1" i="0" u="none" strike="noStrike" kern="1200" cap="none" spc="0" normalizeH="0" baseline="0" noProof="0">
                    <a:ln>
                      <a:noFill/>
                    </a:ln>
                    <a:solidFill>
                      <a:srgbClr val="009999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‚l‚r –¾’©"/>
                    <a:cs typeface="Calibri" panose="020F0502020204030204" pitchFamily="34" charset="0"/>
                  </a:rPr>
                  <a:t>Verde</a:t>
                </a:r>
              </a:p>
            </p:txBody>
          </p:sp>
        </p:grpSp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31FB1650-091B-714B-97D5-42B6072ABE8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469727" y="1484313"/>
              <a:ext cx="1639493" cy="1035908"/>
              <a:chOff x="3348" y="981"/>
              <a:chExt cx="1008" cy="603"/>
            </a:xfrm>
            <a:solidFill>
              <a:schemeClr val="bg1">
                <a:lumMod val="75000"/>
              </a:schemeClr>
            </a:solidFill>
          </p:grpSpPr>
          <p:sp>
            <p:nvSpPr>
              <p:cNvPr id="94" name="Rectangle 84">
                <a:extLst>
                  <a:ext uri="{FF2B5EF4-FFF2-40B4-BE49-F238E27FC236}">
                    <a16:creationId xmlns:a16="http://schemas.microsoft.com/office/drawing/2014/main" id="{68006C88-AD7E-864E-A10E-17E8B66A2C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48" y="981"/>
                <a:ext cx="1008" cy="603"/>
              </a:xfrm>
              <a:prstGeom prst="rect">
                <a:avLst/>
              </a:prstGeom>
              <a:grpFill/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5" name="Text Box 85">
                <a:extLst>
                  <a:ext uri="{FF2B5EF4-FFF2-40B4-BE49-F238E27FC236}">
                    <a16:creationId xmlns:a16="http://schemas.microsoft.com/office/drawing/2014/main" id="{0B10783C-64C1-3641-A403-F4AD4CEAC09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651" y="981"/>
                <a:ext cx="576" cy="14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l" defTabSz="914400" rtl="0" eaLnBrk="0" fontAlgn="auto" latinLnBrk="0" hangingPunct="0">
                  <a:lnSpc>
                    <a:spcPct val="7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ED7D31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‚l‚r –¾’©"/>
                    <a:cs typeface="Calibri" panose="020F0502020204030204" pitchFamily="34" charset="0"/>
                  </a:rPr>
                  <a:t>Azul</a:t>
                </a:r>
              </a:p>
            </p:txBody>
          </p:sp>
        </p:grpSp>
        <p:grpSp>
          <p:nvGrpSpPr>
            <p:cNvPr id="85" name="Group 86">
              <a:extLst>
                <a:ext uri="{FF2B5EF4-FFF2-40B4-BE49-F238E27FC236}">
                  <a16:creationId xmlns:a16="http://schemas.microsoft.com/office/drawing/2014/main" id="{6C1BF30D-EC8A-F045-864F-85184F183C2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109221" y="1484313"/>
              <a:ext cx="1639493" cy="1035908"/>
              <a:chOff x="4356" y="981"/>
              <a:chExt cx="1008" cy="603"/>
            </a:xfrm>
            <a:solidFill>
              <a:schemeClr val="bg1">
                <a:lumMod val="75000"/>
              </a:schemeClr>
            </a:solidFill>
          </p:grpSpPr>
          <p:sp>
            <p:nvSpPr>
              <p:cNvPr id="92" name="Rectangle 87">
                <a:extLst>
                  <a:ext uri="{FF2B5EF4-FFF2-40B4-BE49-F238E27FC236}">
                    <a16:creationId xmlns:a16="http://schemas.microsoft.com/office/drawing/2014/main" id="{63777416-F0E8-8049-82B4-057FB0C61A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56" y="981"/>
                <a:ext cx="1008" cy="603"/>
              </a:xfrm>
              <a:prstGeom prst="rect">
                <a:avLst/>
              </a:prstGeom>
              <a:grpFill/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3" name="Text Box 88">
                <a:extLst>
                  <a:ext uri="{FF2B5EF4-FFF2-40B4-BE49-F238E27FC236}">
                    <a16:creationId xmlns:a16="http://schemas.microsoft.com/office/drawing/2014/main" id="{45804629-8A2A-F247-8613-60B4EF406E5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521" y="981"/>
                <a:ext cx="672" cy="14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l" defTabSz="914400" rtl="0" eaLnBrk="0" fontAlgn="auto" latinLnBrk="0" hangingPunct="0">
                  <a:lnSpc>
                    <a:spcPct val="7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1" i="0" u="none" strike="noStrike" kern="1200" cap="none" spc="0" normalizeH="0" baseline="0" noProof="0">
                    <a:ln>
                      <a:noFill/>
                    </a:ln>
                    <a:solidFill>
                      <a:srgbClr val="FF505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‚l‚r –¾’©"/>
                    <a:cs typeface="Calibri" panose="020F0502020204030204" pitchFamily="34" charset="0"/>
                  </a:rPr>
                  <a:t>Vermelho</a:t>
                </a:r>
              </a:p>
            </p:txBody>
          </p:sp>
        </p:grpSp>
        <p:grpSp>
          <p:nvGrpSpPr>
            <p:cNvPr id="86" name="Group 89">
              <a:extLst>
                <a:ext uri="{FF2B5EF4-FFF2-40B4-BE49-F238E27FC236}">
                  <a16:creationId xmlns:a16="http://schemas.microsoft.com/office/drawing/2014/main" id="{031ADE1C-7123-A749-8590-3FFCA62A859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90740" y="5488795"/>
              <a:ext cx="1639493" cy="742143"/>
              <a:chOff x="1332" y="3312"/>
              <a:chExt cx="1008" cy="432"/>
            </a:xfrm>
            <a:solidFill>
              <a:schemeClr val="bg1">
                <a:lumMod val="75000"/>
              </a:schemeClr>
            </a:solidFill>
          </p:grpSpPr>
          <p:sp>
            <p:nvSpPr>
              <p:cNvPr id="90" name="Rectangle 90">
                <a:extLst>
                  <a:ext uri="{FF2B5EF4-FFF2-40B4-BE49-F238E27FC236}">
                    <a16:creationId xmlns:a16="http://schemas.microsoft.com/office/drawing/2014/main" id="{379CC163-1719-3A4F-BD4D-2F2E3173F3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32" y="3312"/>
                <a:ext cx="1008" cy="432"/>
              </a:xfrm>
              <a:prstGeom prst="rect">
                <a:avLst/>
              </a:prstGeom>
              <a:grpFill/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1" name="Text Box 91">
                <a:extLst>
                  <a:ext uri="{FF2B5EF4-FFF2-40B4-BE49-F238E27FC236}">
                    <a16:creationId xmlns:a16="http://schemas.microsoft.com/office/drawing/2014/main" id="{F1F06DA7-719B-9248-8A63-81D335767AF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32" y="3456"/>
                <a:ext cx="1008" cy="1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ctr" defTabSz="914400" rtl="0" eaLnBrk="0" fontAlgn="auto" latinLnBrk="0" hangingPunct="0">
                  <a:lnSpc>
                    <a:spcPct val="7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2000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‚l‚r –¾’©"/>
                    <a:cs typeface="Calibri" panose="020F0502020204030204" pitchFamily="34" charset="0"/>
                  </a:rPr>
                  <a:t>Branco</a:t>
                </a:r>
              </a:p>
            </p:txBody>
          </p:sp>
        </p:grpSp>
        <p:grpSp>
          <p:nvGrpSpPr>
            <p:cNvPr id="87" name="Group 92">
              <a:extLst>
                <a:ext uri="{FF2B5EF4-FFF2-40B4-BE49-F238E27FC236}">
                  <a16:creationId xmlns:a16="http://schemas.microsoft.com/office/drawing/2014/main" id="{E2104D7D-B4ED-E743-B087-C427E963768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30234" y="5488795"/>
              <a:ext cx="1639493" cy="742143"/>
              <a:chOff x="2340" y="3312"/>
              <a:chExt cx="1008" cy="432"/>
            </a:xfrm>
            <a:solidFill>
              <a:schemeClr val="bg1">
                <a:lumMod val="75000"/>
              </a:schemeClr>
            </a:solidFill>
          </p:grpSpPr>
          <p:sp>
            <p:nvSpPr>
              <p:cNvPr id="88" name="Rectangle 93">
                <a:extLst>
                  <a:ext uri="{FF2B5EF4-FFF2-40B4-BE49-F238E27FC236}">
                    <a16:creationId xmlns:a16="http://schemas.microsoft.com/office/drawing/2014/main" id="{6A0132AB-C9A8-C945-8F67-1BA0AD12F1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40" y="3312"/>
                <a:ext cx="1008" cy="432"/>
              </a:xfrm>
              <a:prstGeom prst="rect">
                <a:avLst/>
              </a:prstGeom>
              <a:grpFill/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9" name="Text Box 94">
                <a:extLst>
                  <a:ext uri="{FF2B5EF4-FFF2-40B4-BE49-F238E27FC236}">
                    <a16:creationId xmlns:a16="http://schemas.microsoft.com/office/drawing/2014/main" id="{CF1CE58F-C37B-4B43-A3EE-6A0145D6FF4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340" y="3456"/>
                <a:ext cx="1008" cy="1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ctr" defTabSz="914400" rtl="0" eaLnBrk="0" fontAlgn="auto" latinLnBrk="0" hangingPunct="0">
                  <a:lnSpc>
                    <a:spcPct val="7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20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‚l‚r –¾’©"/>
                    <a:cs typeface="Calibri" panose="020F0502020204030204" pitchFamily="34" charset="0"/>
                  </a:rPr>
                  <a:t>Preto</a:t>
                </a:r>
              </a:p>
            </p:txBody>
          </p:sp>
        </p:grpSp>
        <p:grpSp>
          <p:nvGrpSpPr>
            <p:cNvPr id="15" name="Group 95">
              <a:extLst>
                <a:ext uri="{FF2B5EF4-FFF2-40B4-BE49-F238E27FC236}">
                  <a16:creationId xmlns:a16="http://schemas.microsoft.com/office/drawing/2014/main" id="{8D864621-7AC4-7D48-9B57-E8C114186F4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586664" y="1684338"/>
              <a:ext cx="738188" cy="811213"/>
              <a:chOff x="4380" y="1051"/>
              <a:chExt cx="453" cy="473"/>
            </a:xfrm>
          </p:grpSpPr>
          <p:sp>
            <p:nvSpPr>
              <p:cNvPr id="51" name="Oval 96">
                <a:extLst>
                  <a:ext uri="{FF2B5EF4-FFF2-40B4-BE49-F238E27FC236}">
                    <a16:creationId xmlns:a16="http://schemas.microsoft.com/office/drawing/2014/main" id="{D4957BBE-C057-6E45-AE83-3A50FE388CAE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4606" y="1387"/>
                <a:ext cx="131" cy="137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2" name="Oval 97">
                <a:extLst>
                  <a:ext uri="{FF2B5EF4-FFF2-40B4-BE49-F238E27FC236}">
                    <a16:creationId xmlns:a16="http://schemas.microsoft.com/office/drawing/2014/main" id="{1D13F742-9618-FC4A-B516-2D480C97903C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4425" y="1387"/>
                <a:ext cx="131" cy="137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3" name="Rectangle 98">
                <a:extLst>
                  <a:ext uri="{FF2B5EF4-FFF2-40B4-BE49-F238E27FC236}">
                    <a16:creationId xmlns:a16="http://schemas.microsoft.com/office/drawing/2014/main" id="{4174C88A-944C-2E48-932C-16530F2C50D6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4425" y="1301"/>
                <a:ext cx="312" cy="86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4" name="AutoShape 99">
                <a:extLst>
                  <a:ext uri="{FF2B5EF4-FFF2-40B4-BE49-F238E27FC236}">
                    <a16:creationId xmlns:a16="http://schemas.microsoft.com/office/drawing/2014/main" id="{5ADC223A-72F9-E248-8DE8-0237DD043A61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 flipH="1">
                <a:off x="4584" y="1113"/>
                <a:ext cx="181" cy="223"/>
              </a:xfrm>
              <a:prstGeom prst="flowChartPunchedCard">
                <a:avLst/>
              </a:prstGeom>
              <a:solidFill>
                <a:srgbClr val="FF33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5" name="Rectangle 100">
                <a:extLst>
                  <a:ext uri="{FF2B5EF4-FFF2-40B4-BE49-F238E27FC236}">
                    <a16:creationId xmlns:a16="http://schemas.microsoft.com/office/drawing/2014/main" id="{D08B212A-F940-C745-B4B4-25B7B092D181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4380" y="1187"/>
                <a:ext cx="204" cy="149"/>
              </a:xfrm>
              <a:prstGeom prst="rect">
                <a:avLst/>
              </a:prstGeom>
              <a:solidFill>
                <a:srgbClr val="FF33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6" name="Line 101">
                <a:extLst>
                  <a:ext uri="{FF2B5EF4-FFF2-40B4-BE49-F238E27FC236}">
                    <a16:creationId xmlns:a16="http://schemas.microsoft.com/office/drawing/2014/main" id="{5C252FB6-34BC-DB48-B769-CCEEC4826FC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548" y="1051"/>
                <a:ext cx="0" cy="136"/>
              </a:xfrm>
              <a:prstGeom prst="line">
                <a:avLst/>
              </a:prstGeom>
              <a:noFill/>
              <a:ln w="5715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57" name="Group 102">
                <a:extLst>
                  <a:ext uri="{FF2B5EF4-FFF2-40B4-BE49-F238E27FC236}">
                    <a16:creationId xmlns:a16="http://schemas.microsoft.com/office/drawing/2014/main" id="{4EF33EE1-8A70-C54F-99EB-5D375E11D93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64" y="1224"/>
                <a:ext cx="69" cy="113"/>
                <a:chOff x="1776" y="1073"/>
                <a:chExt cx="69" cy="113"/>
              </a:xfrm>
            </p:grpSpPr>
            <p:sp>
              <p:nvSpPr>
                <p:cNvPr id="58" name="Line 103">
                  <a:extLst>
                    <a:ext uri="{FF2B5EF4-FFF2-40B4-BE49-F238E27FC236}">
                      <a16:creationId xmlns:a16="http://schemas.microsoft.com/office/drawing/2014/main" id="{8B07ADA5-54EC-7145-9061-2D7782C70B1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824" y="1073"/>
                  <a:ext cx="0" cy="113"/>
                </a:xfrm>
                <a:prstGeom prst="line">
                  <a:avLst/>
                </a:prstGeom>
                <a:noFill/>
                <a:ln w="57150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9" name="Line 104">
                  <a:extLst>
                    <a:ext uri="{FF2B5EF4-FFF2-40B4-BE49-F238E27FC236}">
                      <a16:creationId xmlns:a16="http://schemas.microsoft.com/office/drawing/2014/main" id="{A7325914-455B-EA43-9C47-6DB4EFC2826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776" y="1164"/>
                  <a:ext cx="57" cy="0"/>
                </a:xfrm>
                <a:prstGeom prst="line">
                  <a:avLst/>
                </a:prstGeom>
                <a:noFill/>
                <a:ln w="57150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0" name="Line 105">
                  <a:extLst>
                    <a:ext uri="{FF2B5EF4-FFF2-40B4-BE49-F238E27FC236}">
                      <a16:creationId xmlns:a16="http://schemas.microsoft.com/office/drawing/2014/main" id="{DCC1FAD0-D35E-074A-955A-CFBED87B78F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788" y="1080"/>
                  <a:ext cx="57" cy="0"/>
                </a:xfrm>
                <a:prstGeom prst="line">
                  <a:avLst/>
                </a:prstGeom>
                <a:noFill/>
                <a:ln w="57150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16" name="AutoShape 106">
              <a:extLst>
                <a:ext uri="{FF2B5EF4-FFF2-40B4-BE49-F238E27FC236}">
                  <a16:creationId xmlns:a16="http://schemas.microsoft.com/office/drawing/2014/main" id="{B665182D-F5AD-614D-93BD-C718273339DB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flipH="1">
              <a:off x="7954964" y="1846263"/>
              <a:ext cx="231775" cy="176213"/>
            </a:xfrm>
            <a:prstGeom prst="flowChartPunchedCard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7" name="Group 107">
              <a:extLst>
                <a:ext uri="{FF2B5EF4-FFF2-40B4-BE49-F238E27FC236}">
                  <a16:creationId xmlns:a16="http://schemas.microsoft.com/office/drawing/2014/main" id="{2A8EC3AC-7D4D-5B4A-A243-209C1DBAA20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43189" y="1695451"/>
              <a:ext cx="736600" cy="804863"/>
              <a:chOff x="1380" y="1056"/>
              <a:chExt cx="453" cy="468"/>
            </a:xfrm>
          </p:grpSpPr>
          <p:sp>
            <p:nvSpPr>
              <p:cNvPr id="41" name="Oval 108">
                <a:extLst>
                  <a:ext uri="{FF2B5EF4-FFF2-40B4-BE49-F238E27FC236}">
                    <a16:creationId xmlns:a16="http://schemas.microsoft.com/office/drawing/2014/main" id="{68788B70-5BC8-454A-B4A6-8224446127DE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1609" y="1386"/>
                <a:ext cx="133" cy="138"/>
              </a:xfrm>
              <a:prstGeom prst="ellipse">
                <a:avLst/>
              </a:prstGeom>
              <a:solidFill>
                <a:srgbClr val="F6FD65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2" name="Oval 109">
                <a:extLst>
                  <a:ext uri="{FF2B5EF4-FFF2-40B4-BE49-F238E27FC236}">
                    <a16:creationId xmlns:a16="http://schemas.microsoft.com/office/drawing/2014/main" id="{ED3199AA-6898-F643-BB3D-765587ADCD10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1426" y="1386"/>
                <a:ext cx="133" cy="138"/>
              </a:xfrm>
              <a:prstGeom prst="ellipse">
                <a:avLst/>
              </a:prstGeom>
              <a:solidFill>
                <a:srgbClr val="F6FD65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3" name="Rectangle 110">
                <a:extLst>
                  <a:ext uri="{FF2B5EF4-FFF2-40B4-BE49-F238E27FC236}">
                    <a16:creationId xmlns:a16="http://schemas.microsoft.com/office/drawing/2014/main" id="{0F608511-95F2-C448-8CAB-1F83DC3DCC6F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1426" y="1299"/>
                <a:ext cx="316" cy="87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4" name="AutoShape 111">
                <a:extLst>
                  <a:ext uri="{FF2B5EF4-FFF2-40B4-BE49-F238E27FC236}">
                    <a16:creationId xmlns:a16="http://schemas.microsoft.com/office/drawing/2014/main" id="{19DA3BDC-F747-4841-8E93-378DBF70F08A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 flipH="1">
                <a:off x="1587" y="1108"/>
                <a:ext cx="182" cy="226"/>
              </a:xfrm>
              <a:prstGeom prst="flowChartPunchedCard">
                <a:avLst/>
              </a:prstGeom>
              <a:solidFill>
                <a:srgbClr val="FFFF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5" name="Rectangle 112">
                <a:extLst>
                  <a:ext uri="{FF2B5EF4-FFF2-40B4-BE49-F238E27FC236}">
                    <a16:creationId xmlns:a16="http://schemas.microsoft.com/office/drawing/2014/main" id="{2596F778-B314-9C4E-B9E0-2B8DF5A69B99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1380" y="1184"/>
                <a:ext cx="207" cy="150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6" name="Line 113">
                <a:extLst>
                  <a:ext uri="{FF2B5EF4-FFF2-40B4-BE49-F238E27FC236}">
                    <a16:creationId xmlns:a16="http://schemas.microsoft.com/office/drawing/2014/main" id="{C770FC1C-7BA6-4C46-9994-56B4077DA2B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548" y="1056"/>
                <a:ext cx="0" cy="136"/>
              </a:xfrm>
              <a:prstGeom prst="line">
                <a:avLst/>
              </a:prstGeom>
              <a:noFill/>
              <a:ln w="5715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47" name="Group 114">
                <a:extLst>
                  <a:ext uri="{FF2B5EF4-FFF2-40B4-BE49-F238E27FC236}">
                    <a16:creationId xmlns:a16="http://schemas.microsoft.com/office/drawing/2014/main" id="{5FC4663C-179E-434B-B1C7-AFF0A24A47D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764" y="1229"/>
                <a:ext cx="69" cy="113"/>
                <a:chOff x="1776" y="1073"/>
                <a:chExt cx="69" cy="113"/>
              </a:xfrm>
            </p:grpSpPr>
            <p:sp>
              <p:nvSpPr>
                <p:cNvPr id="48" name="Line 115">
                  <a:extLst>
                    <a:ext uri="{FF2B5EF4-FFF2-40B4-BE49-F238E27FC236}">
                      <a16:creationId xmlns:a16="http://schemas.microsoft.com/office/drawing/2014/main" id="{0A7DB0B7-3447-9E4B-BB92-B3F6A3B591F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824" y="1073"/>
                  <a:ext cx="0" cy="113"/>
                </a:xfrm>
                <a:prstGeom prst="line">
                  <a:avLst/>
                </a:prstGeom>
                <a:noFill/>
                <a:ln w="57150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9" name="Line 116">
                  <a:extLst>
                    <a:ext uri="{FF2B5EF4-FFF2-40B4-BE49-F238E27FC236}">
                      <a16:creationId xmlns:a16="http://schemas.microsoft.com/office/drawing/2014/main" id="{E1A7D757-D7F3-7448-A9ED-C44E3B98F45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776" y="1164"/>
                  <a:ext cx="57" cy="0"/>
                </a:xfrm>
                <a:prstGeom prst="line">
                  <a:avLst/>
                </a:prstGeom>
                <a:noFill/>
                <a:ln w="57150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0" name="Line 117">
                  <a:extLst>
                    <a:ext uri="{FF2B5EF4-FFF2-40B4-BE49-F238E27FC236}">
                      <a16:creationId xmlns:a16="http://schemas.microsoft.com/office/drawing/2014/main" id="{3B62000B-4660-0847-948F-760A6B70EAD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788" y="1080"/>
                  <a:ext cx="57" cy="0"/>
                </a:xfrm>
                <a:prstGeom prst="line">
                  <a:avLst/>
                </a:prstGeom>
                <a:noFill/>
                <a:ln w="57150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18" name="AutoShape 118">
              <a:extLst>
                <a:ext uri="{FF2B5EF4-FFF2-40B4-BE49-F238E27FC236}">
                  <a16:creationId xmlns:a16="http://schemas.microsoft.com/office/drawing/2014/main" id="{241F655D-63DB-484E-AE67-E900002A5B31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flipH="1">
              <a:off x="3014664" y="1825626"/>
              <a:ext cx="233363" cy="179388"/>
            </a:xfrm>
            <a:prstGeom prst="flowChartPunchedCard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Oval 119">
              <a:extLst>
                <a:ext uri="{FF2B5EF4-FFF2-40B4-BE49-F238E27FC236}">
                  <a16:creationId xmlns:a16="http://schemas.microsoft.com/office/drawing/2014/main" id="{CE29CB55-32A2-584B-9DAE-F9D0D6838F4F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619626" y="2259013"/>
              <a:ext cx="215900" cy="236538"/>
            </a:xfrm>
            <a:prstGeom prst="ellipse">
              <a:avLst/>
            </a:prstGeom>
            <a:solidFill>
              <a:srgbClr val="0066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Oval 120">
              <a:extLst>
                <a:ext uri="{FF2B5EF4-FFF2-40B4-BE49-F238E27FC236}">
                  <a16:creationId xmlns:a16="http://schemas.microsoft.com/office/drawing/2014/main" id="{EA5E6041-A42D-8A40-B091-0BE1B63C8609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321176" y="2259013"/>
              <a:ext cx="217488" cy="236538"/>
            </a:xfrm>
            <a:prstGeom prst="ellipse">
              <a:avLst/>
            </a:prstGeom>
            <a:solidFill>
              <a:srgbClr val="0066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Rectangle 121">
              <a:extLst>
                <a:ext uri="{FF2B5EF4-FFF2-40B4-BE49-F238E27FC236}">
                  <a16:creationId xmlns:a16="http://schemas.microsoft.com/office/drawing/2014/main" id="{B7FE6836-DD80-D240-85A1-2CD35F2BBA26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321176" y="2108201"/>
              <a:ext cx="514350" cy="150813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AutoShape 122">
              <a:extLst>
                <a:ext uri="{FF2B5EF4-FFF2-40B4-BE49-F238E27FC236}">
                  <a16:creationId xmlns:a16="http://schemas.microsoft.com/office/drawing/2014/main" id="{CDBAF23C-F353-C24D-B65C-2CA28FD94871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flipH="1">
              <a:off x="4572001" y="1773238"/>
              <a:ext cx="300038" cy="385763"/>
            </a:xfrm>
            <a:prstGeom prst="flowChartPunchedCard">
              <a:avLst/>
            </a:prstGeom>
            <a:solidFill>
              <a:srgbClr val="0066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Rectangle 123">
              <a:extLst>
                <a:ext uri="{FF2B5EF4-FFF2-40B4-BE49-F238E27FC236}">
                  <a16:creationId xmlns:a16="http://schemas.microsoft.com/office/drawing/2014/main" id="{C880D9D2-40AF-3546-A3D8-C972B48CD020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246564" y="1911351"/>
              <a:ext cx="336550" cy="257175"/>
            </a:xfrm>
            <a:prstGeom prst="rect">
              <a:avLst/>
            </a:prstGeom>
            <a:solidFill>
              <a:srgbClr val="0066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Line 124">
              <a:extLst>
                <a:ext uri="{FF2B5EF4-FFF2-40B4-BE49-F238E27FC236}">
                  <a16:creationId xmlns:a16="http://schemas.microsoft.com/office/drawing/2014/main" id="{578BAC67-42F4-D74B-A070-278089E44BE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519614" y="1681163"/>
              <a:ext cx="0" cy="233363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26" name="Group 125">
              <a:extLst>
                <a:ext uri="{FF2B5EF4-FFF2-40B4-BE49-F238E27FC236}">
                  <a16:creationId xmlns:a16="http://schemas.microsoft.com/office/drawing/2014/main" id="{5022FA41-6682-3946-893D-69FB4F0AD65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59339" y="1989138"/>
              <a:ext cx="112713" cy="193675"/>
              <a:chOff x="1776" y="1073"/>
              <a:chExt cx="69" cy="113"/>
            </a:xfrm>
          </p:grpSpPr>
          <p:sp>
            <p:nvSpPr>
              <p:cNvPr id="38" name="Line 126">
                <a:extLst>
                  <a:ext uri="{FF2B5EF4-FFF2-40B4-BE49-F238E27FC236}">
                    <a16:creationId xmlns:a16="http://schemas.microsoft.com/office/drawing/2014/main" id="{BCB472CA-6DCF-DA42-9AB1-AAA1762E7F1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824" y="1073"/>
                <a:ext cx="0" cy="113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9" name="Line 127">
                <a:extLst>
                  <a:ext uri="{FF2B5EF4-FFF2-40B4-BE49-F238E27FC236}">
                    <a16:creationId xmlns:a16="http://schemas.microsoft.com/office/drawing/2014/main" id="{DBC68419-F034-874A-9214-BBC37DAED49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776" y="1164"/>
                <a:ext cx="57" cy="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0" name="Line 128">
                <a:extLst>
                  <a:ext uri="{FF2B5EF4-FFF2-40B4-BE49-F238E27FC236}">
                    <a16:creationId xmlns:a16="http://schemas.microsoft.com/office/drawing/2014/main" id="{24114F02-5D79-0742-87FB-6C5E65344BF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788" y="1080"/>
                <a:ext cx="57" cy="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27" name="AutoShape 129">
              <a:extLst>
                <a:ext uri="{FF2B5EF4-FFF2-40B4-BE49-F238E27FC236}">
                  <a16:creationId xmlns:a16="http://schemas.microsoft.com/office/drawing/2014/main" id="{19903CBF-F53F-6442-8A29-C21DAA120826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flipH="1">
              <a:off x="4611689" y="1822451"/>
              <a:ext cx="233363" cy="177800"/>
            </a:xfrm>
            <a:prstGeom prst="flowChartPunchedCard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Oval 130">
              <a:extLst>
                <a:ext uri="{FF2B5EF4-FFF2-40B4-BE49-F238E27FC236}">
                  <a16:creationId xmlns:a16="http://schemas.microsoft.com/office/drawing/2014/main" id="{C30778F1-A52C-CD48-8665-091F659EDF15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6330951" y="2259013"/>
              <a:ext cx="214313" cy="23495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Oval 131">
              <a:extLst>
                <a:ext uri="{FF2B5EF4-FFF2-40B4-BE49-F238E27FC236}">
                  <a16:creationId xmlns:a16="http://schemas.microsoft.com/office/drawing/2014/main" id="{6B1AFC18-6710-2646-8792-EF2EA74443A8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6037264" y="2259013"/>
              <a:ext cx="212725" cy="23495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Rectangle 132">
              <a:extLst>
                <a:ext uri="{FF2B5EF4-FFF2-40B4-BE49-F238E27FC236}">
                  <a16:creationId xmlns:a16="http://schemas.microsoft.com/office/drawing/2014/main" id="{8B0266F6-16AD-CD48-9DEB-64EAA88487B5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6037264" y="2111376"/>
              <a:ext cx="508000" cy="147638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AutoShape 133">
              <a:extLst>
                <a:ext uri="{FF2B5EF4-FFF2-40B4-BE49-F238E27FC236}">
                  <a16:creationId xmlns:a16="http://schemas.microsoft.com/office/drawing/2014/main" id="{0966B8A9-ACFC-8549-B366-A3C664FC6517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flipH="1">
              <a:off x="6296026" y="1789113"/>
              <a:ext cx="293688" cy="382588"/>
            </a:xfrm>
            <a:prstGeom prst="flowChartPunchedCard">
              <a:avLst/>
            </a:prstGeom>
            <a:solidFill>
              <a:schemeClr val="accent2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Rectangle 134">
              <a:extLst>
                <a:ext uri="{FF2B5EF4-FFF2-40B4-BE49-F238E27FC236}">
                  <a16:creationId xmlns:a16="http://schemas.microsoft.com/office/drawing/2014/main" id="{D3575174-6909-C141-B94B-2D7CC58276EC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5964239" y="1916113"/>
              <a:ext cx="331788" cy="255588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Line 135">
              <a:extLst>
                <a:ext uri="{FF2B5EF4-FFF2-40B4-BE49-F238E27FC236}">
                  <a16:creationId xmlns:a16="http://schemas.microsoft.com/office/drawing/2014/main" id="{B0C52AB6-1035-9C44-9A2B-06448077D7B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237289" y="1690688"/>
              <a:ext cx="0" cy="233363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Line 136">
              <a:extLst>
                <a:ext uri="{FF2B5EF4-FFF2-40B4-BE49-F238E27FC236}">
                  <a16:creationId xmlns:a16="http://schemas.microsoft.com/office/drawing/2014/main" id="{F0243F62-18D8-8C45-989D-F0D112FBA30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665914" y="1979613"/>
              <a:ext cx="0" cy="193675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Line 137">
              <a:extLst>
                <a:ext uri="{FF2B5EF4-FFF2-40B4-BE49-F238E27FC236}">
                  <a16:creationId xmlns:a16="http://schemas.microsoft.com/office/drawing/2014/main" id="{E3B01D53-B7BA-CD40-9CD0-F4E2FAC6A3F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588126" y="2135188"/>
              <a:ext cx="93663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Line 138">
              <a:extLst>
                <a:ext uri="{FF2B5EF4-FFF2-40B4-BE49-F238E27FC236}">
                  <a16:creationId xmlns:a16="http://schemas.microsoft.com/office/drawing/2014/main" id="{64580368-EC5E-0D40-A779-18C2FB0EC22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607176" y="1992313"/>
              <a:ext cx="93663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" name="AutoShape 139">
              <a:extLst>
                <a:ext uri="{FF2B5EF4-FFF2-40B4-BE49-F238E27FC236}">
                  <a16:creationId xmlns:a16="http://schemas.microsoft.com/office/drawing/2014/main" id="{058865D9-D044-5544-A796-3E7D800D37BE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flipH="1">
              <a:off x="6330951" y="1817688"/>
              <a:ext cx="231775" cy="176213"/>
            </a:xfrm>
            <a:prstGeom prst="flowChartPunchedCard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46" name="Rectangle 2">
            <a:extLst>
              <a:ext uri="{FF2B5EF4-FFF2-40B4-BE49-F238E27FC236}">
                <a16:creationId xmlns:a16="http://schemas.microsoft.com/office/drawing/2014/main" id="{4C58DB45-096B-D541-8729-AD63B71CFF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3708"/>
            <a:ext cx="12192000" cy="4990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cs typeface="Arial" panose="020B0604020202020204" pitchFamily="34" charset="0"/>
              </a:rPr>
              <a:t>Visão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cs typeface="Arial" panose="020B0604020202020204" pitchFamily="34" charset="0"/>
              </a:rPr>
              <a:t>Geral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cs typeface="Arial" panose="020B0604020202020204" pitchFamily="34" charset="0"/>
              </a:rPr>
              <a:t> do </a:t>
            </a: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cs typeface="Arial" panose="020B0604020202020204" pitchFamily="34" charset="0"/>
              </a:rPr>
              <a:t>Produto</a:t>
            </a:r>
          </a:p>
        </p:txBody>
      </p:sp>
    </p:spTree>
    <p:extLst>
      <p:ext uri="{BB962C8B-B14F-4D97-AF65-F5344CB8AC3E}">
        <p14:creationId xmlns:p14="http://schemas.microsoft.com/office/powerpoint/2010/main" val="302897008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C2F4DC09-DD11-8044-8CC2-604D61258591}"/>
              </a:ext>
            </a:extLst>
          </p:cNvPr>
          <p:cNvGrpSpPr/>
          <p:nvPr/>
        </p:nvGrpSpPr>
        <p:grpSpPr>
          <a:xfrm>
            <a:off x="2695575" y="1117600"/>
            <a:ext cx="6448424" cy="5167312"/>
            <a:chOff x="900113" y="620713"/>
            <a:chExt cx="7369628" cy="5905500"/>
          </a:xfrm>
        </p:grpSpPr>
        <p:sp>
          <p:nvSpPr>
            <p:cNvPr id="10" name="Line 3">
              <a:extLst>
                <a:ext uri="{FF2B5EF4-FFF2-40B4-BE49-F238E27FC236}">
                  <a16:creationId xmlns:a16="http://schemas.microsoft.com/office/drawing/2014/main" id="{3461C1E2-3E61-BB43-8AF8-B76863DB759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73650" y="1654175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grpSp>
          <p:nvGrpSpPr>
            <p:cNvPr id="11" name="Group 4">
              <a:extLst>
                <a:ext uri="{FF2B5EF4-FFF2-40B4-BE49-F238E27FC236}">
                  <a16:creationId xmlns:a16="http://schemas.microsoft.com/office/drawing/2014/main" id="{3BE05627-25AF-B248-9EF4-32A5E2E2DAF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27538" y="620713"/>
              <a:ext cx="649287" cy="830262"/>
              <a:chOff x="2789" y="703"/>
              <a:chExt cx="409" cy="523"/>
            </a:xfrm>
          </p:grpSpPr>
          <p:sp>
            <p:nvSpPr>
              <p:cNvPr id="12" name="Line 5">
                <a:extLst>
                  <a:ext uri="{FF2B5EF4-FFF2-40B4-BE49-F238E27FC236}">
                    <a16:creationId xmlns:a16="http://schemas.microsoft.com/office/drawing/2014/main" id="{01CA83C7-72C9-FA4B-A5EA-32CED8246EA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9" y="709"/>
                <a:ext cx="409" cy="282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Line 6">
                <a:extLst>
                  <a:ext uri="{FF2B5EF4-FFF2-40B4-BE49-F238E27FC236}">
                    <a16:creationId xmlns:a16="http://schemas.microsoft.com/office/drawing/2014/main" id="{F30676A0-9CFC-9447-BE10-9E9B1EBE9B1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92" y="986"/>
                <a:ext cx="0" cy="24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grpSp>
            <p:nvGrpSpPr>
              <p:cNvPr id="14" name="Group 7">
                <a:extLst>
                  <a:ext uri="{FF2B5EF4-FFF2-40B4-BE49-F238E27FC236}">
                    <a16:creationId xmlns:a16="http://schemas.microsoft.com/office/drawing/2014/main" id="{F495B49D-B035-2240-9113-9249BD1ACDA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797" y="703"/>
                <a:ext cx="4" cy="286"/>
                <a:chOff x="2880" y="775"/>
                <a:chExt cx="4" cy="286"/>
              </a:xfrm>
            </p:grpSpPr>
            <p:sp>
              <p:nvSpPr>
                <p:cNvPr id="15" name="Line 8">
                  <a:extLst>
                    <a:ext uri="{FF2B5EF4-FFF2-40B4-BE49-F238E27FC236}">
                      <a16:creationId xmlns:a16="http://schemas.microsoft.com/office/drawing/2014/main" id="{91C16B05-08F5-A047-BC66-E85DC99C12D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884" y="775"/>
                  <a:ext cx="0" cy="240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Line 9">
                  <a:extLst>
                    <a:ext uri="{FF2B5EF4-FFF2-40B4-BE49-F238E27FC236}">
                      <a16:creationId xmlns:a16="http://schemas.microsoft.com/office/drawing/2014/main" id="{95D4FD85-4018-CD43-8F48-BE3A9391939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880" y="1013"/>
                  <a:ext cx="0" cy="4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17" name="Line 10">
              <a:extLst>
                <a:ext uri="{FF2B5EF4-FFF2-40B4-BE49-F238E27FC236}">
                  <a16:creationId xmlns:a16="http://schemas.microsoft.com/office/drawing/2014/main" id="{53EF618F-89F9-E645-93BA-606A001661B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76825" y="1587500"/>
              <a:ext cx="0" cy="8413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8" name="Line 11">
              <a:extLst>
                <a:ext uri="{FF2B5EF4-FFF2-40B4-BE49-F238E27FC236}">
                  <a16:creationId xmlns:a16="http://schemas.microsoft.com/office/drawing/2014/main" id="{51F177DF-2874-1A4F-87C1-3E1B9B920FE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427538" y="1133475"/>
              <a:ext cx="12700" cy="863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0" name="Line 12">
              <a:extLst>
                <a:ext uri="{FF2B5EF4-FFF2-40B4-BE49-F238E27FC236}">
                  <a16:creationId xmlns:a16="http://schemas.microsoft.com/office/drawing/2014/main" id="{26409D8C-A43F-814A-AA69-BE455D3F637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60738" y="2357438"/>
              <a:ext cx="0" cy="990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1" name="Line 13">
              <a:extLst>
                <a:ext uri="{FF2B5EF4-FFF2-40B4-BE49-F238E27FC236}">
                  <a16:creationId xmlns:a16="http://schemas.microsoft.com/office/drawing/2014/main" id="{8B32598D-EF75-EB47-89C1-E3368809CFD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09975" y="2573338"/>
              <a:ext cx="0" cy="990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grpSp>
          <p:nvGrpSpPr>
            <p:cNvPr id="22" name="Group 14">
              <a:extLst>
                <a:ext uri="{FF2B5EF4-FFF2-40B4-BE49-F238E27FC236}">
                  <a16:creationId xmlns:a16="http://schemas.microsoft.com/office/drawing/2014/main" id="{8E19981F-D84A-7C41-BA6A-7D8DBB6F50EF}"/>
                </a:ext>
              </a:extLst>
            </p:cNvPr>
            <p:cNvGrpSpPr>
              <a:grpSpLocks/>
            </p:cNvGrpSpPr>
            <p:nvPr/>
          </p:nvGrpSpPr>
          <p:grpSpPr bwMode="auto">
            <a:xfrm rot="2663240">
              <a:off x="5580063" y="5373688"/>
              <a:ext cx="457200" cy="457200"/>
              <a:chOff x="2976" y="3408"/>
              <a:chExt cx="288" cy="288"/>
            </a:xfrm>
          </p:grpSpPr>
          <p:sp>
            <p:nvSpPr>
              <p:cNvPr id="23" name="Freeform 15">
                <a:extLst>
                  <a:ext uri="{FF2B5EF4-FFF2-40B4-BE49-F238E27FC236}">
                    <a16:creationId xmlns:a16="http://schemas.microsoft.com/office/drawing/2014/main" id="{0912BBEF-478D-3643-9EEC-0F51FF5598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76" y="3408"/>
                <a:ext cx="48" cy="288"/>
              </a:xfrm>
              <a:custGeom>
                <a:avLst/>
                <a:gdLst>
                  <a:gd name="T0" fmla="*/ 48 w 48"/>
                  <a:gd name="T1" fmla="*/ 0 h 288"/>
                  <a:gd name="T2" fmla="*/ 0 w 48"/>
                  <a:gd name="T3" fmla="*/ 144 h 288"/>
                  <a:gd name="T4" fmla="*/ 48 w 48"/>
                  <a:gd name="T5" fmla="*/ 288 h 288"/>
                  <a:gd name="T6" fmla="*/ 0 60000 65536"/>
                  <a:gd name="T7" fmla="*/ 0 60000 65536"/>
                  <a:gd name="T8" fmla="*/ 0 60000 65536"/>
                  <a:gd name="T9" fmla="*/ 0 w 48"/>
                  <a:gd name="T10" fmla="*/ 0 h 288"/>
                  <a:gd name="T11" fmla="*/ 48 w 48"/>
                  <a:gd name="T12" fmla="*/ 288 h 28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8" h="288">
                    <a:moveTo>
                      <a:pt x="48" y="0"/>
                    </a:moveTo>
                    <a:cubicBezTo>
                      <a:pt x="24" y="48"/>
                      <a:pt x="0" y="96"/>
                      <a:pt x="0" y="144"/>
                    </a:cubicBezTo>
                    <a:cubicBezTo>
                      <a:pt x="0" y="192"/>
                      <a:pt x="24" y="240"/>
                      <a:pt x="48" y="288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grpSp>
            <p:nvGrpSpPr>
              <p:cNvPr id="24" name="Group 16">
                <a:extLst>
                  <a:ext uri="{FF2B5EF4-FFF2-40B4-BE49-F238E27FC236}">
                    <a16:creationId xmlns:a16="http://schemas.microsoft.com/office/drawing/2014/main" id="{17BDAF35-CF5E-884D-A9EA-A1861228EF8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976" y="3408"/>
                <a:ext cx="288" cy="288"/>
                <a:chOff x="2976" y="3408"/>
                <a:chExt cx="288" cy="288"/>
              </a:xfrm>
            </p:grpSpPr>
            <p:sp>
              <p:nvSpPr>
                <p:cNvPr id="25" name="Oval 17">
                  <a:extLst>
                    <a:ext uri="{FF2B5EF4-FFF2-40B4-BE49-F238E27FC236}">
                      <a16:creationId xmlns:a16="http://schemas.microsoft.com/office/drawing/2014/main" id="{C981EDEF-9B08-854E-B82B-ED1DFE08007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68" y="3408"/>
                  <a:ext cx="96" cy="288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6" name="Line 18">
                  <a:extLst>
                    <a:ext uri="{FF2B5EF4-FFF2-40B4-BE49-F238E27FC236}">
                      <a16:creationId xmlns:a16="http://schemas.microsoft.com/office/drawing/2014/main" id="{6F23C794-0C5A-8C49-882F-EB281413404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024" y="3408"/>
                  <a:ext cx="192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7" name="Line 19">
                  <a:extLst>
                    <a:ext uri="{FF2B5EF4-FFF2-40B4-BE49-F238E27FC236}">
                      <a16:creationId xmlns:a16="http://schemas.microsoft.com/office/drawing/2014/main" id="{0F1EACF6-1F76-3147-AA52-D8F25607EDF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024" y="3696"/>
                  <a:ext cx="192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8" name="Line 20">
                  <a:extLst>
                    <a:ext uri="{FF2B5EF4-FFF2-40B4-BE49-F238E27FC236}">
                      <a16:creationId xmlns:a16="http://schemas.microsoft.com/office/drawing/2014/main" id="{DD4546B8-85DD-4E48-B5BB-91FF8CFB066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988" y="3648"/>
                  <a:ext cx="192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9" name="Line 21">
                  <a:extLst>
                    <a:ext uri="{FF2B5EF4-FFF2-40B4-BE49-F238E27FC236}">
                      <a16:creationId xmlns:a16="http://schemas.microsoft.com/office/drawing/2014/main" id="{80C5AF00-DD91-CA40-9235-C3659C53265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976" y="3600"/>
                  <a:ext cx="192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0" name="Line 22">
                  <a:extLst>
                    <a:ext uri="{FF2B5EF4-FFF2-40B4-BE49-F238E27FC236}">
                      <a16:creationId xmlns:a16="http://schemas.microsoft.com/office/drawing/2014/main" id="{3A98F52E-BDBB-7D4E-B36A-C615ADE8B1E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988" y="3456"/>
                  <a:ext cx="192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1" name="Line 23">
                  <a:extLst>
                    <a:ext uri="{FF2B5EF4-FFF2-40B4-BE49-F238E27FC236}">
                      <a16:creationId xmlns:a16="http://schemas.microsoft.com/office/drawing/2014/main" id="{6D782F52-9C3A-5341-942D-2CFE30045C9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976" y="3504"/>
                  <a:ext cx="192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2" name="Line 24">
                  <a:extLst>
                    <a:ext uri="{FF2B5EF4-FFF2-40B4-BE49-F238E27FC236}">
                      <a16:creationId xmlns:a16="http://schemas.microsoft.com/office/drawing/2014/main" id="{CA26FE12-FF94-8848-9771-16BBE3BAA96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976" y="3552"/>
                  <a:ext cx="192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33" name="Line 25">
              <a:extLst>
                <a:ext uri="{FF2B5EF4-FFF2-40B4-BE49-F238E27FC236}">
                  <a16:creationId xmlns:a16="http://schemas.microsoft.com/office/drawing/2014/main" id="{E788420D-BE77-214B-ADF8-D65EEBB0821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076825" y="3141663"/>
              <a:ext cx="0" cy="10080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4" name="Line 26">
              <a:extLst>
                <a:ext uri="{FF2B5EF4-FFF2-40B4-BE49-F238E27FC236}">
                  <a16:creationId xmlns:a16="http://schemas.microsoft.com/office/drawing/2014/main" id="{1834CE2D-0E63-7640-88EC-CC11B5E6ECA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292725" y="2997200"/>
              <a:ext cx="0" cy="1295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5" name="Line 27">
              <a:extLst>
                <a:ext uri="{FF2B5EF4-FFF2-40B4-BE49-F238E27FC236}">
                  <a16:creationId xmlns:a16="http://schemas.microsoft.com/office/drawing/2014/main" id="{8179A235-EFDE-684A-AE87-ED5B29B8A7B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563938" y="3789363"/>
              <a:ext cx="0" cy="15113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6" name="Text Box 28">
              <a:extLst>
                <a:ext uri="{FF2B5EF4-FFF2-40B4-BE49-F238E27FC236}">
                  <a16:creationId xmlns:a16="http://schemas.microsoft.com/office/drawing/2014/main" id="{B510E8A7-BB23-564C-99F1-4C85C0DBA45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72225" y="2781299"/>
              <a:ext cx="1897516" cy="5276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0" fontAlgn="auto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Carroceria</a:t>
              </a:r>
            </a:p>
          </p:txBody>
        </p:sp>
        <p:sp>
          <p:nvSpPr>
            <p:cNvPr id="37" name="Text Box 29">
              <a:extLst>
                <a:ext uri="{FF2B5EF4-FFF2-40B4-BE49-F238E27FC236}">
                  <a16:creationId xmlns:a16="http://schemas.microsoft.com/office/drawing/2014/main" id="{284BE207-CAF3-114C-B579-02DA9857FD2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71550" y="4292600"/>
              <a:ext cx="160020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Rodas</a:t>
              </a:r>
            </a:p>
          </p:txBody>
        </p:sp>
        <p:sp>
          <p:nvSpPr>
            <p:cNvPr id="38" name="Text Box 30">
              <a:extLst>
                <a:ext uri="{FF2B5EF4-FFF2-40B4-BE49-F238E27FC236}">
                  <a16:creationId xmlns:a16="http://schemas.microsoft.com/office/drawing/2014/main" id="{0AE6E708-60FE-DA40-BB2E-6407B4726CF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84888" y="4437063"/>
              <a:ext cx="160020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Chassis</a:t>
              </a:r>
            </a:p>
          </p:txBody>
        </p:sp>
        <p:sp>
          <p:nvSpPr>
            <p:cNvPr id="39" name="Text Box 31">
              <a:extLst>
                <a:ext uri="{FF2B5EF4-FFF2-40B4-BE49-F238E27FC236}">
                  <a16:creationId xmlns:a16="http://schemas.microsoft.com/office/drawing/2014/main" id="{950FA981-8672-6B42-A771-514DB31285F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00113" y="1773238"/>
              <a:ext cx="160020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Grade</a:t>
              </a:r>
            </a:p>
          </p:txBody>
        </p:sp>
        <p:sp>
          <p:nvSpPr>
            <p:cNvPr id="40" name="Text Box 32">
              <a:extLst>
                <a:ext uri="{FF2B5EF4-FFF2-40B4-BE49-F238E27FC236}">
                  <a16:creationId xmlns:a16="http://schemas.microsoft.com/office/drawing/2014/main" id="{640D61FD-EF21-6347-965E-E08574FF5E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95963" y="1196975"/>
              <a:ext cx="236220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0" fontAlgn="auto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Santo Antônio</a:t>
              </a:r>
            </a:p>
          </p:txBody>
        </p:sp>
        <p:sp>
          <p:nvSpPr>
            <p:cNvPr id="41" name="Line 33">
              <a:extLst>
                <a:ext uri="{FF2B5EF4-FFF2-40B4-BE49-F238E27FC236}">
                  <a16:creationId xmlns:a16="http://schemas.microsoft.com/office/drawing/2014/main" id="{62599C76-F346-9D4A-8559-50F1921BBBD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5580063" y="2781300"/>
              <a:ext cx="792162" cy="2159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42" name="Line 34">
              <a:extLst>
                <a:ext uri="{FF2B5EF4-FFF2-40B4-BE49-F238E27FC236}">
                  <a16:creationId xmlns:a16="http://schemas.microsoft.com/office/drawing/2014/main" id="{5D1CE076-AAF3-AA44-8D04-2257AD26AF8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567363" y="2571750"/>
              <a:ext cx="73025" cy="7461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43" name="Line 35">
              <a:extLst>
                <a:ext uri="{FF2B5EF4-FFF2-40B4-BE49-F238E27FC236}">
                  <a16:creationId xmlns:a16="http://schemas.microsoft.com/office/drawing/2014/main" id="{C4E0B391-B87E-C54F-8678-AE085F7237B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03800" y="1770063"/>
              <a:ext cx="0" cy="14287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grpSp>
          <p:nvGrpSpPr>
            <p:cNvPr id="44" name="Group 36">
              <a:extLst>
                <a:ext uri="{FF2B5EF4-FFF2-40B4-BE49-F238E27FC236}">
                  <a16:creationId xmlns:a16="http://schemas.microsoft.com/office/drawing/2014/main" id="{56871022-E8CA-5542-91EA-D38F2FF5F27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03575" y="1628775"/>
              <a:ext cx="2449513" cy="2259013"/>
              <a:chOff x="3016" y="1517"/>
              <a:chExt cx="1543" cy="1423"/>
            </a:xfrm>
          </p:grpSpPr>
          <p:grpSp>
            <p:nvGrpSpPr>
              <p:cNvPr id="45" name="Group 37">
                <a:extLst>
                  <a:ext uri="{FF2B5EF4-FFF2-40B4-BE49-F238E27FC236}">
                    <a16:creationId xmlns:a16="http://schemas.microsoft.com/office/drawing/2014/main" id="{4813241D-898F-0144-BE04-C0BB39B97EE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016" y="2296"/>
                <a:ext cx="499" cy="636"/>
                <a:chOff x="3016" y="2296"/>
                <a:chExt cx="499" cy="636"/>
              </a:xfrm>
            </p:grpSpPr>
            <p:sp>
              <p:nvSpPr>
                <p:cNvPr id="110" name="Line 38">
                  <a:extLst>
                    <a:ext uri="{FF2B5EF4-FFF2-40B4-BE49-F238E27FC236}">
                      <a16:creationId xmlns:a16="http://schemas.microsoft.com/office/drawing/2014/main" id="{C7357753-040A-2242-BC61-ED5CE740D8F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016" y="2296"/>
                  <a:ext cx="0" cy="181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11" name="Line 39">
                  <a:extLst>
                    <a:ext uri="{FF2B5EF4-FFF2-40B4-BE49-F238E27FC236}">
                      <a16:creationId xmlns:a16="http://schemas.microsoft.com/office/drawing/2014/main" id="{8F2AE856-F9D6-F547-BE21-40BD45DEA3B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515" y="2750"/>
                  <a:ext cx="0" cy="181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12" name="Freeform 40">
                  <a:extLst>
                    <a:ext uri="{FF2B5EF4-FFF2-40B4-BE49-F238E27FC236}">
                      <a16:creationId xmlns:a16="http://schemas.microsoft.com/office/drawing/2014/main" id="{F97B8DC9-CCA4-3F47-8335-50970D1072D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16" y="2304"/>
                  <a:ext cx="499" cy="454"/>
                </a:xfrm>
                <a:custGeom>
                  <a:avLst/>
                  <a:gdLst>
                    <a:gd name="T0" fmla="*/ 499 w 499"/>
                    <a:gd name="T1" fmla="*/ 454 h 454"/>
                    <a:gd name="T2" fmla="*/ 181 w 499"/>
                    <a:gd name="T3" fmla="*/ 182 h 454"/>
                    <a:gd name="T4" fmla="*/ 0 w 499"/>
                    <a:gd name="T5" fmla="*/ 0 h 454"/>
                    <a:gd name="T6" fmla="*/ 0 60000 65536"/>
                    <a:gd name="T7" fmla="*/ 0 60000 65536"/>
                    <a:gd name="T8" fmla="*/ 0 60000 65536"/>
                    <a:gd name="T9" fmla="*/ 0 w 499"/>
                    <a:gd name="T10" fmla="*/ 0 h 454"/>
                    <a:gd name="T11" fmla="*/ 499 w 499"/>
                    <a:gd name="T12" fmla="*/ 454 h 45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499" h="454">
                      <a:moveTo>
                        <a:pt x="499" y="454"/>
                      </a:moveTo>
                      <a:cubicBezTo>
                        <a:pt x="381" y="356"/>
                        <a:pt x="264" y="258"/>
                        <a:pt x="181" y="182"/>
                      </a:cubicBezTo>
                      <a:cubicBezTo>
                        <a:pt x="98" y="106"/>
                        <a:pt x="49" y="53"/>
                        <a:pt x="0" y="0"/>
                      </a:cubicBezTo>
                    </a:path>
                  </a:pathLst>
                </a:custGeom>
                <a:noFill/>
                <a:ln w="1905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13" name="Freeform 41">
                  <a:extLst>
                    <a:ext uri="{FF2B5EF4-FFF2-40B4-BE49-F238E27FC236}">
                      <a16:creationId xmlns:a16="http://schemas.microsoft.com/office/drawing/2014/main" id="{5310EA6F-EEC0-D44E-8906-D5715CDCD02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16" y="2478"/>
                  <a:ext cx="499" cy="454"/>
                </a:xfrm>
                <a:custGeom>
                  <a:avLst/>
                  <a:gdLst>
                    <a:gd name="T0" fmla="*/ 499 w 499"/>
                    <a:gd name="T1" fmla="*/ 454 h 454"/>
                    <a:gd name="T2" fmla="*/ 181 w 499"/>
                    <a:gd name="T3" fmla="*/ 182 h 454"/>
                    <a:gd name="T4" fmla="*/ 0 w 499"/>
                    <a:gd name="T5" fmla="*/ 0 h 454"/>
                    <a:gd name="T6" fmla="*/ 0 60000 65536"/>
                    <a:gd name="T7" fmla="*/ 0 60000 65536"/>
                    <a:gd name="T8" fmla="*/ 0 60000 65536"/>
                    <a:gd name="T9" fmla="*/ 0 w 499"/>
                    <a:gd name="T10" fmla="*/ 0 h 454"/>
                    <a:gd name="T11" fmla="*/ 499 w 499"/>
                    <a:gd name="T12" fmla="*/ 454 h 45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499" h="454">
                      <a:moveTo>
                        <a:pt x="499" y="454"/>
                      </a:moveTo>
                      <a:cubicBezTo>
                        <a:pt x="381" y="356"/>
                        <a:pt x="264" y="258"/>
                        <a:pt x="181" y="182"/>
                      </a:cubicBezTo>
                      <a:cubicBezTo>
                        <a:pt x="98" y="106"/>
                        <a:pt x="49" y="53"/>
                        <a:pt x="0" y="0"/>
                      </a:cubicBezTo>
                    </a:path>
                  </a:pathLst>
                </a:custGeom>
                <a:noFill/>
                <a:ln w="1905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46" name="Freeform 42">
                <a:extLst>
                  <a:ext uri="{FF2B5EF4-FFF2-40B4-BE49-F238E27FC236}">
                    <a16:creationId xmlns:a16="http://schemas.microsoft.com/office/drawing/2014/main" id="{72581D4B-46C0-0942-B717-44F7618C9F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34" y="1698"/>
                <a:ext cx="318" cy="273"/>
              </a:xfrm>
              <a:custGeom>
                <a:avLst/>
                <a:gdLst>
                  <a:gd name="T0" fmla="*/ 1 w 499"/>
                  <a:gd name="T1" fmla="*/ 1 h 454"/>
                  <a:gd name="T2" fmla="*/ 1 w 499"/>
                  <a:gd name="T3" fmla="*/ 1 h 454"/>
                  <a:gd name="T4" fmla="*/ 0 w 499"/>
                  <a:gd name="T5" fmla="*/ 0 h 454"/>
                  <a:gd name="T6" fmla="*/ 0 60000 65536"/>
                  <a:gd name="T7" fmla="*/ 0 60000 65536"/>
                  <a:gd name="T8" fmla="*/ 0 60000 65536"/>
                  <a:gd name="T9" fmla="*/ 0 w 499"/>
                  <a:gd name="T10" fmla="*/ 0 h 454"/>
                  <a:gd name="T11" fmla="*/ 499 w 499"/>
                  <a:gd name="T12" fmla="*/ 454 h 45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99" h="454">
                    <a:moveTo>
                      <a:pt x="499" y="454"/>
                    </a:moveTo>
                    <a:cubicBezTo>
                      <a:pt x="381" y="356"/>
                      <a:pt x="264" y="258"/>
                      <a:pt x="181" y="182"/>
                    </a:cubicBezTo>
                    <a:cubicBezTo>
                      <a:pt x="98" y="106"/>
                      <a:pt x="49" y="53"/>
                      <a:pt x="0" y="0"/>
                    </a:cubicBez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47" name="Line 43">
                <a:extLst>
                  <a:ext uri="{FF2B5EF4-FFF2-40B4-BE49-F238E27FC236}">
                    <a16:creationId xmlns:a16="http://schemas.microsoft.com/office/drawing/2014/main" id="{6E01FACE-BF0E-9341-A351-14A1FE57390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470" y="1706"/>
                <a:ext cx="272" cy="18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grpSp>
            <p:nvGrpSpPr>
              <p:cNvPr id="48" name="Group 44">
                <a:extLst>
                  <a:ext uri="{FF2B5EF4-FFF2-40B4-BE49-F238E27FC236}">
                    <a16:creationId xmlns:a16="http://schemas.microsoft.com/office/drawing/2014/main" id="{21978CCA-8BC9-C844-BF82-17D324E8250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333" y="1888"/>
                <a:ext cx="499" cy="636"/>
                <a:chOff x="3333" y="1888"/>
                <a:chExt cx="499" cy="636"/>
              </a:xfrm>
            </p:grpSpPr>
            <p:sp>
              <p:nvSpPr>
                <p:cNvPr id="103" name="Freeform 45">
                  <a:extLst>
                    <a:ext uri="{FF2B5EF4-FFF2-40B4-BE49-F238E27FC236}">
                      <a16:creationId xmlns:a16="http://schemas.microsoft.com/office/drawing/2014/main" id="{47C484D6-66A8-F04B-ABD0-1D72B0DBDFE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33" y="2070"/>
                  <a:ext cx="499" cy="454"/>
                </a:xfrm>
                <a:custGeom>
                  <a:avLst/>
                  <a:gdLst>
                    <a:gd name="T0" fmla="*/ 499 w 499"/>
                    <a:gd name="T1" fmla="*/ 454 h 454"/>
                    <a:gd name="T2" fmla="*/ 181 w 499"/>
                    <a:gd name="T3" fmla="*/ 182 h 454"/>
                    <a:gd name="T4" fmla="*/ 0 w 499"/>
                    <a:gd name="T5" fmla="*/ 0 h 454"/>
                    <a:gd name="T6" fmla="*/ 0 60000 65536"/>
                    <a:gd name="T7" fmla="*/ 0 60000 65536"/>
                    <a:gd name="T8" fmla="*/ 0 60000 65536"/>
                    <a:gd name="T9" fmla="*/ 0 w 499"/>
                    <a:gd name="T10" fmla="*/ 0 h 454"/>
                    <a:gd name="T11" fmla="*/ 499 w 499"/>
                    <a:gd name="T12" fmla="*/ 454 h 45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499" h="454">
                      <a:moveTo>
                        <a:pt x="499" y="454"/>
                      </a:moveTo>
                      <a:cubicBezTo>
                        <a:pt x="381" y="356"/>
                        <a:pt x="264" y="258"/>
                        <a:pt x="181" y="182"/>
                      </a:cubicBezTo>
                      <a:cubicBezTo>
                        <a:pt x="98" y="106"/>
                        <a:pt x="49" y="53"/>
                        <a:pt x="0" y="0"/>
                      </a:cubicBezTo>
                    </a:path>
                  </a:pathLst>
                </a:custGeom>
                <a:noFill/>
                <a:ln w="1905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04" name="Line 46">
                  <a:extLst>
                    <a:ext uri="{FF2B5EF4-FFF2-40B4-BE49-F238E27FC236}">
                      <a16:creationId xmlns:a16="http://schemas.microsoft.com/office/drawing/2014/main" id="{162162A3-22E8-0549-AD3E-EC46AD3B310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333" y="1888"/>
                  <a:ext cx="136" cy="18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05" name="Freeform 47">
                  <a:extLst>
                    <a:ext uri="{FF2B5EF4-FFF2-40B4-BE49-F238E27FC236}">
                      <a16:creationId xmlns:a16="http://schemas.microsoft.com/office/drawing/2014/main" id="{470616DD-C6BC-1C4D-8BE8-2BCB9827694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69" y="1888"/>
                  <a:ext cx="318" cy="273"/>
                </a:xfrm>
                <a:custGeom>
                  <a:avLst/>
                  <a:gdLst>
                    <a:gd name="T0" fmla="*/ 1 w 499"/>
                    <a:gd name="T1" fmla="*/ 1 h 454"/>
                    <a:gd name="T2" fmla="*/ 1 w 499"/>
                    <a:gd name="T3" fmla="*/ 1 h 454"/>
                    <a:gd name="T4" fmla="*/ 0 w 499"/>
                    <a:gd name="T5" fmla="*/ 0 h 454"/>
                    <a:gd name="T6" fmla="*/ 0 60000 65536"/>
                    <a:gd name="T7" fmla="*/ 0 60000 65536"/>
                    <a:gd name="T8" fmla="*/ 0 60000 65536"/>
                    <a:gd name="T9" fmla="*/ 0 w 499"/>
                    <a:gd name="T10" fmla="*/ 0 h 454"/>
                    <a:gd name="T11" fmla="*/ 499 w 499"/>
                    <a:gd name="T12" fmla="*/ 454 h 45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499" h="454">
                      <a:moveTo>
                        <a:pt x="499" y="454"/>
                      </a:moveTo>
                      <a:cubicBezTo>
                        <a:pt x="381" y="356"/>
                        <a:pt x="264" y="258"/>
                        <a:pt x="181" y="182"/>
                      </a:cubicBezTo>
                      <a:cubicBezTo>
                        <a:pt x="98" y="106"/>
                        <a:pt x="49" y="53"/>
                        <a:pt x="0" y="0"/>
                      </a:cubicBezTo>
                    </a:path>
                  </a:pathLst>
                </a:custGeom>
                <a:noFill/>
                <a:ln w="1905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06" name="Line 48">
                  <a:extLst>
                    <a:ext uri="{FF2B5EF4-FFF2-40B4-BE49-F238E27FC236}">
                      <a16:creationId xmlns:a16="http://schemas.microsoft.com/office/drawing/2014/main" id="{90179D8B-FC8A-C644-AC4C-6449A161937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379" y="2069"/>
                  <a:ext cx="408" cy="363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07" name="Line 49">
                  <a:extLst>
                    <a:ext uri="{FF2B5EF4-FFF2-40B4-BE49-F238E27FC236}">
                      <a16:creationId xmlns:a16="http://schemas.microsoft.com/office/drawing/2014/main" id="{B61651B1-E27A-C64B-A5C4-762FC8CE1C0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3742" y="2160"/>
                  <a:ext cx="45" cy="27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08" name="Line 50">
                  <a:extLst>
                    <a:ext uri="{FF2B5EF4-FFF2-40B4-BE49-F238E27FC236}">
                      <a16:creationId xmlns:a16="http://schemas.microsoft.com/office/drawing/2014/main" id="{D95B6CBB-55A5-DC42-B0BF-C7B84E4CAFC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3470" y="1933"/>
                  <a:ext cx="272" cy="22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09" name="Line 51">
                  <a:extLst>
                    <a:ext uri="{FF2B5EF4-FFF2-40B4-BE49-F238E27FC236}">
                      <a16:creationId xmlns:a16="http://schemas.microsoft.com/office/drawing/2014/main" id="{5A31D1BF-E0DF-6F4A-A9E2-1419E059437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379" y="1933"/>
                  <a:ext cx="91" cy="13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49" name="Group 52">
                <a:extLst>
                  <a:ext uri="{FF2B5EF4-FFF2-40B4-BE49-F238E27FC236}">
                    <a16:creationId xmlns:a16="http://schemas.microsoft.com/office/drawing/2014/main" id="{F0CC5C91-4D11-0041-B5E0-CF942FB9C65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606" y="1939"/>
                <a:ext cx="953" cy="938"/>
                <a:chOff x="3606" y="1939"/>
                <a:chExt cx="953" cy="938"/>
              </a:xfrm>
            </p:grpSpPr>
            <p:grpSp>
              <p:nvGrpSpPr>
                <p:cNvPr id="85" name="Group 53">
                  <a:extLst>
                    <a:ext uri="{FF2B5EF4-FFF2-40B4-BE49-F238E27FC236}">
                      <a16:creationId xmlns:a16="http://schemas.microsoft.com/office/drawing/2014/main" id="{0FA27E1E-E222-5F41-84BC-6A1D512FF29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606" y="2651"/>
                  <a:ext cx="272" cy="226"/>
                  <a:chOff x="3515" y="2736"/>
                  <a:chExt cx="272" cy="226"/>
                </a:xfrm>
              </p:grpSpPr>
              <p:sp>
                <p:nvSpPr>
                  <p:cNvPr id="96" name="Line 54">
                    <a:extLst>
                      <a:ext uri="{FF2B5EF4-FFF2-40B4-BE49-F238E27FC236}">
                        <a16:creationId xmlns:a16="http://schemas.microsoft.com/office/drawing/2014/main" id="{82E1C5DE-5451-144D-B6A0-82CB31A852D1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560" y="2917"/>
                    <a:ext cx="46" cy="45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pt-BR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97" name="Line 55">
                    <a:extLst>
                      <a:ext uri="{FF2B5EF4-FFF2-40B4-BE49-F238E27FC236}">
                        <a16:creationId xmlns:a16="http://schemas.microsoft.com/office/drawing/2014/main" id="{1FA4719D-0594-554C-AECF-D102376849DE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06" y="2781"/>
                    <a:ext cx="181" cy="136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pt-BR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98" name="Line 56">
                    <a:extLst>
                      <a:ext uri="{FF2B5EF4-FFF2-40B4-BE49-F238E27FC236}">
                        <a16:creationId xmlns:a16="http://schemas.microsoft.com/office/drawing/2014/main" id="{10211E6B-6C72-4B4C-93E9-53DFC9C9BA86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560" y="2872"/>
                    <a:ext cx="45" cy="45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pt-BR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99" name="Line 57">
                    <a:extLst>
                      <a:ext uri="{FF2B5EF4-FFF2-40B4-BE49-F238E27FC236}">
                        <a16:creationId xmlns:a16="http://schemas.microsoft.com/office/drawing/2014/main" id="{51DECF3E-D62D-574A-B2DD-24693C56DAF3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742" y="2736"/>
                    <a:ext cx="45" cy="45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pt-BR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00" name="Line 58">
                    <a:extLst>
                      <a:ext uri="{FF2B5EF4-FFF2-40B4-BE49-F238E27FC236}">
                        <a16:creationId xmlns:a16="http://schemas.microsoft.com/office/drawing/2014/main" id="{EED183F0-F06F-AD42-9EB7-BB8F6B30DA95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515" y="2917"/>
                    <a:ext cx="45" cy="45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pt-BR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01" name="Line 59">
                    <a:extLst>
                      <a:ext uri="{FF2B5EF4-FFF2-40B4-BE49-F238E27FC236}">
                        <a16:creationId xmlns:a16="http://schemas.microsoft.com/office/drawing/2014/main" id="{13297F02-A16A-584D-99BF-A1C7C70F390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515" y="2872"/>
                    <a:ext cx="46" cy="45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pt-BR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02" name="Line 60">
                    <a:extLst>
                      <a:ext uri="{FF2B5EF4-FFF2-40B4-BE49-F238E27FC236}">
                        <a16:creationId xmlns:a16="http://schemas.microsoft.com/office/drawing/2014/main" id="{225A247D-CEE8-7A45-9F05-7FD6F49B56D3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558" y="2736"/>
                    <a:ext cx="181" cy="136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pt-BR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86" name="Group 61">
                  <a:extLst>
                    <a:ext uri="{FF2B5EF4-FFF2-40B4-BE49-F238E27FC236}">
                      <a16:creationId xmlns:a16="http://schemas.microsoft.com/office/drawing/2014/main" id="{5DD8647D-31D7-4D4A-A644-27AF7A4F948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-191284">
                  <a:off x="4246" y="2142"/>
                  <a:ext cx="272" cy="226"/>
                  <a:chOff x="3515" y="2736"/>
                  <a:chExt cx="272" cy="226"/>
                </a:xfrm>
              </p:grpSpPr>
              <p:sp>
                <p:nvSpPr>
                  <p:cNvPr id="89" name="Line 62">
                    <a:extLst>
                      <a:ext uri="{FF2B5EF4-FFF2-40B4-BE49-F238E27FC236}">
                        <a16:creationId xmlns:a16="http://schemas.microsoft.com/office/drawing/2014/main" id="{A596C653-8DF2-064E-B907-4686C4365AD3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560" y="2917"/>
                    <a:ext cx="46" cy="45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pt-BR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90" name="Line 63">
                    <a:extLst>
                      <a:ext uri="{FF2B5EF4-FFF2-40B4-BE49-F238E27FC236}">
                        <a16:creationId xmlns:a16="http://schemas.microsoft.com/office/drawing/2014/main" id="{F89C814E-91C8-4543-B00B-95AE7AC2D70E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06" y="2781"/>
                    <a:ext cx="181" cy="136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pt-BR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91" name="Line 64">
                    <a:extLst>
                      <a:ext uri="{FF2B5EF4-FFF2-40B4-BE49-F238E27FC236}">
                        <a16:creationId xmlns:a16="http://schemas.microsoft.com/office/drawing/2014/main" id="{DB191871-7523-854F-811E-E0A0123ABF79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560" y="2872"/>
                    <a:ext cx="45" cy="45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pt-BR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92" name="Line 65">
                    <a:extLst>
                      <a:ext uri="{FF2B5EF4-FFF2-40B4-BE49-F238E27FC236}">
                        <a16:creationId xmlns:a16="http://schemas.microsoft.com/office/drawing/2014/main" id="{63EF5028-9F17-E849-B800-1B442EAB2FE0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742" y="2736"/>
                    <a:ext cx="45" cy="45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pt-BR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93" name="Line 66">
                    <a:extLst>
                      <a:ext uri="{FF2B5EF4-FFF2-40B4-BE49-F238E27FC236}">
                        <a16:creationId xmlns:a16="http://schemas.microsoft.com/office/drawing/2014/main" id="{F1466C3C-FEA6-E841-B7E2-2F65F78FF35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515" y="2917"/>
                    <a:ext cx="45" cy="45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pt-BR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94" name="Line 67">
                    <a:extLst>
                      <a:ext uri="{FF2B5EF4-FFF2-40B4-BE49-F238E27FC236}">
                        <a16:creationId xmlns:a16="http://schemas.microsoft.com/office/drawing/2014/main" id="{50D31D16-9E5E-BD42-9416-F3140DA0896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515" y="2872"/>
                    <a:ext cx="46" cy="45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pt-BR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95" name="Line 68">
                    <a:extLst>
                      <a:ext uri="{FF2B5EF4-FFF2-40B4-BE49-F238E27FC236}">
                        <a16:creationId xmlns:a16="http://schemas.microsoft.com/office/drawing/2014/main" id="{B9F3621A-5830-B34D-830C-CED13ECA93BE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558" y="2736"/>
                    <a:ext cx="181" cy="136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pt-BR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endParaRPr>
                  </a:p>
                </p:txBody>
              </p:sp>
            </p:grpSp>
            <p:sp>
              <p:nvSpPr>
                <p:cNvPr id="87" name="Line 69">
                  <a:extLst>
                    <a:ext uri="{FF2B5EF4-FFF2-40B4-BE49-F238E27FC236}">
                      <a16:creationId xmlns:a16="http://schemas.microsoft.com/office/drawing/2014/main" id="{A8877F3E-4A0C-FD45-8494-6EA6AB677F5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559" y="1939"/>
                  <a:ext cx="0" cy="159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88" name="Line 70">
                  <a:extLst>
                    <a:ext uri="{FF2B5EF4-FFF2-40B4-BE49-F238E27FC236}">
                      <a16:creationId xmlns:a16="http://schemas.microsoft.com/office/drawing/2014/main" id="{C827B8D4-8746-D840-AA49-42E44BD07838}"/>
                    </a:ext>
                  </a:extLst>
                </p:cNvPr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3854" y="2349"/>
                  <a:ext cx="408" cy="32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50" name="Group 71">
                <a:extLst>
                  <a:ext uri="{FF2B5EF4-FFF2-40B4-BE49-F238E27FC236}">
                    <a16:creationId xmlns:a16="http://schemas.microsoft.com/office/drawing/2014/main" id="{406C921A-9ADE-A640-A434-1CCA00B34E7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024" y="2055"/>
                <a:ext cx="809" cy="885"/>
                <a:chOff x="3024" y="2055"/>
                <a:chExt cx="809" cy="885"/>
              </a:xfrm>
            </p:grpSpPr>
            <p:sp>
              <p:nvSpPr>
                <p:cNvPr id="80" name="Line 72">
                  <a:extLst>
                    <a:ext uri="{FF2B5EF4-FFF2-40B4-BE49-F238E27FC236}">
                      <a16:creationId xmlns:a16="http://schemas.microsoft.com/office/drawing/2014/main" id="{DB8929B8-55F0-D840-AD28-6894FBD97645}"/>
                    </a:ext>
                  </a:extLst>
                </p:cNvPr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3515" y="2511"/>
                  <a:ext cx="318" cy="255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81" name="Line 73">
                  <a:extLst>
                    <a:ext uri="{FF2B5EF4-FFF2-40B4-BE49-F238E27FC236}">
                      <a16:creationId xmlns:a16="http://schemas.microsoft.com/office/drawing/2014/main" id="{571F64CC-F61A-0344-9BFD-DC19DA48112F}"/>
                    </a:ext>
                  </a:extLst>
                </p:cNvPr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3024" y="2055"/>
                  <a:ext cx="317" cy="24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82" name="Line 74">
                  <a:extLst>
                    <a:ext uri="{FF2B5EF4-FFF2-40B4-BE49-F238E27FC236}">
                      <a16:creationId xmlns:a16="http://schemas.microsoft.com/office/drawing/2014/main" id="{C55142EC-3753-9C43-93B9-1DF7B13BEE4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515" y="2848"/>
                  <a:ext cx="113" cy="9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83" name="Line 75">
                  <a:extLst>
                    <a:ext uri="{FF2B5EF4-FFF2-40B4-BE49-F238E27FC236}">
                      <a16:creationId xmlns:a16="http://schemas.microsoft.com/office/drawing/2014/main" id="{7B53B760-4588-8446-A518-230265868989}"/>
                    </a:ext>
                  </a:extLst>
                </p:cNvPr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3155" y="2182"/>
                  <a:ext cx="286" cy="25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84" name="Line 76">
                  <a:extLst>
                    <a:ext uri="{FF2B5EF4-FFF2-40B4-BE49-F238E27FC236}">
                      <a16:creationId xmlns:a16="http://schemas.microsoft.com/office/drawing/2014/main" id="{A5F43B32-D373-B841-943C-02927385FB6D}"/>
                    </a:ext>
                  </a:extLst>
                </p:cNvPr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3355" y="2416"/>
                  <a:ext cx="363" cy="208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51" name="Group 77">
                <a:extLst>
                  <a:ext uri="{FF2B5EF4-FFF2-40B4-BE49-F238E27FC236}">
                    <a16:creationId xmlns:a16="http://schemas.microsoft.com/office/drawing/2014/main" id="{E36F81F5-4DFE-FC41-A3E6-FFAF5763148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758" y="1517"/>
                <a:ext cx="800" cy="711"/>
                <a:chOff x="3758" y="1517"/>
                <a:chExt cx="800" cy="711"/>
              </a:xfrm>
            </p:grpSpPr>
            <p:sp>
              <p:nvSpPr>
                <p:cNvPr id="71" name="Freeform 78">
                  <a:extLst>
                    <a:ext uri="{FF2B5EF4-FFF2-40B4-BE49-F238E27FC236}">
                      <a16:creationId xmlns:a16="http://schemas.microsoft.com/office/drawing/2014/main" id="{99ED7B18-FF85-A54C-9B17-486ED5A92C7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59" y="1979"/>
                  <a:ext cx="136" cy="249"/>
                </a:xfrm>
                <a:custGeom>
                  <a:avLst/>
                  <a:gdLst>
                    <a:gd name="T0" fmla="*/ 0 w 136"/>
                    <a:gd name="T1" fmla="*/ 0 h 272"/>
                    <a:gd name="T2" fmla="*/ 90 w 136"/>
                    <a:gd name="T3" fmla="*/ 19 h 272"/>
                    <a:gd name="T4" fmla="*/ 136 w 136"/>
                    <a:gd name="T5" fmla="*/ 55 h 272"/>
                    <a:gd name="T6" fmla="*/ 0 60000 65536"/>
                    <a:gd name="T7" fmla="*/ 0 60000 65536"/>
                    <a:gd name="T8" fmla="*/ 0 60000 65536"/>
                    <a:gd name="T9" fmla="*/ 0 w 136"/>
                    <a:gd name="T10" fmla="*/ 0 h 272"/>
                    <a:gd name="T11" fmla="*/ 136 w 136"/>
                    <a:gd name="T12" fmla="*/ 272 h 27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36" h="272">
                      <a:moveTo>
                        <a:pt x="0" y="0"/>
                      </a:moveTo>
                      <a:cubicBezTo>
                        <a:pt x="33" y="23"/>
                        <a:pt x="67" y="46"/>
                        <a:pt x="90" y="91"/>
                      </a:cubicBezTo>
                      <a:cubicBezTo>
                        <a:pt x="113" y="136"/>
                        <a:pt x="124" y="204"/>
                        <a:pt x="136" y="272"/>
                      </a:cubicBezTo>
                    </a:path>
                  </a:pathLst>
                </a:custGeom>
                <a:noFill/>
                <a:ln w="1905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2" name="Line 79">
                  <a:extLst>
                    <a:ext uri="{FF2B5EF4-FFF2-40B4-BE49-F238E27FC236}">
                      <a16:creationId xmlns:a16="http://schemas.microsoft.com/office/drawing/2014/main" id="{974396FD-ADB1-9947-9065-36BDBD4C585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4059" y="1525"/>
                  <a:ext cx="499" cy="408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3" name="Line 80">
                  <a:extLst>
                    <a:ext uri="{FF2B5EF4-FFF2-40B4-BE49-F238E27FC236}">
                      <a16:creationId xmlns:a16="http://schemas.microsoft.com/office/drawing/2014/main" id="{EC47C03E-839E-F140-84DB-894AA458AE15}"/>
                    </a:ext>
                  </a:extLst>
                </p:cNvPr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3758" y="1517"/>
                  <a:ext cx="295" cy="21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4" name="Line 81">
                  <a:extLst>
                    <a:ext uri="{FF2B5EF4-FFF2-40B4-BE49-F238E27FC236}">
                      <a16:creationId xmlns:a16="http://schemas.microsoft.com/office/drawing/2014/main" id="{3A123490-04D6-7840-9A87-615E2CD40B46}"/>
                    </a:ext>
                  </a:extLst>
                </p:cNvPr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4195" y="1931"/>
                  <a:ext cx="363" cy="29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5" name="Line 82">
                  <a:extLst>
                    <a:ext uri="{FF2B5EF4-FFF2-40B4-BE49-F238E27FC236}">
                      <a16:creationId xmlns:a16="http://schemas.microsoft.com/office/drawing/2014/main" id="{EBC78B78-21A9-2443-8622-369F0A295819}"/>
                    </a:ext>
                  </a:extLst>
                </p:cNvPr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4171" y="1856"/>
                  <a:ext cx="295" cy="245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6" name="Line 83">
                  <a:extLst>
                    <a:ext uri="{FF2B5EF4-FFF2-40B4-BE49-F238E27FC236}">
                      <a16:creationId xmlns:a16="http://schemas.microsoft.com/office/drawing/2014/main" id="{1113B608-CE85-BE49-8FF9-ACE9A42970EA}"/>
                    </a:ext>
                  </a:extLst>
                </p:cNvPr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3846" y="1600"/>
                  <a:ext cx="295" cy="19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7" name="Oval 84">
                  <a:extLst>
                    <a:ext uri="{FF2B5EF4-FFF2-40B4-BE49-F238E27FC236}">
                      <a16:creationId xmlns:a16="http://schemas.microsoft.com/office/drawing/2014/main" id="{B9AAA940-BB60-A849-9270-BC1E63BE164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182" y="2123"/>
                  <a:ext cx="45" cy="46"/>
                </a:xfrm>
                <a:prstGeom prst="ellipse">
                  <a:avLst/>
                </a:prstGeom>
                <a:solidFill>
                  <a:schemeClr val="tx1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8" name="Line 85">
                  <a:extLst>
                    <a:ext uri="{FF2B5EF4-FFF2-40B4-BE49-F238E27FC236}">
                      <a16:creationId xmlns:a16="http://schemas.microsoft.com/office/drawing/2014/main" id="{3A29A03C-D1A2-634E-8C95-990E18192FA2}"/>
                    </a:ext>
                  </a:extLst>
                </p:cNvPr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3899" y="1698"/>
                  <a:ext cx="249" cy="149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9" name="Line 86">
                  <a:extLst>
                    <a:ext uri="{FF2B5EF4-FFF2-40B4-BE49-F238E27FC236}">
                      <a16:creationId xmlns:a16="http://schemas.microsoft.com/office/drawing/2014/main" id="{E156D672-6477-8242-A7CB-6A421143F5AB}"/>
                    </a:ext>
                  </a:extLst>
                </p:cNvPr>
                <p:cNvSpPr>
                  <a:spLocks noChangeAspect="1" noChangeShapeType="1"/>
                </p:cNvSpPr>
                <p:nvPr/>
              </p:nvSpPr>
              <p:spPr bwMode="auto">
                <a:xfrm>
                  <a:off x="4150" y="1706"/>
                  <a:ext cx="249" cy="20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52" name="Group 87">
                <a:extLst>
                  <a:ext uri="{FF2B5EF4-FFF2-40B4-BE49-F238E27FC236}">
                    <a16:creationId xmlns:a16="http://schemas.microsoft.com/office/drawing/2014/main" id="{6F4BF8A9-8C46-6C44-967D-F399190D8DE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786" y="1979"/>
                <a:ext cx="402" cy="680"/>
                <a:chOff x="3786" y="1979"/>
                <a:chExt cx="402" cy="680"/>
              </a:xfrm>
            </p:grpSpPr>
            <p:sp>
              <p:nvSpPr>
                <p:cNvPr id="61" name="Line 88">
                  <a:extLst>
                    <a:ext uri="{FF2B5EF4-FFF2-40B4-BE49-F238E27FC236}">
                      <a16:creationId xmlns:a16="http://schemas.microsoft.com/office/drawing/2014/main" id="{091886A1-86C4-F24C-A0C6-419D0AE597C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3786" y="2160"/>
                  <a:ext cx="46" cy="363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2" name="Line 89">
                  <a:extLst>
                    <a:ext uri="{FF2B5EF4-FFF2-40B4-BE49-F238E27FC236}">
                      <a16:creationId xmlns:a16="http://schemas.microsoft.com/office/drawing/2014/main" id="{71A622F3-F5C5-134A-A43D-2E4586527CC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787" y="1979"/>
                  <a:ext cx="272" cy="181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3" name="Line 90">
                  <a:extLst>
                    <a:ext uri="{FF2B5EF4-FFF2-40B4-BE49-F238E27FC236}">
                      <a16:creationId xmlns:a16="http://schemas.microsoft.com/office/drawing/2014/main" id="{2A9BE0A9-7F2D-9342-80BC-FF9874A5D2E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862" y="2189"/>
                  <a:ext cx="0" cy="18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4" name="Line 91">
                  <a:extLst>
                    <a:ext uri="{FF2B5EF4-FFF2-40B4-BE49-F238E27FC236}">
                      <a16:creationId xmlns:a16="http://schemas.microsoft.com/office/drawing/2014/main" id="{F6595F1C-6422-334F-8422-268D3C761DE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862" y="2053"/>
                  <a:ext cx="181" cy="13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5" name="Line 92">
                  <a:extLst>
                    <a:ext uri="{FF2B5EF4-FFF2-40B4-BE49-F238E27FC236}">
                      <a16:creationId xmlns:a16="http://schemas.microsoft.com/office/drawing/2014/main" id="{D3A5C4C5-8401-3245-BCF8-46545F429F4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862" y="2205"/>
                  <a:ext cx="243" cy="17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6" name="Line 93">
                  <a:extLst>
                    <a:ext uri="{FF2B5EF4-FFF2-40B4-BE49-F238E27FC236}">
                      <a16:creationId xmlns:a16="http://schemas.microsoft.com/office/drawing/2014/main" id="{E54DCF55-45BB-B04B-B34D-8F733958C4B6}"/>
                    </a:ext>
                  </a:extLst>
                </p:cNvPr>
                <p:cNvSpPr>
                  <a:spLocks noChangeAspect="1" noChangeShapeType="1"/>
                </p:cNvSpPr>
                <p:nvPr/>
              </p:nvSpPr>
              <p:spPr bwMode="auto">
                <a:xfrm>
                  <a:off x="4052" y="2061"/>
                  <a:ext cx="50" cy="15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7" name="Line 94">
                  <a:extLst>
                    <a:ext uri="{FF2B5EF4-FFF2-40B4-BE49-F238E27FC236}">
                      <a16:creationId xmlns:a16="http://schemas.microsoft.com/office/drawing/2014/main" id="{DE220798-6151-6047-81B4-854E896B1274}"/>
                    </a:ext>
                  </a:extLst>
                </p:cNvPr>
                <p:cNvSpPr>
                  <a:spLocks noChangeAspect="1" noChangeShapeType="1"/>
                </p:cNvSpPr>
                <p:nvPr/>
              </p:nvSpPr>
              <p:spPr bwMode="auto">
                <a:xfrm>
                  <a:off x="4059" y="1979"/>
                  <a:ext cx="129" cy="388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8" name="Line 95">
                  <a:extLst>
                    <a:ext uri="{FF2B5EF4-FFF2-40B4-BE49-F238E27FC236}">
                      <a16:creationId xmlns:a16="http://schemas.microsoft.com/office/drawing/2014/main" id="{35A254C6-5141-284B-8A2A-5109251A991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833" y="2523"/>
                  <a:ext cx="45" cy="13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9" name="Line 96">
                  <a:extLst>
                    <a:ext uri="{FF2B5EF4-FFF2-40B4-BE49-F238E27FC236}">
                      <a16:creationId xmlns:a16="http://schemas.microsoft.com/office/drawing/2014/main" id="{4CB80FC2-649C-7243-BA8D-8600E112CB0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059" y="2296"/>
                  <a:ext cx="46" cy="45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0" name="Line 97">
                  <a:extLst>
                    <a:ext uri="{FF2B5EF4-FFF2-40B4-BE49-F238E27FC236}">
                      <a16:creationId xmlns:a16="http://schemas.microsoft.com/office/drawing/2014/main" id="{2D4D7125-9097-3144-ABEE-508D285F04DC}"/>
                    </a:ext>
                  </a:extLst>
                </p:cNvPr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3870" y="2371"/>
                  <a:ext cx="317" cy="26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53" name="Group 98">
                <a:extLst>
                  <a:ext uri="{FF2B5EF4-FFF2-40B4-BE49-F238E27FC236}">
                    <a16:creationId xmlns:a16="http://schemas.microsoft.com/office/drawing/2014/main" id="{50295A49-191D-A743-BF56-B86C8C18B7F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061" y="2576"/>
                <a:ext cx="295" cy="272"/>
                <a:chOff x="3061" y="2576"/>
                <a:chExt cx="295" cy="272"/>
              </a:xfrm>
            </p:grpSpPr>
            <p:grpSp>
              <p:nvGrpSpPr>
                <p:cNvPr id="54" name="Group 99">
                  <a:extLst>
                    <a:ext uri="{FF2B5EF4-FFF2-40B4-BE49-F238E27FC236}">
                      <a16:creationId xmlns:a16="http://schemas.microsoft.com/office/drawing/2014/main" id="{1948B658-3550-D64E-90CB-EF02A936D9F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061" y="2576"/>
                  <a:ext cx="295" cy="272"/>
                  <a:chOff x="3061" y="2523"/>
                  <a:chExt cx="295" cy="272"/>
                </a:xfrm>
              </p:grpSpPr>
              <p:sp>
                <p:nvSpPr>
                  <p:cNvPr id="57" name="Line 100">
                    <a:extLst>
                      <a:ext uri="{FF2B5EF4-FFF2-40B4-BE49-F238E27FC236}">
                        <a16:creationId xmlns:a16="http://schemas.microsoft.com/office/drawing/2014/main" id="{862B1B95-587A-1B43-ACA4-0C59C0BAEA9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296" y="2750"/>
                    <a:ext cx="46" cy="45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pt-BR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58" name="Freeform 101">
                    <a:extLst>
                      <a:ext uri="{FF2B5EF4-FFF2-40B4-BE49-F238E27FC236}">
                        <a16:creationId xmlns:a16="http://schemas.microsoft.com/office/drawing/2014/main" id="{FB8E1B5D-CDF6-ED42-AD4C-BDBDFC5FAC8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061" y="2568"/>
                    <a:ext cx="227" cy="227"/>
                  </a:xfrm>
                  <a:custGeom>
                    <a:avLst/>
                    <a:gdLst>
                      <a:gd name="T0" fmla="*/ 227 w 227"/>
                      <a:gd name="T1" fmla="*/ 227 h 227"/>
                      <a:gd name="T2" fmla="*/ 46 w 227"/>
                      <a:gd name="T3" fmla="*/ 91 h 227"/>
                      <a:gd name="T4" fmla="*/ 0 w 227"/>
                      <a:gd name="T5" fmla="*/ 0 h 227"/>
                      <a:gd name="T6" fmla="*/ 0 60000 65536"/>
                      <a:gd name="T7" fmla="*/ 0 60000 65536"/>
                      <a:gd name="T8" fmla="*/ 0 60000 65536"/>
                      <a:gd name="T9" fmla="*/ 0 w 227"/>
                      <a:gd name="T10" fmla="*/ 0 h 227"/>
                      <a:gd name="T11" fmla="*/ 227 w 227"/>
                      <a:gd name="T12" fmla="*/ 227 h 227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27" h="227">
                        <a:moveTo>
                          <a:pt x="227" y="227"/>
                        </a:moveTo>
                        <a:cubicBezTo>
                          <a:pt x="155" y="178"/>
                          <a:pt x="84" y="129"/>
                          <a:pt x="46" y="91"/>
                        </a:cubicBezTo>
                        <a:cubicBezTo>
                          <a:pt x="8" y="53"/>
                          <a:pt x="4" y="26"/>
                          <a:pt x="0" y="0"/>
                        </a:cubicBezTo>
                      </a:path>
                    </a:pathLst>
                  </a:custGeom>
                  <a:noFill/>
                  <a:ln w="19050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pt-BR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59" name="Line 102">
                    <a:extLst>
                      <a:ext uri="{FF2B5EF4-FFF2-40B4-BE49-F238E27FC236}">
                        <a16:creationId xmlns:a16="http://schemas.microsoft.com/office/drawing/2014/main" id="{57FF0B60-943E-E345-9163-DF85D71AFFE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067" y="2523"/>
                    <a:ext cx="46" cy="45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pt-BR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60" name="Line 103">
                    <a:extLst>
                      <a:ext uri="{FF2B5EF4-FFF2-40B4-BE49-F238E27FC236}">
                        <a16:creationId xmlns:a16="http://schemas.microsoft.com/office/drawing/2014/main" id="{9FA6EC5B-8F61-A846-8BA2-1215FF3920B1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107" y="2523"/>
                    <a:ext cx="249" cy="227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pt-BR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endParaRPr>
                  </a:p>
                </p:txBody>
              </p:sp>
            </p:grpSp>
            <p:sp>
              <p:nvSpPr>
                <p:cNvPr id="55" name="Oval 104">
                  <a:extLst>
                    <a:ext uri="{FF2B5EF4-FFF2-40B4-BE49-F238E27FC236}">
                      <a16:creationId xmlns:a16="http://schemas.microsoft.com/office/drawing/2014/main" id="{7F7E8E4E-9E28-054A-A39D-7E38B5DB6ED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251" y="2763"/>
                  <a:ext cx="36" cy="36"/>
                </a:xfrm>
                <a:prstGeom prst="ellipse">
                  <a:avLst/>
                </a:prstGeom>
                <a:solidFill>
                  <a:schemeClr val="tx1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56" name="Oval 105">
                  <a:extLst>
                    <a:ext uri="{FF2B5EF4-FFF2-40B4-BE49-F238E27FC236}">
                      <a16:creationId xmlns:a16="http://schemas.microsoft.com/office/drawing/2014/main" id="{BA76A1FF-3D80-654F-8C88-B0BEC7F3519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099" y="2622"/>
                  <a:ext cx="36" cy="36"/>
                </a:xfrm>
                <a:prstGeom prst="ellipse">
                  <a:avLst/>
                </a:prstGeom>
                <a:solidFill>
                  <a:schemeClr val="tx1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114" name="Group 106">
              <a:extLst>
                <a:ext uri="{FF2B5EF4-FFF2-40B4-BE49-F238E27FC236}">
                  <a16:creationId xmlns:a16="http://schemas.microsoft.com/office/drawing/2014/main" id="{F6BE3066-6BC4-1449-937B-F492F084D32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78200" y="4076700"/>
              <a:ext cx="2201863" cy="2016125"/>
              <a:chOff x="2018" y="2750"/>
              <a:chExt cx="1235" cy="1180"/>
            </a:xfrm>
          </p:grpSpPr>
          <p:sp>
            <p:nvSpPr>
              <p:cNvPr id="115" name="Line 107">
                <a:extLst>
                  <a:ext uri="{FF2B5EF4-FFF2-40B4-BE49-F238E27FC236}">
                    <a16:creationId xmlns:a16="http://schemas.microsoft.com/office/drawing/2014/main" id="{67FC7904-9025-9C4C-81E1-A5CAC0841B9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698" y="3340"/>
                <a:ext cx="227" cy="18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116" name="Line 108">
                <a:extLst>
                  <a:ext uri="{FF2B5EF4-FFF2-40B4-BE49-F238E27FC236}">
                    <a16:creationId xmlns:a16="http://schemas.microsoft.com/office/drawing/2014/main" id="{177E7A55-1ED8-EE48-BA44-D5012F3EA93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25" y="3340"/>
                <a:ext cx="45" cy="1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grpSp>
            <p:nvGrpSpPr>
              <p:cNvPr id="117" name="Group 109">
                <a:extLst>
                  <a:ext uri="{FF2B5EF4-FFF2-40B4-BE49-F238E27FC236}">
                    <a16:creationId xmlns:a16="http://schemas.microsoft.com/office/drawing/2014/main" id="{203250F4-26C0-1A41-99C3-9F78B0E1203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18" y="2750"/>
                <a:ext cx="1235" cy="1180"/>
                <a:chOff x="2018" y="2750"/>
                <a:chExt cx="1235" cy="1180"/>
              </a:xfrm>
            </p:grpSpPr>
            <p:grpSp>
              <p:nvGrpSpPr>
                <p:cNvPr id="118" name="Group 110">
                  <a:extLst>
                    <a:ext uri="{FF2B5EF4-FFF2-40B4-BE49-F238E27FC236}">
                      <a16:creationId xmlns:a16="http://schemas.microsoft.com/office/drawing/2014/main" id="{C7AD40F6-7595-EF48-BC07-81F38AF7014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018" y="2750"/>
                  <a:ext cx="1225" cy="1180"/>
                  <a:chOff x="2018" y="2750"/>
                  <a:chExt cx="1225" cy="1180"/>
                </a:xfrm>
              </p:grpSpPr>
              <p:sp>
                <p:nvSpPr>
                  <p:cNvPr id="122" name="Line 111">
                    <a:extLst>
                      <a:ext uri="{FF2B5EF4-FFF2-40B4-BE49-F238E27FC236}">
                        <a16:creationId xmlns:a16="http://schemas.microsoft.com/office/drawing/2014/main" id="{C841B9E7-519E-034F-A25C-4B0ED2F9634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135" y="3036"/>
                    <a:ext cx="72" cy="72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pt-BR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endParaRPr>
                  </a:p>
                </p:txBody>
              </p:sp>
              <p:grpSp>
                <p:nvGrpSpPr>
                  <p:cNvPr id="123" name="Group 112">
                    <a:extLst>
                      <a:ext uri="{FF2B5EF4-FFF2-40B4-BE49-F238E27FC236}">
                        <a16:creationId xmlns:a16="http://schemas.microsoft.com/office/drawing/2014/main" id="{601AD7D7-9584-6343-B2A8-BB5CA018579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018" y="2750"/>
                    <a:ext cx="1225" cy="1180"/>
                    <a:chOff x="2018" y="2750"/>
                    <a:chExt cx="1225" cy="1180"/>
                  </a:xfrm>
                </p:grpSpPr>
                <p:sp>
                  <p:nvSpPr>
                    <p:cNvPr id="124" name="Line 113">
                      <a:extLst>
                        <a:ext uri="{FF2B5EF4-FFF2-40B4-BE49-F238E27FC236}">
                          <a16:creationId xmlns:a16="http://schemas.microsoft.com/office/drawing/2014/main" id="{3D913E3F-611C-6342-87DD-50C4B54FFD7C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2631" y="3251"/>
                      <a:ext cx="282" cy="21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t-BR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25" name="Line 114">
                      <a:extLst>
                        <a:ext uri="{FF2B5EF4-FFF2-40B4-BE49-F238E27FC236}">
                          <a16:creationId xmlns:a16="http://schemas.microsoft.com/office/drawing/2014/main" id="{4B0937B5-84D8-D44F-8977-EB84258C2F60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2270" y="3305"/>
                      <a:ext cx="6" cy="72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t-BR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p:txBody>
                </p:sp>
                <p:grpSp>
                  <p:nvGrpSpPr>
                    <p:cNvPr id="126" name="Group 115">
                      <a:extLst>
                        <a:ext uri="{FF2B5EF4-FFF2-40B4-BE49-F238E27FC236}">
                          <a16:creationId xmlns:a16="http://schemas.microsoft.com/office/drawing/2014/main" id="{69925C98-9BBD-A14C-BD1C-9C0D23246126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018" y="2750"/>
                      <a:ext cx="1225" cy="1180"/>
                      <a:chOff x="2018" y="2750"/>
                      <a:chExt cx="1225" cy="1180"/>
                    </a:xfrm>
                  </p:grpSpPr>
                  <p:sp>
                    <p:nvSpPr>
                      <p:cNvPr id="127" name="Line 116">
                        <a:extLst>
                          <a:ext uri="{FF2B5EF4-FFF2-40B4-BE49-F238E27FC236}">
                            <a16:creationId xmlns:a16="http://schemas.microsoft.com/office/drawing/2014/main" id="{CF0176E0-38A3-1647-8090-1DE0473D678B}"/>
                          </a:ext>
                        </a:extLst>
                      </p:cNvPr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2594" y="3572"/>
                        <a:ext cx="0" cy="103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pt-BR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28" name="Line 117">
                        <a:extLst>
                          <a:ext uri="{FF2B5EF4-FFF2-40B4-BE49-F238E27FC236}">
                            <a16:creationId xmlns:a16="http://schemas.microsoft.com/office/drawing/2014/main" id="{5DFC15F6-B094-3F47-AFD7-7515570BCBF2}"/>
                          </a:ext>
                        </a:extLst>
                      </p:cNvPr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2450" y="3679"/>
                        <a:ext cx="144" cy="108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pt-BR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29" name="Line 118">
                        <a:extLst>
                          <a:ext uri="{FF2B5EF4-FFF2-40B4-BE49-F238E27FC236}">
                            <a16:creationId xmlns:a16="http://schemas.microsoft.com/office/drawing/2014/main" id="{EF090F60-0D36-6349-AE0C-A5495BCAC10E}"/>
                          </a:ext>
                        </a:extLst>
                      </p:cNvPr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2378" y="3679"/>
                        <a:ext cx="72" cy="108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pt-BR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30" name="Line 119">
                        <a:extLst>
                          <a:ext uri="{FF2B5EF4-FFF2-40B4-BE49-F238E27FC236}">
                            <a16:creationId xmlns:a16="http://schemas.microsoft.com/office/drawing/2014/main" id="{F3E436F9-31D0-F24C-9A88-11A7F77ED8C8}"/>
                          </a:ext>
                        </a:extLst>
                      </p:cNvPr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378" y="3679"/>
                        <a:ext cx="36" cy="25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pt-BR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31" name="Line 120">
                        <a:extLst>
                          <a:ext uri="{FF2B5EF4-FFF2-40B4-BE49-F238E27FC236}">
                            <a16:creationId xmlns:a16="http://schemas.microsoft.com/office/drawing/2014/main" id="{459EE922-3415-BB47-8E82-D70067A13DBF}"/>
                          </a:ext>
                        </a:extLst>
                      </p:cNvPr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2054" y="3608"/>
                        <a:ext cx="360" cy="32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pt-BR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32" name="Line 121">
                        <a:extLst>
                          <a:ext uri="{FF2B5EF4-FFF2-40B4-BE49-F238E27FC236}">
                            <a16:creationId xmlns:a16="http://schemas.microsoft.com/office/drawing/2014/main" id="{D1FC8F94-5BB7-5A4B-A472-58FBBBE648E0}"/>
                          </a:ext>
                        </a:extLst>
                      </p:cNvPr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018" y="3358"/>
                        <a:ext cx="37" cy="250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pt-BR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33" name="Line 122">
                        <a:extLst>
                          <a:ext uri="{FF2B5EF4-FFF2-40B4-BE49-F238E27FC236}">
                            <a16:creationId xmlns:a16="http://schemas.microsoft.com/office/drawing/2014/main" id="{2AFF8B07-D97B-2C43-90C3-8E41868CDC69}"/>
                          </a:ext>
                        </a:extLst>
                      </p:cNvPr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2018" y="3358"/>
                        <a:ext cx="361" cy="32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pt-BR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34" name="Line 123">
                        <a:extLst>
                          <a:ext uri="{FF2B5EF4-FFF2-40B4-BE49-F238E27FC236}">
                            <a16:creationId xmlns:a16="http://schemas.microsoft.com/office/drawing/2014/main" id="{A4C05749-F793-7D43-ACCC-B0B396660ECB}"/>
                          </a:ext>
                        </a:extLst>
                      </p:cNvPr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flipV="1">
                        <a:off x="2414" y="3756"/>
                        <a:ext cx="215" cy="16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pt-BR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35" name="Line 124">
                        <a:extLst>
                          <a:ext uri="{FF2B5EF4-FFF2-40B4-BE49-F238E27FC236}">
                            <a16:creationId xmlns:a16="http://schemas.microsoft.com/office/drawing/2014/main" id="{98CD3CC4-89F9-4342-99FA-D64E18E739AB}"/>
                          </a:ext>
                        </a:extLst>
                      </p:cNvPr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134" y="3102"/>
                        <a:ext cx="0" cy="14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pt-BR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36" name="Line 125">
                        <a:extLst>
                          <a:ext uri="{FF2B5EF4-FFF2-40B4-BE49-F238E27FC236}">
                            <a16:creationId xmlns:a16="http://schemas.microsoft.com/office/drawing/2014/main" id="{1F44D41D-0FCA-B14B-B3EB-999109F24846}"/>
                          </a:ext>
                        </a:extLst>
                      </p:cNvPr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2990" y="3244"/>
                        <a:ext cx="144" cy="108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pt-BR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37" name="Line 126">
                        <a:extLst>
                          <a:ext uri="{FF2B5EF4-FFF2-40B4-BE49-F238E27FC236}">
                            <a16:creationId xmlns:a16="http://schemas.microsoft.com/office/drawing/2014/main" id="{DBAD2C99-870F-9847-BAB0-04B24FB19171}"/>
                          </a:ext>
                        </a:extLst>
                      </p:cNvPr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2918" y="3244"/>
                        <a:ext cx="72" cy="108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pt-BR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38" name="Line 127">
                        <a:extLst>
                          <a:ext uri="{FF2B5EF4-FFF2-40B4-BE49-F238E27FC236}">
                            <a16:creationId xmlns:a16="http://schemas.microsoft.com/office/drawing/2014/main" id="{12C21319-C738-6140-BFDB-99080185CDAF}"/>
                          </a:ext>
                        </a:extLst>
                      </p:cNvPr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207" y="3036"/>
                        <a:ext cx="36" cy="215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pt-BR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39" name="Line 128">
                        <a:extLst>
                          <a:ext uri="{FF2B5EF4-FFF2-40B4-BE49-F238E27FC236}">
                            <a16:creationId xmlns:a16="http://schemas.microsoft.com/office/drawing/2014/main" id="{AF8C0059-390F-5646-A41C-2DD451E61385}"/>
                          </a:ext>
                        </a:extLst>
                      </p:cNvPr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flipH="1">
                        <a:off x="2145" y="3369"/>
                        <a:ext cx="126" cy="9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pt-BR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40" name="Line 129">
                        <a:extLst>
                          <a:ext uri="{FF2B5EF4-FFF2-40B4-BE49-F238E27FC236}">
                            <a16:creationId xmlns:a16="http://schemas.microsoft.com/office/drawing/2014/main" id="{7CF2BD74-6739-F54A-8204-513638A1B329}"/>
                          </a:ext>
                        </a:extLst>
                      </p:cNvPr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2313" y="2964"/>
                        <a:ext cx="245" cy="18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pt-BR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41" name="Line 130">
                        <a:extLst>
                          <a:ext uri="{FF2B5EF4-FFF2-40B4-BE49-F238E27FC236}">
                            <a16:creationId xmlns:a16="http://schemas.microsoft.com/office/drawing/2014/main" id="{D4FA9950-6CF9-F448-B60A-DB716D26F060}"/>
                          </a:ext>
                        </a:extLst>
                      </p:cNvPr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2811" y="2822"/>
                        <a:ext cx="0" cy="14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pt-BR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42" name="Line 131">
                        <a:extLst>
                          <a:ext uri="{FF2B5EF4-FFF2-40B4-BE49-F238E27FC236}">
                            <a16:creationId xmlns:a16="http://schemas.microsoft.com/office/drawing/2014/main" id="{002D22E0-C6EA-3F4B-AD1F-58BF62FEBE50}"/>
                          </a:ext>
                        </a:extLst>
                      </p:cNvPr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2673" y="2958"/>
                        <a:ext cx="137" cy="11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pt-BR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43" name="Line 132">
                        <a:extLst>
                          <a:ext uri="{FF2B5EF4-FFF2-40B4-BE49-F238E27FC236}">
                            <a16:creationId xmlns:a16="http://schemas.microsoft.com/office/drawing/2014/main" id="{C8203830-340B-1D47-A25B-FD63A6E3C1BB}"/>
                          </a:ext>
                        </a:extLst>
                      </p:cNvPr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2558" y="2964"/>
                        <a:ext cx="66" cy="67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pt-BR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44" name="Line 133">
                        <a:extLst>
                          <a:ext uri="{FF2B5EF4-FFF2-40B4-BE49-F238E27FC236}">
                            <a16:creationId xmlns:a16="http://schemas.microsoft.com/office/drawing/2014/main" id="{3A061379-1A7E-6B4A-BD26-253EED83AFA9}"/>
                          </a:ext>
                        </a:extLst>
                      </p:cNvPr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2811" y="2750"/>
                        <a:ext cx="72" cy="7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pt-BR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45" name="Line 134">
                        <a:extLst>
                          <a:ext uri="{FF2B5EF4-FFF2-40B4-BE49-F238E27FC236}">
                            <a16:creationId xmlns:a16="http://schemas.microsoft.com/office/drawing/2014/main" id="{C6B3F86C-E067-9149-861B-297FB36D26CD}"/>
                          </a:ext>
                        </a:extLst>
                      </p:cNvPr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2270" y="3377"/>
                        <a:ext cx="324" cy="290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pt-BR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46" name="Line 135">
                        <a:extLst>
                          <a:ext uri="{FF2B5EF4-FFF2-40B4-BE49-F238E27FC236}">
                            <a16:creationId xmlns:a16="http://schemas.microsoft.com/office/drawing/2014/main" id="{36D77180-9295-B847-8955-CCAD388E710E}"/>
                          </a:ext>
                        </a:extLst>
                      </p:cNvPr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811" y="2964"/>
                        <a:ext cx="324" cy="287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pt-BR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47" name="Line 136">
                        <a:extLst>
                          <a:ext uri="{FF2B5EF4-FFF2-40B4-BE49-F238E27FC236}">
                            <a16:creationId xmlns:a16="http://schemas.microsoft.com/office/drawing/2014/main" id="{86E39AFD-B879-414A-9171-07ACFB366ADD}"/>
                          </a:ext>
                        </a:extLst>
                      </p:cNvPr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811" y="2822"/>
                        <a:ext cx="324" cy="28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pt-BR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48" name="Line 137">
                        <a:extLst>
                          <a:ext uri="{FF2B5EF4-FFF2-40B4-BE49-F238E27FC236}">
                            <a16:creationId xmlns:a16="http://schemas.microsoft.com/office/drawing/2014/main" id="{577F15C8-E04E-E141-8BEA-EAE6742313DD}"/>
                          </a:ext>
                        </a:extLst>
                      </p:cNvPr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882" y="2750"/>
                        <a:ext cx="325" cy="28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pt-BR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49" name="Line 138">
                        <a:extLst>
                          <a:ext uri="{FF2B5EF4-FFF2-40B4-BE49-F238E27FC236}">
                            <a16:creationId xmlns:a16="http://schemas.microsoft.com/office/drawing/2014/main" id="{0C7F049B-6627-9D4E-BFEE-F5CC706A658A}"/>
                          </a:ext>
                        </a:extLst>
                      </p:cNvPr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2631" y="3036"/>
                        <a:ext cx="270" cy="230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pt-BR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50" name="Line 139">
                        <a:extLst>
                          <a:ext uri="{FF2B5EF4-FFF2-40B4-BE49-F238E27FC236}">
                            <a16:creationId xmlns:a16="http://schemas.microsoft.com/office/drawing/2014/main" id="{83567CA2-AE14-5742-B9BB-8D59077C70E9}"/>
                          </a:ext>
                        </a:extLst>
                      </p:cNvPr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2276" y="3299"/>
                        <a:ext cx="324" cy="290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pt-BR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51" name="Line 140">
                        <a:extLst>
                          <a:ext uri="{FF2B5EF4-FFF2-40B4-BE49-F238E27FC236}">
                            <a16:creationId xmlns:a16="http://schemas.microsoft.com/office/drawing/2014/main" id="{078268AB-1265-9E4D-BA2C-23A034978834}"/>
                          </a:ext>
                        </a:extLst>
                      </p:cNvPr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flipV="1">
                        <a:off x="2270" y="3024"/>
                        <a:ext cx="342" cy="27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pt-BR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52" name="Line 141">
                        <a:extLst>
                          <a:ext uri="{FF2B5EF4-FFF2-40B4-BE49-F238E27FC236}">
                            <a16:creationId xmlns:a16="http://schemas.microsoft.com/office/drawing/2014/main" id="{EB89180E-95FE-AD44-BB3F-7805C8DF9071}"/>
                          </a:ext>
                        </a:extLst>
                      </p:cNvPr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2276" y="3150"/>
                        <a:ext cx="37" cy="14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pt-BR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53" name="Line 142">
                        <a:extLst>
                          <a:ext uri="{FF2B5EF4-FFF2-40B4-BE49-F238E27FC236}">
                            <a16:creationId xmlns:a16="http://schemas.microsoft.com/office/drawing/2014/main" id="{5CAE9289-CD0E-C74F-95A3-804343214919}"/>
                          </a:ext>
                        </a:extLst>
                      </p:cNvPr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2594" y="3465"/>
                        <a:ext cx="37" cy="107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pt-BR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54" name="Rectangle 143">
                        <a:extLst>
                          <a:ext uri="{FF2B5EF4-FFF2-40B4-BE49-F238E27FC236}">
                            <a16:creationId xmlns:a16="http://schemas.microsoft.com/office/drawing/2014/main" id="{67FDA58B-D93B-884D-AEA8-119ADCF8246A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 rot="-2726834">
                        <a:off x="2991" y="2856"/>
                        <a:ext cx="35" cy="145"/>
                      </a:xfrm>
                      <a:prstGeom prst="rect">
                        <a:avLst/>
                      </a:prstGeom>
                      <a:noFill/>
                      <a:ln w="1905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pt-BR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55" name="Rectangle 144">
                        <a:extLst>
                          <a:ext uri="{FF2B5EF4-FFF2-40B4-BE49-F238E27FC236}">
                            <a16:creationId xmlns:a16="http://schemas.microsoft.com/office/drawing/2014/main" id="{64362B90-D901-B24E-8CAF-0814EB692BE0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 rot="-2893957">
                        <a:off x="2167" y="3421"/>
                        <a:ext cx="44" cy="239"/>
                      </a:xfrm>
                      <a:prstGeom prst="rect">
                        <a:avLst/>
                      </a:prstGeom>
                      <a:noFill/>
                      <a:ln w="1905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pt-BR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endParaRPr>
                      </a:p>
                    </p:txBody>
                  </p:sp>
                </p:grpSp>
              </p:grpSp>
            </p:grpSp>
            <p:sp>
              <p:nvSpPr>
                <p:cNvPr id="119" name="Line 145">
                  <a:extLst>
                    <a:ext uri="{FF2B5EF4-FFF2-40B4-BE49-F238E27FC236}">
                      <a16:creationId xmlns:a16="http://schemas.microsoft.com/office/drawing/2014/main" id="{25BE087A-920A-D349-98E9-4FC3049AEB3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629" y="3522"/>
                  <a:ext cx="69" cy="23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0" name="Line 146">
                  <a:extLst>
                    <a:ext uri="{FF2B5EF4-FFF2-40B4-BE49-F238E27FC236}">
                      <a16:creationId xmlns:a16="http://schemas.microsoft.com/office/drawing/2014/main" id="{A1EE1D8B-893C-6E47-82B9-0C31AEB611CA}"/>
                    </a:ext>
                  </a:extLst>
                </p:cNvPr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970" y="3257"/>
                  <a:ext cx="283" cy="21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1" name="Line 147">
                  <a:extLst>
                    <a:ext uri="{FF2B5EF4-FFF2-40B4-BE49-F238E27FC236}">
                      <a16:creationId xmlns:a16="http://schemas.microsoft.com/office/drawing/2014/main" id="{B98246F5-10DB-0B49-AC71-2C1B5918BF9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2880" y="3385"/>
                  <a:ext cx="90" cy="91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156" name="Group 148">
              <a:extLst>
                <a:ext uri="{FF2B5EF4-FFF2-40B4-BE49-F238E27FC236}">
                  <a16:creationId xmlns:a16="http://schemas.microsoft.com/office/drawing/2014/main" id="{19139D11-F370-AC41-A0CF-757BC62CE04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76600" y="1801813"/>
              <a:ext cx="576263" cy="763587"/>
              <a:chOff x="2064" y="1271"/>
              <a:chExt cx="363" cy="481"/>
            </a:xfrm>
          </p:grpSpPr>
          <p:sp>
            <p:nvSpPr>
              <p:cNvPr id="157" name="Line 149">
                <a:extLst>
                  <a:ext uri="{FF2B5EF4-FFF2-40B4-BE49-F238E27FC236}">
                    <a16:creationId xmlns:a16="http://schemas.microsoft.com/office/drawing/2014/main" id="{F5E7F1D9-7019-8242-A3EC-661E9294861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20" y="1455"/>
                <a:ext cx="0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158" name="Line 150">
                <a:extLst>
                  <a:ext uri="{FF2B5EF4-FFF2-40B4-BE49-F238E27FC236}">
                    <a16:creationId xmlns:a16="http://schemas.microsoft.com/office/drawing/2014/main" id="{9A778CD8-CE6F-2C42-9BCF-89B7E1435AD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82" y="1613"/>
                <a:ext cx="0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grpSp>
            <p:nvGrpSpPr>
              <p:cNvPr id="159" name="Group 151">
                <a:extLst>
                  <a:ext uri="{FF2B5EF4-FFF2-40B4-BE49-F238E27FC236}">
                    <a16:creationId xmlns:a16="http://schemas.microsoft.com/office/drawing/2014/main" id="{D1A01805-BBE4-3C49-955F-8A362571E5D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64" y="1271"/>
                <a:ext cx="363" cy="481"/>
                <a:chOff x="2064" y="1271"/>
                <a:chExt cx="363" cy="481"/>
              </a:xfrm>
            </p:grpSpPr>
            <p:sp>
              <p:nvSpPr>
                <p:cNvPr id="160" name="Line 152">
                  <a:extLst>
                    <a:ext uri="{FF2B5EF4-FFF2-40B4-BE49-F238E27FC236}">
                      <a16:creationId xmlns:a16="http://schemas.microsoft.com/office/drawing/2014/main" id="{6D6C77CF-0582-544C-9DE6-D84C89D6AF6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419" y="1562"/>
                  <a:ext cx="8" cy="172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1" name="Line 153">
                  <a:extLst>
                    <a:ext uri="{FF2B5EF4-FFF2-40B4-BE49-F238E27FC236}">
                      <a16:creationId xmlns:a16="http://schemas.microsoft.com/office/drawing/2014/main" id="{0AC4BF2D-376E-E74F-95A5-55ACCAC037D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064" y="1271"/>
                  <a:ext cx="8" cy="172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62" name="Group 154">
                  <a:extLst>
                    <a:ext uri="{FF2B5EF4-FFF2-40B4-BE49-F238E27FC236}">
                      <a16:creationId xmlns:a16="http://schemas.microsoft.com/office/drawing/2014/main" id="{0557E9E3-B43B-E74D-BAAC-090A8C0B7B9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064" y="1275"/>
                  <a:ext cx="362" cy="477"/>
                  <a:chOff x="2064" y="1258"/>
                  <a:chExt cx="362" cy="477"/>
                </a:xfrm>
              </p:grpSpPr>
              <p:sp>
                <p:nvSpPr>
                  <p:cNvPr id="163" name="Line 155">
                    <a:extLst>
                      <a:ext uri="{FF2B5EF4-FFF2-40B4-BE49-F238E27FC236}">
                        <a16:creationId xmlns:a16="http://schemas.microsoft.com/office/drawing/2014/main" id="{081631CA-94CB-5A4D-940C-64B57C89F1C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290" y="1447"/>
                    <a:ext cx="0" cy="168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pt-BR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64" name="Line 156">
                    <a:extLst>
                      <a:ext uri="{FF2B5EF4-FFF2-40B4-BE49-F238E27FC236}">
                        <a16:creationId xmlns:a16="http://schemas.microsoft.com/office/drawing/2014/main" id="{28BC75D3-2111-FA4A-8983-9B9DF614482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064" y="1258"/>
                    <a:ext cx="362" cy="317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pt-BR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65" name="Line 157">
                    <a:extLst>
                      <a:ext uri="{FF2B5EF4-FFF2-40B4-BE49-F238E27FC236}">
                        <a16:creationId xmlns:a16="http://schemas.microsoft.com/office/drawing/2014/main" id="{0BF0FB61-17DE-8D4B-947F-01C735203BAE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064" y="1341"/>
                    <a:ext cx="362" cy="317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pt-BR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66" name="Line 158">
                    <a:extLst>
                      <a:ext uri="{FF2B5EF4-FFF2-40B4-BE49-F238E27FC236}">
                        <a16:creationId xmlns:a16="http://schemas.microsoft.com/office/drawing/2014/main" id="{4777106F-13CC-0C47-887D-9888DCE28D93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064" y="1418"/>
                    <a:ext cx="362" cy="317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pt-BR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67" name="Line 159">
                    <a:extLst>
                      <a:ext uri="{FF2B5EF4-FFF2-40B4-BE49-F238E27FC236}">
                        <a16:creationId xmlns:a16="http://schemas.microsoft.com/office/drawing/2014/main" id="{9CCBB8F5-8BC7-4D4D-88B6-EE6D661083BE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120" y="1306"/>
                    <a:ext cx="0" cy="168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pt-BR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endParaRPr>
                  </a:p>
                </p:txBody>
              </p:sp>
            </p:grpSp>
          </p:grpSp>
        </p:grpSp>
        <p:sp>
          <p:nvSpPr>
            <p:cNvPr id="168" name="Line 160">
              <a:extLst>
                <a:ext uri="{FF2B5EF4-FFF2-40B4-BE49-F238E27FC236}">
                  <a16:creationId xmlns:a16="http://schemas.microsoft.com/office/drawing/2014/main" id="{66DF3428-5928-564C-A6B3-DD907AC3492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79838" y="3789363"/>
              <a:ext cx="0" cy="16541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69" name="Rectangle 161">
              <a:extLst>
                <a:ext uri="{FF2B5EF4-FFF2-40B4-BE49-F238E27FC236}">
                  <a16:creationId xmlns:a16="http://schemas.microsoft.com/office/drawing/2014/main" id="{8C3847C3-AF9F-3B40-AE1C-F4D65BAD6A0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2921265">
              <a:off x="5353050" y="5024438"/>
              <a:ext cx="73025" cy="28892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70" name="Rectangle 162">
              <a:extLst>
                <a:ext uri="{FF2B5EF4-FFF2-40B4-BE49-F238E27FC236}">
                  <a16:creationId xmlns:a16="http://schemas.microsoft.com/office/drawing/2014/main" id="{72F09F88-80C7-A649-8694-F588C71CE14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2921265">
              <a:off x="4367213" y="5768975"/>
              <a:ext cx="73025" cy="28892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71" name="Rectangle 163">
              <a:extLst>
                <a:ext uri="{FF2B5EF4-FFF2-40B4-BE49-F238E27FC236}">
                  <a16:creationId xmlns:a16="http://schemas.microsoft.com/office/drawing/2014/main" id="{298987E9-D511-1A4C-B64D-4C8ED83C1DF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2921265">
              <a:off x="3567112" y="5060951"/>
              <a:ext cx="73025" cy="2159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72" name="Rectangle 164">
              <a:extLst>
                <a:ext uri="{FF2B5EF4-FFF2-40B4-BE49-F238E27FC236}">
                  <a16:creationId xmlns:a16="http://schemas.microsoft.com/office/drawing/2014/main" id="{C6002FA5-4B2D-E643-BAD9-3D09EADCD56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2921265">
              <a:off x="4546600" y="4365626"/>
              <a:ext cx="73025" cy="2159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grpSp>
          <p:nvGrpSpPr>
            <p:cNvPr id="173" name="Group 165">
              <a:extLst>
                <a:ext uri="{FF2B5EF4-FFF2-40B4-BE49-F238E27FC236}">
                  <a16:creationId xmlns:a16="http://schemas.microsoft.com/office/drawing/2014/main" id="{033D639A-39F6-8A4E-9292-7B630EAA47EE}"/>
                </a:ext>
              </a:extLst>
            </p:cNvPr>
            <p:cNvGrpSpPr>
              <a:grpSpLocks/>
            </p:cNvGrpSpPr>
            <p:nvPr/>
          </p:nvGrpSpPr>
          <p:grpSpPr bwMode="auto">
            <a:xfrm rot="2663240">
              <a:off x="4572000" y="6069013"/>
              <a:ext cx="457200" cy="457200"/>
              <a:chOff x="2976" y="3408"/>
              <a:chExt cx="288" cy="288"/>
            </a:xfrm>
          </p:grpSpPr>
          <p:sp>
            <p:nvSpPr>
              <p:cNvPr id="174" name="Freeform 166">
                <a:extLst>
                  <a:ext uri="{FF2B5EF4-FFF2-40B4-BE49-F238E27FC236}">
                    <a16:creationId xmlns:a16="http://schemas.microsoft.com/office/drawing/2014/main" id="{08FEAFA0-B21B-8247-B301-2F7A70A60C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76" y="3408"/>
                <a:ext cx="48" cy="288"/>
              </a:xfrm>
              <a:custGeom>
                <a:avLst/>
                <a:gdLst>
                  <a:gd name="T0" fmla="*/ 48 w 48"/>
                  <a:gd name="T1" fmla="*/ 0 h 288"/>
                  <a:gd name="T2" fmla="*/ 0 w 48"/>
                  <a:gd name="T3" fmla="*/ 144 h 288"/>
                  <a:gd name="T4" fmla="*/ 48 w 48"/>
                  <a:gd name="T5" fmla="*/ 288 h 288"/>
                  <a:gd name="T6" fmla="*/ 0 60000 65536"/>
                  <a:gd name="T7" fmla="*/ 0 60000 65536"/>
                  <a:gd name="T8" fmla="*/ 0 60000 65536"/>
                  <a:gd name="T9" fmla="*/ 0 w 48"/>
                  <a:gd name="T10" fmla="*/ 0 h 288"/>
                  <a:gd name="T11" fmla="*/ 48 w 48"/>
                  <a:gd name="T12" fmla="*/ 288 h 28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8" h="288">
                    <a:moveTo>
                      <a:pt x="48" y="0"/>
                    </a:moveTo>
                    <a:cubicBezTo>
                      <a:pt x="24" y="48"/>
                      <a:pt x="0" y="96"/>
                      <a:pt x="0" y="144"/>
                    </a:cubicBezTo>
                    <a:cubicBezTo>
                      <a:pt x="0" y="192"/>
                      <a:pt x="24" y="240"/>
                      <a:pt x="48" y="288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grpSp>
            <p:nvGrpSpPr>
              <p:cNvPr id="175" name="Group 167">
                <a:extLst>
                  <a:ext uri="{FF2B5EF4-FFF2-40B4-BE49-F238E27FC236}">
                    <a16:creationId xmlns:a16="http://schemas.microsoft.com/office/drawing/2014/main" id="{6EC5F06D-6B56-9040-BCFC-1ABE7423D3A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976" y="3408"/>
                <a:ext cx="288" cy="288"/>
                <a:chOff x="2976" y="3408"/>
                <a:chExt cx="288" cy="288"/>
              </a:xfrm>
            </p:grpSpPr>
            <p:sp>
              <p:nvSpPr>
                <p:cNvPr id="176" name="Oval 168">
                  <a:extLst>
                    <a:ext uri="{FF2B5EF4-FFF2-40B4-BE49-F238E27FC236}">
                      <a16:creationId xmlns:a16="http://schemas.microsoft.com/office/drawing/2014/main" id="{D95E7198-A925-A04E-9920-8A5259D3A05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68" y="3408"/>
                  <a:ext cx="96" cy="288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77" name="Line 169">
                  <a:extLst>
                    <a:ext uri="{FF2B5EF4-FFF2-40B4-BE49-F238E27FC236}">
                      <a16:creationId xmlns:a16="http://schemas.microsoft.com/office/drawing/2014/main" id="{CACB7B27-AA54-674B-8A18-A1E35608BED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024" y="3408"/>
                  <a:ext cx="192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78" name="Line 170">
                  <a:extLst>
                    <a:ext uri="{FF2B5EF4-FFF2-40B4-BE49-F238E27FC236}">
                      <a16:creationId xmlns:a16="http://schemas.microsoft.com/office/drawing/2014/main" id="{1D61FC2F-9BE2-5E40-A6A6-AC6C93106EA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024" y="3696"/>
                  <a:ext cx="192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79" name="Line 171">
                  <a:extLst>
                    <a:ext uri="{FF2B5EF4-FFF2-40B4-BE49-F238E27FC236}">
                      <a16:creationId xmlns:a16="http://schemas.microsoft.com/office/drawing/2014/main" id="{E7B1301A-EB7C-1048-A0BA-AAA341D37E6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988" y="3648"/>
                  <a:ext cx="192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0" name="Line 172">
                  <a:extLst>
                    <a:ext uri="{FF2B5EF4-FFF2-40B4-BE49-F238E27FC236}">
                      <a16:creationId xmlns:a16="http://schemas.microsoft.com/office/drawing/2014/main" id="{A118164C-23E7-8844-8A05-56D3557DCBC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976" y="3600"/>
                  <a:ext cx="192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1" name="Line 173">
                  <a:extLst>
                    <a:ext uri="{FF2B5EF4-FFF2-40B4-BE49-F238E27FC236}">
                      <a16:creationId xmlns:a16="http://schemas.microsoft.com/office/drawing/2014/main" id="{8A0A59B1-EA30-BB49-9F66-61CF972A6D6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988" y="3456"/>
                  <a:ext cx="192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2" name="Line 174">
                  <a:extLst>
                    <a:ext uri="{FF2B5EF4-FFF2-40B4-BE49-F238E27FC236}">
                      <a16:creationId xmlns:a16="http://schemas.microsoft.com/office/drawing/2014/main" id="{251001C8-5C68-9140-872E-63F922EDF5E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976" y="3504"/>
                  <a:ext cx="192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3" name="Line 175">
                  <a:extLst>
                    <a:ext uri="{FF2B5EF4-FFF2-40B4-BE49-F238E27FC236}">
                      <a16:creationId xmlns:a16="http://schemas.microsoft.com/office/drawing/2014/main" id="{DEAFD688-393B-9840-8C5C-C5B402213A9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976" y="3552"/>
                  <a:ext cx="192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184" name="Group 176">
              <a:extLst>
                <a:ext uri="{FF2B5EF4-FFF2-40B4-BE49-F238E27FC236}">
                  <a16:creationId xmlns:a16="http://schemas.microsoft.com/office/drawing/2014/main" id="{734DD0F5-0D52-104C-ADC6-55CBC3857CD7}"/>
                </a:ext>
              </a:extLst>
            </p:cNvPr>
            <p:cNvGrpSpPr>
              <a:grpSpLocks/>
            </p:cNvGrpSpPr>
            <p:nvPr/>
          </p:nvGrpSpPr>
          <p:grpSpPr bwMode="auto">
            <a:xfrm rot="2663240">
              <a:off x="3995738" y="3908425"/>
              <a:ext cx="457200" cy="457200"/>
              <a:chOff x="2976" y="3408"/>
              <a:chExt cx="288" cy="288"/>
            </a:xfrm>
          </p:grpSpPr>
          <p:sp>
            <p:nvSpPr>
              <p:cNvPr id="185" name="Freeform 177">
                <a:extLst>
                  <a:ext uri="{FF2B5EF4-FFF2-40B4-BE49-F238E27FC236}">
                    <a16:creationId xmlns:a16="http://schemas.microsoft.com/office/drawing/2014/main" id="{99C87C4D-B7D4-2D4C-9ABA-5CD2CD32CC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76" y="3408"/>
                <a:ext cx="48" cy="288"/>
              </a:xfrm>
              <a:custGeom>
                <a:avLst/>
                <a:gdLst>
                  <a:gd name="T0" fmla="*/ 48 w 48"/>
                  <a:gd name="T1" fmla="*/ 0 h 288"/>
                  <a:gd name="T2" fmla="*/ 0 w 48"/>
                  <a:gd name="T3" fmla="*/ 144 h 288"/>
                  <a:gd name="T4" fmla="*/ 48 w 48"/>
                  <a:gd name="T5" fmla="*/ 288 h 288"/>
                  <a:gd name="T6" fmla="*/ 0 60000 65536"/>
                  <a:gd name="T7" fmla="*/ 0 60000 65536"/>
                  <a:gd name="T8" fmla="*/ 0 60000 65536"/>
                  <a:gd name="T9" fmla="*/ 0 w 48"/>
                  <a:gd name="T10" fmla="*/ 0 h 288"/>
                  <a:gd name="T11" fmla="*/ 48 w 48"/>
                  <a:gd name="T12" fmla="*/ 288 h 28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8" h="288">
                    <a:moveTo>
                      <a:pt x="48" y="0"/>
                    </a:moveTo>
                    <a:cubicBezTo>
                      <a:pt x="24" y="48"/>
                      <a:pt x="0" y="96"/>
                      <a:pt x="0" y="144"/>
                    </a:cubicBezTo>
                    <a:cubicBezTo>
                      <a:pt x="0" y="192"/>
                      <a:pt x="24" y="240"/>
                      <a:pt x="48" y="288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grpSp>
            <p:nvGrpSpPr>
              <p:cNvPr id="186" name="Group 178">
                <a:extLst>
                  <a:ext uri="{FF2B5EF4-FFF2-40B4-BE49-F238E27FC236}">
                    <a16:creationId xmlns:a16="http://schemas.microsoft.com/office/drawing/2014/main" id="{24FD1434-15DB-064B-BCB5-C7B0F6F9993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976" y="3408"/>
                <a:ext cx="288" cy="288"/>
                <a:chOff x="2976" y="3408"/>
                <a:chExt cx="288" cy="288"/>
              </a:xfrm>
            </p:grpSpPr>
            <p:sp>
              <p:nvSpPr>
                <p:cNvPr id="187" name="Oval 179">
                  <a:extLst>
                    <a:ext uri="{FF2B5EF4-FFF2-40B4-BE49-F238E27FC236}">
                      <a16:creationId xmlns:a16="http://schemas.microsoft.com/office/drawing/2014/main" id="{A860FAF7-387C-A94D-A52D-C29126716F6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68" y="3408"/>
                  <a:ext cx="96" cy="288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8" name="Line 180">
                  <a:extLst>
                    <a:ext uri="{FF2B5EF4-FFF2-40B4-BE49-F238E27FC236}">
                      <a16:creationId xmlns:a16="http://schemas.microsoft.com/office/drawing/2014/main" id="{17885874-539D-2945-9C35-B89554A21C7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024" y="3408"/>
                  <a:ext cx="192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9" name="Line 181">
                  <a:extLst>
                    <a:ext uri="{FF2B5EF4-FFF2-40B4-BE49-F238E27FC236}">
                      <a16:creationId xmlns:a16="http://schemas.microsoft.com/office/drawing/2014/main" id="{2AAF2819-ED77-9D44-8058-179DE5A5BB5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024" y="3696"/>
                  <a:ext cx="192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0" name="Line 182">
                  <a:extLst>
                    <a:ext uri="{FF2B5EF4-FFF2-40B4-BE49-F238E27FC236}">
                      <a16:creationId xmlns:a16="http://schemas.microsoft.com/office/drawing/2014/main" id="{9C6E8B8F-9D45-8B49-9D76-4126E569693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988" y="3648"/>
                  <a:ext cx="192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1" name="Line 183">
                  <a:extLst>
                    <a:ext uri="{FF2B5EF4-FFF2-40B4-BE49-F238E27FC236}">
                      <a16:creationId xmlns:a16="http://schemas.microsoft.com/office/drawing/2014/main" id="{D9497ABD-FE01-C14B-A61B-8F0A8CB867D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976" y="3600"/>
                  <a:ext cx="192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2" name="Line 184">
                  <a:extLst>
                    <a:ext uri="{FF2B5EF4-FFF2-40B4-BE49-F238E27FC236}">
                      <a16:creationId xmlns:a16="http://schemas.microsoft.com/office/drawing/2014/main" id="{CAF299A6-5C2A-1E43-9367-A7ED155680C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988" y="3456"/>
                  <a:ext cx="192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3" name="Line 185">
                  <a:extLst>
                    <a:ext uri="{FF2B5EF4-FFF2-40B4-BE49-F238E27FC236}">
                      <a16:creationId xmlns:a16="http://schemas.microsoft.com/office/drawing/2014/main" id="{E5A37978-4F44-0349-A860-7F195FB020F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976" y="3504"/>
                  <a:ext cx="192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4" name="Line 186">
                  <a:extLst>
                    <a:ext uri="{FF2B5EF4-FFF2-40B4-BE49-F238E27FC236}">
                      <a16:creationId xmlns:a16="http://schemas.microsoft.com/office/drawing/2014/main" id="{FAFBD1C8-0DCA-2B41-9BD3-1EF7DC2E54B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976" y="3552"/>
                  <a:ext cx="192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195" name="Group 187">
              <a:extLst>
                <a:ext uri="{FF2B5EF4-FFF2-40B4-BE49-F238E27FC236}">
                  <a16:creationId xmlns:a16="http://schemas.microsoft.com/office/drawing/2014/main" id="{E07ED1A8-E427-734C-A35C-2EEBAB29F7BA}"/>
                </a:ext>
              </a:extLst>
            </p:cNvPr>
            <p:cNvGrpSpPr>
              <a:grpSpLocks/>
            </p:cNvGrpSpPr>
            <p:nvPr/>
          </p:nvGrpSpPr>
          <p:grpSpPr bwMode="auto">
            <a:xfrm rot="2663240">
              <a:off x="3013075" y="4614863"/>
              <a:ext cx="457200" cy="457200"/>
              <a:chOff x="2976" y="3408"/>
              <a:chExt cx="288" cy="288"/>
            </a:xfrm>
          </p:grpSpPr>
          <p:sp>
            <p:nvSpPr>
              <p:cNvPr id="196" name="Freeform 188">
                <a:extLst>
                  <a:ext uri="{FF2B5EF4-FFF2-40B4-BE49-F238E27FC236}">
                    <a16:creationId xmlns:a16="http://schemas.microsoft.com/office/drawing/2014/main" id="{63441DC6-54BD-894A-86BC-69CE417BF7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76" y="3408"/>
                <a:ext cx="48" cy="288"/>
              </a:xfrm>
              <a:custGeom>
                <a:avLst/>
                <a:gdLst>
                  <a:gd name="T0" fmla="*/ 48 w 48"/>
                  <a:gd name="T1" fmla="*/ 0 h 288"/>
                  <a:gd name="T2" fmla="*/ 0 w 48"/>
                  <a:gd name="T3" fmla="*/ 144 h 288"/>
                  <a:gd name="T4" fmla="*/ 48 w 48"/>
                  <a:gd name="T5" fmla="*/ 288 h 288"/>
                  <a:gd name="T6" fmla="*/ 0 60000 65536"/>
                  <a:gd name="T7" fmla="*/ 0 60000 65536"/>
                  <a:gd name="T8" fmla="*/ 0 60000 65536"/>
                  <a:gd name="T9" fmla="*/ 0 w 48"/>
                  <a:gd name="T10" fmla="*/ 0 h 288"/>
                  <a:gd name="T11" fmla="*/ 48 w 48"/>
                  <a:gd name="T12" fmla="*/ 288 h 28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8" h="288">
                    <a:moveTo>
                      <a:pt x="48" y="0"/>
                    </a:moveTo>
                    <a:cubicBezTo>
                      <a:pt x="24" y="48"/>
                      <a:pt x="0" y="96"/>
                      <a:pt x="0" y="144"/>
                    </a:cubicBezTo>
                    <a:cubicBezTo>
                      <a:pt x="0" y="192"/>
                      <a:pt x="24" y="240"/>
                      <a:pt x="48" y="288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grpSp>
            <p:nvGrpSpPr>
              <p:cNvPr id="197" name="Group 189">
                <a:extLst>
                  <a:ext uri="{FF2B5EF4-FFF2-40B4-BE49-F238E27FC236}">
                    <a16:creationId xmlns:a16="http://schemas.microsoft.com/office/drawing/2014/main" id="{B058DC87-BB9D-4E40-AAE2-2334F6240B6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976" y="3408"/>
                <a:ext cx="288" cy="288"/>
                <a:chOff x="2976" y="3408"/>
                <a:chExt cx="288" cy="288"/>
              </a:xfrm>
            </p:grpSpPr>
            <p:sp>
              <p:nvSpPr>
                <p:cNvPr id="198" name="Oval 190">
                  <a:extLst>
                    <a:ext uri="{FF2B5EF4-FFF2-40B4-BE49-F238E27FC236}">
                      <a16:creationId xmlns:a16="http://schemas.microsoft.com/office/drawing/2014/main" id="{1622AB26-3968-5841-A75D-7668D433181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68" y="3408"/>
                  <a:ext cx="96" cy="288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9" name="Line 191">
                  <a:extLst>
                    <a:ext uri="{FF2B5EF4-FFF2-40B4-BE49-F238E27FC236}">
                      <a16:creationId xmlns:a16="http://schemas.microsoft.com/office/drawing/2014/main" id="{C38F838A-35E3-E045-8AF9-EABA2AB0044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024" y="3408"/>
                  <a:ext cx="192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0" name="Line 192">
                  <a:extLst>
                    <a:ext uri="{FF2B5EF4-FFF2-40B4-BE49-F238E27FC236}">
                      <a16:creationId xmlns:a16="http://schemas.microsoft.com/office/drawing/2014/main" id="{8DAF7290-9F6E-404C-B17A-C6B9F5D7176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024" y="3696"/>
                  <a:ext cx="192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1" name="Line 193">
                  <a:extLst>
                    <a:ext uri="{FF2B5EF4-FFF2-40B4-BE49-F238E27FC236}">
                      <a16:creationId xmlns:a16="http://schemas.microsoft.com/office/drawing/2014/main" id="{85C14EE8-D637-7D42-9370-6F502977224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988" y="3648"/>
                  <a:ext cx="192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2" name="Line 194">
                  <a:extLst>
                    <a:ext uri="{FF2B5EF4-FFF2-40B4-BE49-F238E27FC236}">
                      <a16:creationId xmlns:a16="http://schemas.microsoft.com/office/drawing/2014/main" id="{0C5182D6-DEFD-CE4E-B659-311B5DE1C7B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976" y="3600"/>
                  <a:ext cx="192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3" name="Line 195">
                  <a:extLst>
                    <a:ext uri="{FF2B5EF4-FFF2-40B4-BE49-F238E27FC236}">
                      <a16:creationId xmlns:a16="http://schemas.microsoft.com/office/drawing/2014/main" id="{7498CE1B-3FDC-2C46-B11B-EA3B7F61E13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988" y="3456"/>
                  <a:ext cx="192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4" name="Line 196">
                  <a:extLst>
                    <a:ext uri="{FF2B5EF4-FFF2-40B4-BE49-F238E27FC236}">
                      <a16:creationId xmlns:a16="http://schemas.microsoft.com/office/drawing/2014/main" id="{24405A97-93D5-2647-AD54-08479D64F7B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976" y="3504"/>
                  <a:ext cx="192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5" name="Line 197">
                  <a:extLst>
                    <a:ext uri="{FF2B5EF4-FFF2-40B4-BE49-F238E27FC236}">
                      <a16:creationId xmlns:a16="http://schemas.microsoft.com/office/drawing/2014/main" id="{62ED3A54-44A2-6B4B-A25C-788F0AE6B8F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976" y="3552"/>
                  <a:ext cx="192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206" name="Line 198">
              <a:extLst>
                <a:ext uri="{FF2B5EF4-FFF2-40B4-BE49-F238E27FC236}">
                  <a16:creationId xmlns:a16="http://schemas.microsoft.com/office/drawing/2014/main" id="{20A6DD1B-8BA0-5C42-9987-35CE50E3352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13263" y="6008688"/>
              <a:ext cx="142875" cy="14446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07" name="Line 199">
              <a:extLst>
                <a:ext uri="{FF2B5EF4-FFF2-40B4-BE49-F238E27FC236}">
                  <a16:creationId xmlns:a16="http://schemas.microsoft.com/office/drawing/2014/main" id="{98592863-3284-6544-AF31-C94A0A1EFD4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21325" y="5300663"/>
              <a:ext cx="142875" cy="14446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08" name="Line 200">
              <a:extLst>
                <a:ext uri="{FF2B5EF4-FFF2-40B4-BE49-F238E27FC236}">
                  <a16:creationId xmlns:a16="http://schemas.microsoft.com/office/drawing/2014/main" id="{CE92DF67-C478-604E-83A2-679FA01DEA9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348038" y="4941888"/>
              <a:ext cx="144462" cy="14287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09" name="Line 201">
              <a:extLst>
                <a:ext uri="{FF2B5EF4-FFF2-40B4-BE49-F238E27FC236}">
                  <a16:creationId xmlns:a16="http://schemas.microsoft.com/office/drawing/2014/main" id="{1B347AA6-7FED-6C45-AA16-005E974866F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343400" y="4235450"/>
              <a:ext cx="144463" cy="14287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10" name="Line 202">
              <a:extLst>
                <a:ext uri="{FF2B5EF4-FFF2-40B4-BE49-F238E27FC236}">
                  <a16:creationId xmlns:a16="http://schemas.microsoft.com/office/drawing/2014/main" id="{E49721B9-ABFC-E84E-AFE2-B840C550278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580063" y="4725988"/>
              <a:ext cx="1008062" cy="7143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11" name="Line 203">
              <a:extLst>
                <a:ext uri="{FF2B5EF4-FFF2-40B4-BE49-F238E27FC236}">
                  <a16:creationId xmlns:a16="http://schemas.microsoft.com/office/drawing/2014/main" id="{7DD816BE-822A-C146-BAA2-5B5A8FD69B0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5148263" y="1196975"/>
              <a:ext cx="647700" cy="2159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12" name="Line 204">
              <a:extLst>
                <a:ext uri="{FF2B5EF4-FFF2-40B4-BE49-F238E27FC236}">
                  <a16:creationId xmlns:a16="http://schemas.microsoft.com/office/drawing/2014/main" id="{7CFD24F9-D499-6C4A-8C4A-371AF73E14B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84438" y="1917700"/>
              <a:ext cx="719137" cy="7143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13" name="Line 205">
              <a:extLst>
                <a:ext uri="{FF2B5EF4-FFF2-40B4-BE49-F238E27FC236}">
                  <a16:creationId xmlns:a16="http://schemas.microsoft.com/office/drawing/2014/main" id="{94AC0AAF-B3AB-A24B-8690-CFFBEDAE588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55875" y="4581525"/>
              <a:ext cx="431800" cy="7143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2" name="Rectangle 2">
            <a:extLst>
              <a:ext uri="{FF2B5EF4-FFF2-40B4-BE49-F238E27FC236}">
                <a16:creationId xmlns:a16="http://schemas.microsoft.com/office/drawing/2014/main" id="{E7118683-A759-D60D-AC19-95D079D758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3708"/>
            <a:ext cx="12192000" cy="4990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cs typeface="Arial" panose="020B0604020202020204" pitchFamily="34" charset="0"/>
              </a:rPr>
              <a:t>Visão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cs typeface="Arial" panose="020B0604020202020204" pitchFamily="34" charset="0"/>
              </a:rPr>
              <a:t>Geral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cs typeface="Arial" panose="020B0604020202020204" pitchFamily="34" charset="0"/>
              </a:rPr>
              <a:t> do </a:t>
            </a: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cs typeface="Arial" panose="020B0604020202020204" pitchFamily="34" charset="0"/>
              </a:rPr>
              <a:t>Processo de Montagem</a:t>
            </a:r>
          </a:p>
        </p:txBody>
      </p:sp>
    </p:spTree>
    <p:extLst>
      <p:ext uri="{BB962C8B-B14F-4D97-AF65-F5344CB8AC3E}">
        <p14:creationId xmlns:p14="http://schemas.microsoft.com/office/powerpoint/2010/main" val="251406633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Text Box 3">
            <a:extLst>
              <a:ext uri="{FF2B5EF4-FFF2-40B4-BE49-F238E27FC236}">
                <a16:creationId xmlns:a16="http://schemas.microsoft.com/office/drawing/2014/main" id="{DADA9335-A7B7-2D44-8A6A-D0383A2A7B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368" y="1471613"/>
            <a:ext cx="4495800" cy="914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Fornecedores</a:t>
            </a: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78E0D394-658D-48F8-9425-466375586AFF}"/>
              </a:ext>
            </a:extLst>
          </p:cNvPr>
          <p:cNvGrpSpPr/>
          <p:nvPr/>
        </p:nvGrpSpPr>
        <p:grpSpPr>
          <a:xfrm>
            <a:off x="4394603" y="604182"/>
            <a:ext cx="3079080" cy="815135"/>
            <a:chOff x="4394603" y="604182"/>
            <a:chExt cx="3079080" cy="815135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98A89219-E7B5-9C47-B85B-81EDF6EECAB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394603" y="634358"/>
              <a:ext cx="604630" cy="784959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A98D4CB7-31C1-2F4F-8626-FF1CBF47FFF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03177" y="604182"/>
              <a:ext cx="2170506" cy="813940"/>
            </a:xfrm>
            <a:prstGeom prst="rect">
              <a:avLst/>
            </a:prstGeom>
          </p:spPr>
        </p:pic>
      </p:grpSp>
      <p:grpSp>
        <p:nvGrpSpPr>
          <p:cNvPr id="12" name="Agrupar 11">
            <a:extLst>
              <a:ext uri="{FF2B5EF4-FFF2-40B4-BE49-F238E27FC236}">
                <a16:creationId xmlns:a16="http://schemas.microsoft.com/office/drawing/2014/main" id="{9FA48BAF-3815-4E47-99E4-5FBDC123CD43}"/>
              </a:ext>
            </a:extLst>
          </p:cNvPr>
          <p:cNvGrpSpPr/>
          <p:nvPr/>
        </p:nvGrpSpPr>
        <p:grpSpPr>
          <a:xfrm>
            <a:off x="6092393" y="2412514"/>
            <a:ext cx="2306637" cy="2421424"/>
            <a:chOff x="6092393" y="2412514"/>
            <a:chExt cx="2306637" cy="2421424"/>
          </a:xfrm>
        </p:grpSpPr>
        <p:sp>
          <p:nvSpPr>
            <p:cNvPr id="469" name="Text Box 121">
              <a:extLst>
                <a:ext uri="{FF2B5EF4-FFF2-40B4-BE49-F238E27FC236}">
                  <a16:creationId xmlns:a16="http://schemas.microsoft.com/office/drawing/2014/main" id="{12A82BB5-8678-684A-A6BA-7FE27EB615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27430" y="2632075"/>
              <a:ext cx="1371600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0" fontAlgn="auto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Alimentador 3</a:t>
              </a:r>
            </a:p>
          </p:txBody>
        </p:sp>
        <p:sp>
          <p:nvSpPr>
            <p:cNvPr id="474" name="Line 126">
              <a:extLst>
                <a:ext uri="{FF2B5EF4-FFF2-40B4-BE49-F238E27FC236}">
                  <a16:creationId xmlns:a16="http://schemas.microsoft.com/office/drawing/2014/main" id="{93485DFB-0AB6-B241-8D62-FCB1EFC8F5D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778193" y="2412514"/>
              <a:ext cx="0" cy="45844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475" name="Line 127">
              <a:extLst>
                <a:ext uri="{FF2B5EF4-FFF2-40B4-BE49-F238E27FC236}">
                  <a16:creationId xmlns:a16="http://schemas.microsoft.com/office/drawing/2014/main" id="{F69F0A47-41E9-E24A-8DBA-C95251709AB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092393" y="3487594"/>
              <a:ext cx="685800" cy="13463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pic>
          <p:nvPicPr>
            <p:cNvPr id="494" name="Picture 493">
              <a:extLst>
                <a:ext uri="{FF2B5EF4-FFF2-40B4-BE49-F238E27FC236}">
                  <a16:creationId xmlns:a16="http://schemas.microsoft.com/office/drawing/2014/main" id="{E587FF45-CB9B-9C48-8517-903AED54712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5400000">
              <a:off x="6554668" y="2836377"/>
              <a:ext cx="558800" cy="685800"/>
            </a:xfrm>
            <a:prstGeom prst="rect">
              <a:avLst/>
            </a:prstGeom>
          </p:spPr>
        </p:pic>
      </p:grpSp>
      <p:grpSp>
        <p:nvGrpSpPr>
          <p:cNvPr id="13" name="Agrupar 12">
            <a:extLst>
              <a:ext uri="{FF2B5EF4-FFF2-40B4-BE49-F238E27FC236}">
                <a16:creationId xmlns:a16="http://schemas.microsoft.com/office/drawing/2014/main" id="{082A0F9A-B84F-436C-972B-814711C08517}"/>
              </a:ext>
            </a:extLst>
          </p:cNvPr>
          <p:cNvGrpSpPr/>
          <p:nvPr/>
        </p:nvGrpSpPr>
        <p:grpSpPr>
          <a:xfrm>
            <a:off x="8606993" y="1489075"/>
            <a:ext cx="1371600" cy="912214"/>
            <a:chOff x="8606993" y="1489075"/>
            <a:chExt cx="1371600" cy="912214"/>
          </a:xfrm>
        </p:grpSpPr>
        <p:sp>
          <p:nvSpPr>
            <p:cNvPr id="493" name="Text Box 105">
              <a:extLst>
                <a:ext uri="{FF2B5EF4-FFF2-40B4-BE49-F238E27FC236}">
                  <a16:creationId xmlns:a16="http://schemas.microsoft.com/office/drawing/2014/main" id="{93900615-9238-DB42-8089-635A49D8434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06993" y="1489075"/>
              <a:ext cx="1371600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0" fontAlgn="auto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Líder</a:t>
              </a:r>
            </a:p>
          </p:txBody>
        </p:sp>
        <p:pic>
          <p:nvPicPr>
            <p:cNvPr id="495" name="Picture 494">
              <a:extLst>
                <a:ext uri="{FF2B5EF4-FFF2-40B4-BE49-F238E27FC236}">
                  <a16:creationId xmlns:a16="http://schemas.microsoft.com/office/drawing/2014/main" id="{1C63CF64-2EEC-8A4A-A624-5EC403B4CF4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3326491">
              <a:off x="9024622" y="1836139"/>
              <a:ext cx="495300" cy="635000"/>
            </a:xfrm>
            <a:prstGeom prst="rect">
              <a:avLst/>
            </a:prstGeom>
          </p:spPr>
        </p:pic>
      </p:grpSp>
      <p:grpSp>
        <p:nvGrpSpPr>
          <p:cNvPr id="7" name="Agrupar 6">
            <a:extLst>
              <a:ext uri="{FF2B5EF4-FFF2-40B4-BE49-F238E27FC236}">
                <a16:creationId xmlns:a16="http://schemas.microsoft.com/office/drawing/2014/main" id="{8A6393D8-3A82-4B6D-A46C-572F05D02BBC}"/>
              </a:ext>
            </a:extLst>
          </p:cNvPr>
          <p:cNvGrpSpPr/>
          <p:nvPr/>
        </p:nvGrpSpPr>
        <p:grpSpPr>
          <a:xfrm>
            <a:off x="8322830" y="3165475"/>
            <a:ext cx="2340944" cy="2286000"/>
            <a:chOff x="8322830" y="3165475"/>
            <a:chExt cx="2340944" cy="2286000"/>
          </a:xfrm>
        </p:grpSpPr>
        <p:sp>
          <p:nvSpPr>
            <p:cNvPr id="382" name="Text Box 34">
              <a:extLst>
                <a:ext uri="{FF2B5EF4-FFF2-40B4-BE49-F238E27FC236}">
                  <a16:creationId xmlns:a16="http://schemas.microsoft.com/office/drawing/2014/main" id="{85AA5095-4ABA-484A-836D-A522BAB315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22830" y="3165475"/>
              <a:ext cx="1676400" cy="22860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marL="0" marR="0" lvl="0" indent="0" algn="ctr" defTabSz="914400" rtl="0" eaLnBrk="0" fontAlgn="auto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Estação 3 </a:t>
              </a:r>
              <a:r>
                <a:rPr kumimoji="0" lang="pt-BR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Montagem e Despacho  de Pedidos</a:t>
              </a:r>
            </a:p>
          </p:txBody>
        </p:sp>
        <p:pic>
          <p:nvPicPr>
            <p:cNvPr id="496" name="Picture 495">
              <a:extLst>
                <a:ext uri="{FF2B5EF4-FFF2-40B4-BE49-F238E27FC236}">
                  <a16:creationId xmlns:a16="http://schemas.microsoft.com/office/drawing/2014/main" id="{79D7B4E7-ABED-7141-B1C1-24002DA94C4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5400000">
              <a:off x="10098624" y="3914775"/>
              <a:ext cx="495300" cy="635000"/>
            </a:xfrm>
            <a:prstGeom prst="rect">
              <a:avLst/>
            </a:prstGeom>
          </p:spPr>
        </p:pic>
      </p:grpSp>
      <p:grpSp>
        <p:nvGrpSpPr>
          <p:cNvPr id="6" name="Agrupar 5">
            <a:extLst>
              <a:ext uri="{FF2B5EF4-FFF2-40B4-BE49-F238E27FC236}">
                <a16:creationId xmlns:a16="http://schemas.microsoft.com/office/drawing/2014/main" id="{6130B199-C43A-485F-9882-70273B36A02C}"/>
              </a:ext>
            </a:extLst>
          </p:cNvPr>
          <p:cNvGrpSpPr/>
          <p:nvPr/>
        </p:nvGrpSpPr>
        <p:grpSpPr>
          <a:xfrm>
            <a:off x="4755718" y="4105614"/>
            <a:ext cx="2805112" cy="2747966"/>
            <a:chOff x="4755718" y="4105614"/>
            <a:chExt cx="2805112" cy="2747966"/>
          </a:xfrm>
        </p:grpSpPr>
        <p:sp>
          <p:nvSpPr>
            <p:cNvPr id="352" name="Text Box 4">
              <a:extLst>
                <a:ext uri="{FF2B5EF4-FFF2-40B4-BE49-F238E27FC236}">
                  <a16:creationId xmlns:a16="http://schemas.microsoft.com/office/drawing/2014/main" id="{04AB0F27-9A39-DC4C-A684-007281F6E8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55718" y="4849091"/>
              <a:ext cx="2805112" cy="123372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marL="0" marR="0" lvl="0" indent="0" algn="ctr" defTabSz="914400" rtl="0" eaLnBrk="0" fontAlgn="auto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Estação 2 </a:t>
              </a:r>
              <a:r>
                <a:rPr kumimoji="0" lang="pt-BR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Montagem Carroceria, Santo Antônio e Grade</a:t>
              </a:r>
            </a:p>
          </p:txBody>
        </p:sp>
        <p:pic>
          <p:nvPicPr>
            <p:cNvPr id="500" name="Picture 499">
              <a:extLst>
                <a:ext uri="{FF2B5EF4-FFF2-40B4-BE49-F238E27FC236}">
                  <a16:creationId xmlns:a16="http://schemas.microsoft.com/office/drawing/2014/main" id="{1FD42A5B-E379-A24E-8A96-385BECE3FD7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060950" y="4105614"/>
              <a:ext cx="2070100" cy="723900"/>
            </a:xfrm>
            <a:prstGeom prst="rect">
              <a:avLst/>
            </a:prstGeom>
          </p:spPr>
        </p:pic>
        <p:pic>
          <p:nvPicPr>
            <p:cNvPr id="501" name="Picture 500">
              <a:extLst>
                <a:ext uri="{FF2B5EF4-FFF2-40B4-BE49-F238E27FC236}">
                  <a16:creationId xmlns:a16="http://schemas.microsoft.com/office/drawing/2014/main" id="{3553691F-5338-644B-9427-2C41FC0E228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10800000">
              <a:off x="5085775" y="6129680"/>
              <a:ext cx="2057400" cy="723900"/>
            </a:xfrm>
            <a:prstGeom prst="rect">
              <a:avLst/>
            </a:prstGeom>
          </p:spPr>
        </p:pic>
      </p:grp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A35F271B-7AB7-4D80-8E2A-DF86AF7C0FAB}"/>
              </a:ext>
            </a:extLst>
          </p:cNvPr>
          <p:cNvGrpSpPr/>
          <p:nvPr/>
        </p:nvGrpSpPr>
        <p:grpSpPr>
          <a:xfrm>
            <a:off x="1845830" y="5401477"/>
            <a:ext cx="8382000" cy="1176433"/>
            <a:chOff x="1845830" y="5401477"/>
            <a:chExt cx="8382000" cy="1176433"/>
          </a:xfrm>
        </p:grpSpPr>
        <p:sp>
          <p:nvSpPr>
            <p:cNvPr id="483" name="Line 135">
              <a:extLst>
                <a:ext uri="{FF2B5EF4-FFF2-40B4-BE49-F238E27FC236}">
                  <a16:creationId xmlns:a16="http://schemas.microsoft.com/office/drawing/2014/main" id="{88704188-1728-F84C-8A3F-A6950D6E8BD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7560830" y="5535819"/>
              <a:ext cx="664734" cy="60145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484" name="Line 136">
              <a:extLst>
                <a:ext uri="{FF2B5EF4-FFF2-40B4-BE49-F238E27FC236}">
                  <a16:creationId xmlns:a16="http://schemas.microsoft.com/office/drawing/2014/main" id="{AA5F3486-CF0E-BF4E-B40C-3EF2920818F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758964" y="5451475"/>
              <a:ext cx="346503" cy="53022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485" name="Text Box 137">
              <a:extLst>
                <a:ext uri="{FF2B5EF4-FFF2-40B4-BE49-F238E27FC236}">
                  <a16:creationId xmlns:a16="http://schemas.microsoft.com/office/drawing/2014/main" id="{7F82E7DC-B1C6-F64A-B575-F15FCE93BB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856230" y="5981700"/>
              <a:ext cx="1371600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0" fontAlgn="auto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Alimentador 2</a:t>
              </a:r>
            </a:p>
          </p:txBody>
        </p:sp>
        <p:pic>
          <p:nvPicPr>
            <p:cNvPr id="498" name="Picture 497">
              <a:extLst>
                <a:ext uri="{FF2B5EF4-FFF2-40B4-BE49-F238E27FC236}">
                  <a16:creationId xmlns:a16="http://schemas.microsoft.com/office/drawing/2014/main" id="{EA623F20-28B1-D04F-94B7-0219EF9C46D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8631025">
              <a:off x="8253953" y="5854010"/>
              <a:ext cx="558800" cy="723900"/>
            </a:xfrm>
            <a:prstGeom prst="rect">
              <a:avLst/>
            </a:prstGeom>
          </p:spPr>
        </p:pic>
        <p:grpSp>
          <p:nvGrpSpPr>
            <p:cNvPr id="9" name="Agrupar 8">
              <a:extLst>
                <a:ext uri="{FF2B5EF4-FFF2-40B4-BE49-F238E27FC236}">
                  <a16:creationId xmlns:a16="http://schemas.microsoft.com/office/drawing/2014/main" id="{CCB6C74A-6020-48B3-9969-701D73749A69}"/>
                </a:ext>
              </a:extLst>
            </p:cNvPr>
            <p:cNvGrpSpPr/>
            <p:nvPr/>
          </p:nvGrpSpPr>
          <p:grpSpPr>
            <a:xfrm>
              <a:off x="1845830" y="5401477"/>
              <a:ext cx="2909888" cy="1072348"/>
              <a:chOff x="1845830" y="5401477"/>
              <a:chExt cx="2909888" cy="1072348"/>
            </a:xfrm>
          </p:grpSpPr>
          <p:sp>
            <p:nvSpPr>
              <p:cNvPr id="461" name="Text Box 113">
                <a:extLst>
                  <a:ext uri="{FF2B5EF4-FFF2-40B4-BE49-F238E27FC236}">
                    <a16:creationId xmlns:a16="http://schemas.microsoft.com/office/drawing/2014/main" id="{36D5E518-F0F2-4E4B-86E6-9D1FADD437B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45830" y="6137275"/>
                <a:ext cx="1371600" cy="3365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r" defTabSz="914400" rtl="0" eaLnBrk="0" fontAlgn="auto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Alimentador 2</a:t>
                </a:r>
              </a:p>
            </p:txBody>
          </p:sp>
          <p:sp>
            <p:nvSpPr>
              <p:cNvPr id="472" name="Line 124">
                <a:extLst>
                  <a:ext uri="{FF2B5EF4-FFF2-40B4-BE49-F238E27FC236}">
                    <a16:creationId xmlns:a16="http://schemas.microsoft.com/office/drawing/2014/main" id="{2265493C-D938-CA4A-B6C2-FC1D88F115A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921418" y="5401477"/>
                <a:ext cx="228600" cy="68580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473" name="Line 125">
                <a:extLst>
                  <a:ext uri="{FF2B5EF4-FFF2-40B4-BE49-F238E27FC236}">
                    <a16:creationId xmlns:a16="http://schemas.microsoft.com/office/drawing/2014/main" id="{EE9C06FA-2DA2-FD46-B0A9-37CA9A64A6D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850985" y="5981699"/>
                <a:ext cx="904733" cy="37068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pic>
            <p:nvPicPr>
              <p:cNvPr id="502" name="Picture 501">
                <a:extLst>
                  <a:ext uri="{FF2B5EF4-FFF2-40B4-BE49-F238E27FC236}">
                    <a16:creationId xmlns:a16="http://schemas.microsoft.com/office/drawing/2014/main" id="{5155DC08-BE8F-744A-8825-6785626C134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 rot="13793568">
                <a:off x="3267156" y="5829299"/>
                <a:ext cx="558800" cy="723900"/>
              </a:xfrm>
              <a:prstGeom prst="rect">
                <a:avLst/>
              </a:prstGeom>
            </p:spPr>
          </p:pic>
        </p:grpSp>
      </p:grpSp>
      <p:grpSp>
        <p:nvGrpSpPr>
          <p:cNvPr id="3" name="Agrupar 2">
            <a:extLst>
              <a:ext uri="{FF2B5EF4-FFF2-40B4-BE49-F238E27FC236}">
                <a16:creationId xmlns:a16="http://schemas.microsoft.com/office/drawing/2014/main" id="{FA4CACC0-DE5B-4110-B660-35A668B65771}"/>
              </a:ext>
            </a:extLst>
          </p:cNvPr>
          <p:cNvGrpSpPr/>
          <p:nvPr/>
        </p:nvGrpSpPr>
        <p:grpSpPr>
          <a:xfrm>
            <a:off x="1148433" y="3089275"/>
            <a:ext cx="3316627" cy="2286000"/>
            <a:chOff x="1148433" y="3089275"/>
            <a:chExt cx="3316627" cy="2286000"/>
          </a:xfrm>
        </p:grpSpPr>
        <p:sp>
          <p:nvSpPr>
            <p:cNvPr id="353" name="Text Box 5">
              <a:extLst>
                <a:ext uri="{FF2B5EF4-FFF2-40B4-BE49-F238E27FC236}">
                  <a16:creationId xmlns:a16="http://schemas.microsoft.com/office/drawing/2014/main" id="{A407C526-34EB-9F40-9340-2A2DBC87317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01405" y="3089275"/>
              <a:ext cx="1600200" cy="22860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marL="0" marR="0" lvl="0" indent="0" algn="ctr" defTabSz="914400" rtl="0" eaLnBrk="0" fontAlgn="auto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Estação 1 </a:t>
              </a:r>
              <a:r>
                <a:rPr kumimoji="0" lang="pt-BR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Montagem Chassis e Rodas</a:t>
              </a:r>
            </a:p>
          </p:txBody>
        </p:sp>
        <p:pic>
          <p:nvPicPr>
            <p:cNvPr id="503" name="Picture 502">
              <a:extLst>
                <a:ext uri="{FF2B5EF4-FFF2-40B4-BE49-F238E27FC236}">
                  <a16:creationId xmlns:a16="http://schemas.microsoft.com/office/drawing/2014/main" id="{172A7271-BEC2-F84B-99B8-AB3359CD05F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16200000">
              <a:off x="545183" y="3768725"/>
              <a:ext cx="2044700" cy="838200"/>
            </a:xfrm>
            <a:prstGeom prst="rect">
              <a:avLst/>
            </a:prstGeom>
          </p:spPr>
        </p:pic>
        <p:pic>
          <p:nvPicPr>
            <p:cNvPr id="504" name="Picture 503">
              <a:extLst>
                <a:ext uri="{FF2B5EF4-FFF2-40B4-BE49-F238E27FC236}">
                  <a16:creationId xmlns:a16="http://schemas.microsoft.com/office/drawing/2014/main" id="{F2893858-338D-F745-AFC5-A237D1B6E11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5400000">
              <a:off x="3029960" y="3829050"/>
              <a:ext cx="2032000" cy="838200"/>
            </a:xfrm>
            <a:prstGeom prst="rect">
              <a:avLst/>
            </a:prstGeom>
          </p:spPr>
        </p:pic>
      </p:grpSp>
      <p:grpSp>
        <p:nvGrpSpPr>
          <p:cNvPr id="10" name="Agrupar 9">
            <a:extLst>
              <a:ext uri="{FF2B5EF4-FFF2-40B4-BE49-F238E27FC236}">
                <a16:creationId xmlns:a16="http://schemas.microsoft.com/office/drawing/2014/main" id="{482233D2-EE34-44DB-937C-D96724FAB10B}"/>
              </a:ext>
            </a:extLst>
          </p:cNvPr>
          <p:cNvGrpSpPr/>
          <p:nvPr/>
        </p:nvGrpSpPr>
        <p:grpSpPr>
          <a:xfrm>
            <a:off x="1922030" y="1489075"/>
            <a:ext cx="1811338" cy="1600200"/>
            <a:chOff x="1922030" y="1489075"/>
            <a:chExt cx="1811338" cy="1600200"/>
          </a:xfrm>
        </p:grpSpPr>
        <p:sp>
          <p:nvSpPr>
            <p:cNvPr id="453" name="Text Box 105">
              <a:extLst>
                <a:ext uri="{FF2B5EF4-FFF2-40B4-BE49-F238E27FC236}">
                  <a16:creationId xmlns:a16="http://schemas.microsoft.com/office/drawing/2014/main" id="{85E62EA5-356D-EE42-9DE6-EFE5AED547C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22030" y="1489075"/>
              <a:ext cx="1371600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0" fontAlgn="auto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Alimentador 1</a:t>
              </a:r>
            </a:p>
          </p:txBody>
        </p:sp>
        <p:grpSp>
          <p:nvGrpSpPr>
            <p:cNvPr id="8" name="Agrupar 7">
              <a:extLst>
                <a:ext uri="{FF2B5EF4-FFF2-40B4-BE49-F238E27FC236}">
                  <a16:creationId xmlns:a16="http://schemas.microsoft.com/office/drawing/2014/main" id="{5FC5C983-B29E-4C1A-A9F0-1CAF1144AB0E}"/>
                </a:ext>
              </a:extLst>
            </p:cNvPr>
            <p:cNvGrpSpPr/>
            <p:nvPr/>
          </p:nvGrpSpPr>
          <p:grpSpPr>
            <a:xfrm>
              <a:off x="2242131" y="1946275"/>
              <a:ext cx="1491237" cy="1143000"/>
              <a:chOff x="2242131" y="1946275"/>
              <a:chExt cx="1491237" cy="1143000"/>
            </a:xfrm>
          </p:grpSpPr>
          <p:sp>
            <p:nvSpPr>
              <p:cNvPr id="470" name="Line 122">
                <a:extLst>
                  <a:ext uri="{FF2B5EF4-FFF2-40B4-BE49-F238E27FC236}">
                    <a16:creationId xmlns:a16="http://schemas.microsoft.com/office/drawing/2014/main" id="{9A9E3F54-7939-7148-B767-B4504657427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88830" y="1946275"/>
                <a:ext cx="744538" cy="63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471" name="Line 123">
                <a:extLst>
                  <a:ext uri="{FF2B5EF4-FFF2-40B4-BE49-F238E27FC236}">
                    <a16:creationId xmlns:a16="http://schemas.microsoft.com/office/drawing/2014/main" id="{B67C926C-F450-AE4B-95FC-349D9259757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31630" y="2466887"/>
                <a:ext cx="148066" cy="62238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pic>
            <p:nvPicPr>
              <p:cNvPr id="505" name="Picture 504">
                <a:extLst>
                  <a:ext uri="{FF2B5EF4-FFF2-40B4-BE49-F238E27FC236}">
                    <a16:creationId xmlns:a16="http://schemas.microsoft.com/office/drawing/2014/main" id="{90F889A0-226E-3741-BCD5-B3BEC63778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 rot="18078730">
                <a:off x="2337381" y="1852505"/>
                <a:ext cx="495300" cy="685800"/>
              </a:xfrm>
              <a:prstGeom prst="rect">
                <a:avLst/>
              </a:prstGeom>
            </p:spPr>
          </p:pic>
        </p:grpSp>
      </p:grpSp>
      <p:sp>
        <p:nvSpPr>
          <p:cNvPr id="14" name="Rectangle 2">
            <a:extLst>
              <a:ext uri="{FF2B5EF4-FFF2-40B4-BE49-F238E27FC236}">
                <a16:creationId xmlns:a16="http://schemas.microsoft.com/office/drawing/2014/main" id="{67D9AEBD-EEAC-B6CA-56BC-2CABBFAD38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3708"/>
            <a:ext cx="12192000" cy="4990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cs typeface="Arial" panose="020B0604020202020204" pitchFamily="34" charset="0"/>
              </a:rPr>
              <a:t>Visão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cs typeface="Arial" panose="020B0604020202020204" pitchFamily="34" charset="0"/>
              </a:rPr>
              <a:t>Geral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cs typeface="Arial" panose="020B0604020202020204" pitchFamily="34" charset="0"/>
              </a:rPr>
              <a:t> da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cs typeface="Arial" panose="020B0604020202020204" pitchFamily="34" charset="0"/>
              </a:rPr>
              <a:t>Fábrica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7849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1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C46717DD-4328-4F41-8603-213FE19993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908720"/>
            <a:ext cx="8825162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panose="020B0604020202020204" pitchFamily="34" charset="0"/>
              </a:rPr>
              <a:t>Demanda do cliente = 21 caminhonetes/turno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535CD517-D58A-0E4B-BA8E-5024D655BF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1916782"/>
            <a:ext cx="8825162" cy="273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panose="020B0604020202020204" pitchFamily="34" charset="0"/>
              </a:rPr>
              <a:t>Mix histórico de vendas: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cs typeface="Arial" panose="020B0604020202020204" pitchFamily="34" charset="0"/>
              </a:rPr>
              <a:t>40% Amarelo 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cs typeface="Arial" panose="020B0604020202020204" pitchFamily="34" charset="0"/>
              </a:rPr>
              <a:t>33% Verde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cs typeface="Arial" panose="020B0604020202020204" pitchFamily="34" charset="0"/>
              </a:rPr>
              <a:t>17% Azul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Arial" panose="020B0604020202020204" pitchFamily="34" charset="0"/>
              </a:rPr>
              <a:t>10% Vermelho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A75F2285-5D8F-F142-8915-B13A9D4A13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01" y="4869532"/>
            <a:ext cx="882516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panose="020B0604020202020204" pitchFamily="34" charset="0"/>
              </a:rPr>
              <a:t>Tempo disponível: 147” = 2’ 27”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936BAF3-2311-4646-9A6E-6A741B59EC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0056" y="1627857"/>
            <a:ext cx="4876800" cy="28702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D702457-66A6-74F8-9CF4-A1751445C3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3708"/>
            <a:ext cx="12192000" cy="4990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 err="1">
                <a:cs typeface="Arial" panose="020B0604020202020204" pitchFamily="34" charset="0"/>
              </a:rPr>
              <a:t>Parâmetros</a:t>
            </a:r>
            <a:r>
              <a:rPr lang="en-US" sz="2800" b="1" dirty="0">
                <a:cs typeface="Arial" panose="020B0604020202020204" pitchFamily="34" charset="0"/>
              </a:rPr>
              <a:t> da </a:t>
            </a:r>
            <a:r>
              <a:rPr lang="en-US" sz="2800" b="1" dirty="0" err="1">
                <a:cs typeface="Arial" panose="020B0604020202020204" pitchFamily="34" charset="0"/>
              </a:rPr>
              <a:t>Operação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5410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Tabela 16">
            <a:extLst>
              <a:ext uri="{FF2B5EF4-FFF2-40B4-BE49-F238E27FC236}">
                <a16:creationId xmlns:a16="http://schemas.microsoft.com/office/drawing/2014/main" id="{7AEEB9AC-4426-DC92-19C4-B3410060AB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1338469"/>
              </p:ext>
            </p:extLst>
          </p:nvPr>
        </p:nvGraphicFramePr>
        <p:xfrm>
          <a:off x="0" y="692696"/>
          <a:ext cx="12182420" cy="2721621"/>
        </p:xfrm>
        <a:graphic>
          <a:graphicData uri="http://schemas.openxmlformats.org/drawingml/2006/table">
            <a:tbl>
              <a:tblPr/>
              <a:tblGrid>
                <a:gridCol w="607304">
                  <a:extLst>
                    <a:ext uri="{9D8B030D-6E8A-4147-A177-3AD203B41FA5}">
                      <a16:colId xmlns:a16="http://schemas.microsoft.com/office/drawing/2014/main" val="3485684518"/>
                    </a:ext>
                  </a:extLst>
                </a:gridCol>
                <a:gridCol w="612494">
                  <a:extLst>
                    <a:ext uri="{9D8B030D-6E8A-4147-A177-3AD203B41FA5}">
                      <a16:colId xmlns:a16="http://schemas.microsoft.com/office/drawing/2014/main" val="2856116841"/>
                    </a:ext>
                  </a:extLst>
                </a:gridCol>
                <a:gridCol w="498301">
                  <a:extLst>
                    <a:ext uri="{9D8B030D-6E8A-4147-A177-3AD203B41FA5}">
                      <a16:colId xmlns:a16="http://schemas.microsoft.com/office/drawing/2014/main" val="1006060063"/>
                    </a:ext>
                  </a:extLst>
                </a:gridCol>
                <a:gridCol w="498301">
                  <a:extLst>
                    <a:ext uri="{9D8B030D-6E8A-4147-A177-3AD203B41FA5}">
                      <a16:colId xmlns:a16="http://schemas.microsoft.com/office/drawing/2014/main" val="2210932456"/>
                    </a:ext>
                  </a:extLst>
                </a:gridCol>
                <a:gridCol w="498301">
                  <a:extLst>
                    <a:ext uri="{9D8B030D-6E8A-4147-A177-3AD203B41FA5}">
                      <a16:colId xmlns:a16="http://schemas.microsoft.com/office/drawing/2014/main" val="2671601267"/>
                    </a:ext>
                  </a:extLst>
                </a:gridCol>
                <a:gridCol w="498301">
                  <a:extLst>
                    <a:ext uri="{9D8B030D-6E8A-4147-A177-3AD203B41FA5}">
                      <a16:colId xmlns:a16="http://schemas.microsoft.com/office/drawing/2014/main" val="2267332020"/>
                    </a:ext>
                  </a:extLst>
                </a:gridCol>
                <a:gridCol w="498301">
                  <a:extLst>
                    <a:ext uri="{9D8B030D-6E8A-4147-A177-3AD203B41FA5}">
                      <a16:colId xmlns:a16="http://schemas.microsoft.com/office/drawing/2014/main" val="2113589701"/>
                    </a:ext>
                  </a:extLst>
                </a:gridCol>
                <a:gridCol w="498301">
                  <a:extLst>
                    <a:ext uri="{9D8B030D-6E8A-4147-A177-3AD203B41FA5}">
                      <a16:colId xmlns:a16="http://schemas.microsoft.com/office/drawing/2014/main" val="179426399"/>
                    </a:ext>
                  </a:extLst>
                </a:gridCol>
                <a:gridCol w="498301">
                  <a:extLst>
                    <a:ext uri="{9D8B030D-6E8A-4147-A177-3AD203B41FA5}">
                      <a16:colId xmlns:a16="http://schemas.microsoft.com/office/drawing/2014/main" val="414412460"/>
                    </a:ext>
                  </a:extLst>
                </a:gridCol>
                <a:gridCol w="498301">
                  <a:extLst>
                    <a:ext uri="{9D8B030D-6E8A-4147-A177-3AD203B41FA5}">
                      <a16:colId xmlns:a16="http://schemas.microsoft.com/office/drawing/2014/main" val="2320232299"/>
                    </a:ext>
                  </a:extLst>
                </a:gridCol>
                <a:gridCol w="498301">
                  <a:extLst>
                    <a:ext uri="{9D8B030D-6E8A-4147-A177-3AD203B41FA5}">
                      <a16:colId xmlns:a16="http://schemas.microsoft.com/office/drawing/2014/main" val="1190611053"/>
                    </a:ext>
                  </a:extLst>
                </a:gridCol>
                <a:gridCol w="498301">
                  <a:extLst>
                    <a:ext uri="{9D8B030D-6E8A-4147-A177-3AD203B41FA5}">
                      <a16:colId xmlns:a16="http://schemas.microsoft.com/office/drawing/2014/main" val="1343017272"/>
                    </a:ext>
                  </a:extLst>
                </a:gridCol>
                <a:gridCol w="498301">
                  <a:extLst>
                    <a:ext uri="{9D8B030D-6E8A-4147-A177-3AD203B41FA5}">
                      <a16:colId xmlns:a16="http://schemas.microsoft.com/office/drawing/2014/main" val="1537008604"/>
                    </a:ext>
                  </a:extLst>
                </a:gridCol>
                <a:gridCol w="498301">
                  <a:extLst>
                    <a:ext uri="{9D8B030D-6E8A-4147-A177-3AD203B41FA5}">
                      <a16:colId xmlns:a16="http://schemas.microsoft.com/office/drawing/2014/main" val="3319817386"/>
                    </a:ext>
                  </a:extLst>
                </a:gridCol>
                <a:gridCol w="498301">
                  <a:extLst>
                    <a:ext uri="{9D8B030D-6E8A-4147-A177-3AD203B41FA5}">
                      <a16:colId xmlns:a16="http://schemas.microsoft.com/office/drawing/2014/main" val="2432364866"/>
                    </a:ext>
                  </a:extLst>
                </a:gridCol>
                <a:gridCol w="498301">
                  <a:extLst>
                    <a:ext uri="{9D8B030D-6E8A-4147-A177-3AD203B41FA5}">
                      <a16:colId xmlns:a16="http://schemas.microsoft.com/office/drawing/2014/main" val="3760431981"/>
                    </a:ext>
                  </a:extLst>
                </a:gridCol>
                <a:gridCol w="498301">
                  <a:extLst>
                    <a:ext uri="{9D8B030D-6E8A-4147-A177-3AD203B41FA5}">
                      <a16:colId xmlns:a16="http://schemas.microsoft.com/office/drawing/2014/main" val="4240895878"/>
                    </a:ext>
                  </a:extLst>
                </a:gridCol>
                <a:gridCol w="498301">
                  <a:extLst>
                    <a:ext uri="{9D8B030D-6E8A-4147-A177-3AD203B41FA5}">
                      <a16:colId xmlns:a16="http://schemas.microsoft.com/office/drawing/2014/main" val="4243600585"/>
                    </a:ext>
                  </a:extLst>
                </a:gridCol>
                <a:gridCol w="498301">
                  <a:extLst>
                    <a:ext uri="{9D8B030D-6E8A-4147-A177-3AD203B41FA5}">
                      <a16:colId xmlns:a16="http://schemas.microsoft.com/office/drawing/2014/main" val="3912891476"/>
                    </a:ext>
                  </a:extLst>
                </a:gridCol>
                <a:gridCol w="498301">
                  <a:extLst>
                    <a:ext uri="{9D8B030D-6E8A-4147-A177-3AD203B41FA5}">
                      <a16:colId xmlns:a16="http://schemas.microsoft.com/office/drawing/2014/main" val="2847860208"/>
                    </a:ext>
                  </a:extLst>
                </a:gridCol>
                <a:gridCol w="498301">
                  <a:extLst>
                    <a:ext uri="{9D8B030D-6E8A-4147-A177-3AD203B41FA5}">
                      <a16:colId xmlns:a16="http://schemas.microsoft.com/office/drawing/2014/main" val="4069714051"/>
                    </a:ext>
                  </a:extLst>
                </a:gridCol>
                <a:gridCol w="498301">
                  <a:extLst>
                    <a:ext uri="{9D8B030D-6E8A-4147-A177-3AD203B41FA5}">
                      <a16:colId xmlns:a16="http://schemas.microsoft.com/office/drawing/2014/main" val="2761157278"/>
                    </a:ext>
                  </a:extLst>
                </a:gridCol>
                <a:gridCol w="498301">
                  <a:extLst>
                    <a:ext uri="{9D8B030D-6E8A-4147-A177-3AD203B41FA5}">
                      <a16:colId xmlns:a16="http://schemas.microsoft.com/office/drawing/2014/main" val="1199088624"/>
                    </a:ext>
                  </a:extLst>
                </a:gridCol>
                <a:gridCol w="498301">
                  <a:extLst>
                    <a:ext uri="{9D8B030D-6E8A-4147-A177-3AD203B41FA5}">
                      <a16:colId xmlns:a16="http://schemas.microsoft.com/office/drawing/2014/main" val="3396487532"/>
                    </a:ext>
                  </a:extLst>
                </a:gridCol>
              </a:tblGrid>
              <a:tr h="290686">
                <a:tc gridSpan="24">
                  <a:txBody>
                    <a:bodyPr/>
                    <a:lstStyle/>
                    <a:p>
                      <a:pPr algn="ctr" fontAlgn="ctr"/>
                      <a:r>
                        <a:rPr lang="es-AR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Linha</a:t>
                      </a:r>
                      <a:r>
                        <a:rPr lang="es-A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de Tempo (segundos)</a:t>
                      </a:r>
                    </a:p>
                  </a:txBody>
                  <a:tcPr marL="6718" marR="6718" marT="67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6137612"/>
                  </a:ext>
                </a:extLst>
              </a:tr>
              <a:tr h="290686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s-A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MODELO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s-A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DEMANDA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T.T.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0005982"/>
                  </a:ext>
                </a:extLst>
              </a:tr>
              <a:tr h="290686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105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112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119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126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133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140</a:t>
                      </a:r>
                    </a:p>
                    <a:p>
                      <a:pPr algn="ctr" fontAlgn="ctr"/>
                      <a:r>
                        <a:rPr lang="es-A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~147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4553404"/>
                  </a:ext>
                </a:extLst>
              </a:tr>
              <a:tr h="232549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46505"/>
                  </a:ext>
                </a:extLst>
              </a:tr>
              <a:tr h="290686"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AR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18,4</a:t>
                      </a:r>
                    </a:p>
                  </a:txBody>
                  <a:tcPr marL="6718" marR="6718" marT="67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A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A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A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A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A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A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A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A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A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A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A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A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A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A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A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A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A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A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A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A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A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6203823"/>
                  </a:ext>
                </a:extLst>
              </a:tr>
              <a:tr h="290686"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AR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21,0</a:t>
                      </a:r>
                    </a:p>
                  </a:txBody>
                  <a:tcPr marL="6718" marR="6718" marT="67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A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A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A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A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A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A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A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A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A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A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A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A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A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A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A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A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A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A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A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A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A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9923636"/>
                  </a:ext>
                </a:extLst>
              </a:tr>
              <a:tr h="290686"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AZ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AR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36,8</a:t>
                      </a:r>
                    </a:p>
                  </a:txBody>
                  <a:tcPr marL="6718" marR="6718" marT="67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A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A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A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A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A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A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A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A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A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A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A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A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A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A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A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A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A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A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A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A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A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3766721"/>
                  </a:ext>
                </a:extLst>
              </a:tr>
              <a:tr h="290686"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VM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AR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73,5</a:t>
                      </a:r>
                    </a:p>
                  </a:txBody>
                  <a:tcPr marL="6718" marR="6718" marT="67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A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A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A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A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A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A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A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A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A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A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A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A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A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A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A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A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A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A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A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A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A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0621757"/>
                  </a:ext>
                </a:extLst>
              </a:tr>
              <a:tr h="290686"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LINHA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AR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7,0</a:t>
                      </a:r>
                    </a:p>
                  </a:txBody>
                  <a:tcPr marL="6718" marR="6718" marT="67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AR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AR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AR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AR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AR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AR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AR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AR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AR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AR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AR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AR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AR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AR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AR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AR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AR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AR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AR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AR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AR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7553153"/>
                  </a:ext>
                </a:extLst>
              </a:tr>
            </a:tbl>
          </a:graphicData>
        </a:graphic>
      </p:graphicFrame>
      <p:sp>
        <p:nvSpPr>
          <p:cNvPr id="5" name="Google Shape;2381;p131">
            <a:extLst>
              <a:ext uri="{FF2B5EF4-FFF2-40B4-BE49-F238E27FC236}">
                <a16:creationId xmlns:a16="http://schemas.microsoft.com/office/drawing/2014/main" id="{564D214E-B0E5-3633-3742-52917DA1F79F}"/>
              </a:ext>
            </a:extLst>
          </p:cNvPr>
          <p:cNvSpPr/>
          <p:nvPr/>
        </p:nvSpPr>
        <p:spPr>
          <a:xfrm>
            <a:off x="0" y="12701"/>
            <a:ext cx="1219200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 typeface="Arial"/>
              <a:buNone/>
              <a:tabLst/>
              <a:defRPr/>
            </a:pPr>
            <a:r>
              <a:rPr kumimoji="0" lang="pt-BR" sz="2800" b="1" i="0" u="none" strike="noStrike" kern="0" cap="none" spc="0" normalizeH="0" baseline="0" noProof="0" dirty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Sequenciar para Nivelar MIX</a:t>
            </a:r>
            <a:endParaRPr kumimoji="0" sz="2800" b="1" i="0" u="none" strike="noStrike" kern="0" cap="none" spc="0" normalizeH="0" baseline="0" noProof="0" dirty="0">
              <a:ln>
                <a:noFill/>
              </a:ln>
              <a:solidFill>
                <a:srgbClr val="0C0C0C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9857788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Tabela 16">
            <a:extLst>
              <a:ext uri="{FF2B5EF4-FFF2-40B4-BE49-F238E27FC236}">
                <a16:creationId xmlns:a16="http://schemas.microsoft.com/office/drawing/2014/main" id="{7AEEB9AC-4426-DC92-19C4-B3410060AB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5206720"/>
              </p:ext>
            </p:extLst>
          </p:nvPr>
        </p:nvGraphicFramePr>
        <p:xfrm>
          <a:off x="0" y="692696"/>
          <a:ext cx="12182420" cy="2721621"/>
        </p:xfrm>
        <a:graphic>
          <a:graphicData uri="http://schemas.openxmlformats.org/drawingml/2006/table">
            <a:tbl>
              <a:tblPr/>
              <a:tblGrid>
                <a:gridCol w="607304">
                  <a:extLst>
                    <a:ext uri="{9D8B030D-6E8A-4147-A177-3AD203B41FA5}">
                      <a16:colId xmlns:a16="http://schemas.microsoft.com/office/drawing/2014/main" val="3485684518"/>
                    </a:ext>
                  </a:extLst>
                </a:gridCol>
                <a:gridCol w="612494">
                  <a:extLst>
                    <a:ext uri="{9D8B030D-6E8A-4147-A177-3AD203B41FA5}">
                      <a16:colId xmlns:a16="http://schemas.microsoft.com/office/drawing/2014/main" val="2856116841"/>
                    </a:ext>
                  </a:extLst>
                </a:gridCol>
                <a:gridCol w="498301">
                  <a:extLst>
                    <a:ext uri="{9D8B030D-6E8A-4147-A177-3AD203B41FA5}">
                      <a16:colId xmlns:a16="http://schemas.microsoft.com/office/drawing/2014/main" val="1006060063"/>
                    </a:ext>
                  </a:extLst>
                </a:gridCol>
                <a:gridCol w="498301">
                  <a:extLst>
                    <a:ext uri="{9D8B030D-6E8A-4147-A177-3AD203B41FA5}">
                      <a16:colId xmlns:a16="http://schemas.microsoft.com/office/drawing/2014/main" val="2210932456"/>
                    </a:ext>
                  </a:extLst>
                </a:gridCol>
                <a:gridCol w="498301">
                  <a:extLst>
                    <a:ext uri="{9D8B030D-6E8A-4147-A177-3AD203B41FA5}">
                      <a16:colId xmlns:a16="http://schemas.microsoft.com/office/drawing/2014/main" val="2671601267"/>
                    </a:ext>
                  </a:extLst>
                </a:gridCol>
                <a:gridCol w="498301">
                  <a:extLst>
                    <a:ext uri="{9D8B030D-6E8A-4147-A177-3AD203B41FA5}">
                      <a16:colId xmlns:a16="http://schemas.microsoft.com/office/drawing/2014/main" val="2267332020"/>
                    </a:ext>
                  </a:extLst>
                </a:gridCol>
                <a:gridCol w="498301">
                  <a:extLst>
                    <a:ext uri="{9D8B030D-6E8A-4147-A177-3AD203B41FA5}">
                      <a16:colId xmlns:a16="http://schemas.microsoft.com/office/drawing/2014/main" val="2113589701"/>
                    </a:ext>
                  </a:extLst>
                </a:gridCol>
                <a:gridCol w="498301">
                  <a:extLst>
                    <a:ext uri="{9D8B030D-6E8A-4147-A177-3AD203B41FA5}">
                      <a16:colId xmlns:a16="http://schemas.microsoft.com/office/drawing/2014/main" val="179426399"/>
                    </a:ext>
                  </a:extLst>
                </a:gridCol>
                <a:gridCol w="498301">
                  <a:extLst>
                    <a:ext uri="{9D8B030D-6E8A-4147-A177-3AD203B41FA5}">
                      <a16:colId xmlns:a16="http://schemas.microsoft.com/office/drawing/2014/main" val="414412460"/>
                    </a:ext>
                  </a:extLst>
                </a:gridCol>
                <a:gridCol w="498301">
                  <a:extLst>
                    <a:ext uri="{9D8B030D-6E8A-4147-A177-3AD203B41FA5}">
                      <a16:colId xmlns:a16="http://schemas.microsoft.com/office/drawing/2014/main" val="2320232299"/>
                    </a:ext>
                  </a:extLst>
                </a:gridCol>
                <a:gridCol w="498301">
                  <a:extLst>
                    <a:ext uri="{9D8B030D-6E8A-4147-A177-3AD203B41FA5}">
                      <a16:colId xmlns:a16="http://schemas.microsoft.com/office/drawing/2014/main" val="1190611053"/>
                    </a:ext>
                  </a:extLst>
                </a:gridCol>
                <a:gridCol w="498301">
                  <a:extLst>
                    <a:ext uri="{9D8B030D-6E8A-4147-A177-3AD203B41FA5}">
                      <a16:colId xmlns:a16="http://schemas.microsoft.com/office/drawing/2014/main" val="1343017272"/>
                    </a:ext>
                  </a:extLst>
                </a:gridCol>
                <a:gridCol w="498301">
                  <a:extLst>
                    <a:ext uri="{9D8B030D-6E8A-4147-A177-3AD203B41FA5}">
                      <a16:colId xmlns:a16="http://schemas.microsoft.com/office/drawing/2014/main" val="1537008604"/>
                    </a:ext>
                  </a:extLst>
                </a:gridCol>
                <a:gridCol w="498301">
                  <a:extLst>
                    <a:ext uri="{9D8B030D-6E8A-4147-A177-3AD203B41FA5}">
                      <a16:colId xmlns:a16="http://schemas.microsoft.com/office/drawing/2014/main" val="3319817386"/>
                    </a:ext>
                  </a:extLst>
                </a:gridCol>
                <a:gridCol w="498301">
                  <a:extLst>
                    <a:ext uri="{9D8B030D-6E8A-4147-A177-3AD203B41FA5}">
                      <a16:colId xmlns:a16="http://schemas.microsoft.com/office/drawing/2014/main" val="2432364866"/>
                    </a:ext>
                  </a:extLst>
                </a:gridCol>
                <a:gridCol w="498301">
                  <a:extLst>
                    <a:ext uri="{9D8B030D-6E8A-4147-A177-3AD203B41FA5}">
                      <a16:colId xmlns:a16="http://schemas.microsoft.com/office/drawing/2014/main" val="3760431981"/>
                    </a:ext>
                  </a:extLst>
                </a:gridCol>
                <a:gridCol w="498301">
                  <a:extLst>
                    <a:ext uri="{9D8B030D-6E8A-4147-A177-3AD203B41FA5}">
                      <a16:colId xmlns:a16="http://schemas.microsoft.com/office/drawing/2014/main" val="4240895878"/>
                    </a:ext>
                  </a:extLst>
                </a:gridCol>
                <a:gridCol w="498301">
                  <a:extLst>
                    <a:ext uri="{9D8B030D-6E8A-4147-A177-3AD203B41FA5}">
                      <a16:colId xmlns:a16="http://schemas.microsoft.com/office/drawing/2014/main" val="4243600585"/>
                    </a:ext>
                  </a:extLst>
                </a:gridCol>
                <a:gridCol w="498301">
                  <a:extLst>
                    <a:ext uri="{9D8B030D-6E8A-4147-A177-3AD203B41FA5}">
                      <a16:colId xmlns:a16="http://schemas.microsoft.com/office/drawing/2014/main" val="3912891476"/>
                    </a:ext>
                  </a:extLst>
                </a:gridCol>
                <a:gridCol w="498301">
                  <a:extLst>
                    <a:ext uri="{9D8B030D-6E8A-4147-A177-3AD203B41FA5}">
                      <a16:colId xmlns:a16="http://schemas.microsoft.com/office/drawing/2014/main" val="2847860208"/>
                    </a:ext>
                  </a:extLst>
                </a:gridCol>
                <a:gridCol w="498301">
                  <a:extLst>
                    <a:ext uri="{9D8B030D-6E8A-4147-A177-3AD203B41FA5}">
                      <a16:colId xmlns:a16="http://schemas.microsoft.com/office/drawing/2014/main" val="4069714051"/>
                    </a:ext>
                  </a:extLst>
                </a:gridCol>
                <a:gridCol w="498301">
                  <a:extLst>
                    <a:ext uri="{9D8B030D-6E8A-4147-A177-3AD203B41FA5}">
                      <a16:colId xmlns:a16="http://schemas.microsoft.com/office/drawing/2014/main" val="2761157278"/>
                    </a:ext>
                  </a:extLst>
                </a:gridCol>
                <a:gridCol w="498301">
                  <a:extLst>
                    <a:ext uri="{9D8B030D-6E8A-4147-A177-3AD203B41FA5}">
                      <a16:colId xmlns:a16="http://schemas.microsoft.com/office/drawing/2014/main" val="1199088624"/>
                    </a:ext>
                  </a:extLst>
                </a:gridCol>
                <a:gridCol w="498301">
                  <a:extLst>
                    <a:ext uri="{9D8B030D-6E8A-4147-A177-3AD203B41FA5}">
                      <a16:colId xmlns:a16="http://schemas.microsoft.com/office/drawing/2014/main" val="3396487532"/>
                    </a:ext>
                  </a:extLst>
                </a:gridCol>
              </a:tblGrid>
              <a:tr h="290686">
                <a:tc gridSpan="24">
                  <a:txBody>
                    <a:bodyPr/>
                    <a:lstStyle/>
                    <a:p>
                      <a:pPr algn="ctr" fontAlgn="ctr"/>
                      <a:r>
                        <a:rPr lang="es-AR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Linha</a:t>
                      </a:r>
                      <a:r>
                        <a:rPr lang="es-A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de Tempo (segundos)</a:t>
                      </a:r>
                    </a:p>
                  </a:txBody>
                  <a:tcPr marL="6718" marR="6718" marT="67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6137612"/>
                  </a:ext>
                </a:extLst>
              </a:tr>
              <a:tr h="290686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s-A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MODELO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s-A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DEMANDA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T.T.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0005982"/>
                  </a:ext>
                </a:extLst>
              </a:tr>
              <a:tr h="290686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105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112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119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126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133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140</a:t>
                      </a:r>
                    </a:p>
                    <a:p>
                      <a:pPr algn="ctr" fontAlgn="ctr"/>
                      <a:r>
                        <a:rPr lang="es-A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~147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4553404"/>
                  </a:ext>
                </a:extLst>
              </a:tr>
              <a:tr h="232549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46505"/>
                  </a:ext>
                </a:extLst>
              </a:tr>
              <a:tr h="290686"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AR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18,4</a:t>
                      </a:r>
                    </a:p>
                  </a:txBody>
                  <a:tcPr marL="6718" marR="6718" marT="67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6203823"/>
                  </a:ext>
                </a:extLst>
              </a:tr>
              <a:tr h="290686"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AR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21,0</a:t>
                      </a:r>
                    </a:p>
                  </a:txBody>
                  <a:tcPr marL="6718" marR="6718" marT="67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9923636"/>
                  </a:ext>
                </a:extLst>
              </a:tr>
              <a:tr h="290686"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AZ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AR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36,8</a:t>
                      </a:r>
                    </a:p>
                  </a:txBody>
                  <a:tcPr marL="6718" marR="6718" marT="67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3766721"/>
                  </a:ext>
                </a:extLst>
              </a:tr>
              <a:tr h="290686"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VM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AR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73,5</a:t>
                      </a:r>
                    </a:p>
                  </a:txBody>
                  <a:tcPr marL="6718" marR="6718" marT="67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0621757"/>
                  </a:ext>
                </a:extLst>
              </a:tr>
              <a:tr h="290686"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LINHA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AR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7,0</a:t>
                      </a:r>
                    </a:p>
                  </a:txBody>
                  <a:tcPr marL="6718" marR="6718" marT="67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AZ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AZ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VM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AZ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AZ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VM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7553153"/>
                  </a:ext>
                </a:extLst>
              </a:tr>
            </a:tbl>
          </a:graphicData>
        </a:graphic>
      </p:graphicFrame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018D58D2-7762-5843-A177-7AD534D4E3FD}"/>
              </a:ext>
            </a:extLst>
          </p:cNvPr>
          <p:cNvGraphicFramePr>
            <a:graphicFrameLocks noGrp="1"/>
          </p:cNvGraphicFramePr>
          <p:nvPr/>
        </p:nvGraphicFramePr>
        <p:xfrm>
          <a:off x="0" y="3573016"/>
          <a:ext cx="12182412" cy="1086954"/>
        </p:xfrm>
        <a:graphic>
          <a:graphicData uri="http://schemas.openxmlformats.org/drawingml/2006/table">
            <a:tbl>
              <a:tblPr/>
              <a:tblGrid>
                <a:gridCol w="607563">
                  <a:extLst>
                    <a:ext uri="{9D8B030D-6E8A-4147-A177-3AD203B41FA5}">
                      <a16:colId xmlns:a16="http://schemas.microsoft.com/office/drawing/2014/main" val="36346559"/>
                    </a:ext>
                  </a:extLst>
                </a:gridCol>
                <a:gridCol w="607563">
                  <a:extLst>
                    <a:ext uri="{9D8B030D-6E8A-4147-A177-3AD203B41FA5}">
                      <a16:colId xmlns:a16="http://schemas.microsoft.com/office/drawing/2014/main" val="1620793414"/>
                    </a:ext>
                  </a:extLst>
                </a:gridCol>
                <a:gridCol w="498513">
                  <a:extLst>
                    <a:ext uri="{9D8B030D-6E8A-4147-A177-3AD203B41FA5}">
                      <a16:colId xmlns:a16="http://schemas.microsoft.com/office/drawing/2014/main" val="2396471062"/>
                    </a:ext>
                  </a:extLst>
                </a:gridCol>
                <a:gridCol w="498513">
                  <a:extLst>
                    <a:ext uri="{9D8B030D-6E8A-4147-A177-3AD203B41FA5}">
                      <a16:colId xmlns:a16="http://schemas.microsoft.com/office/drawing/2014/main" val="2419968310"/>
                    </a:ext>
                  </a:extLst>
                </a:gridCol>
                <a:gridCol w="498513">
                  <a:extLst>
                    <a:ext uri="{9D8B030D-6E8A-4147-A177-3AD203B41FA5}">
                      <a16:colId xmlns:a16="http://schemas.microsoft.com/office/drawing/2014/main" val="1535245678"/>
                    </a:ext>
                  </a:extLst>
                </a:gridCol>
                <a:gridCol w="498513">
                  <a:extLst>
                    <a:ext uri="{9D8B030D-6E8A-4147-A177-3AD203B41FA5}">
                      <a16:colId xmlns:a16="http://schemas.microsoft.com/office/drawing/2014/main" val="3659291971"/>
                    </a:ext>
                  </a:extLst>
                </a:gridCol>
                <a:gridCol w="498513">
                  <a:extLst>
                    <a:ext uri="{9D8B030D-6E8A-4147-A177-3AD203B41FA5}">
                      <a16:colId xmlns:a16="http://schemas.microsoft.com/office/drawing/2014/main" val="3616284104"/>
                    </a:ext>
                  </a:extLst>
                </a:gridCol>
                <a:gridCol w="498513">
                  <a:extLst>
                    <a:ext uri="{9D8B030D-6E8A-4147-A177-3AD203B41FA5}">
                      <a16:colId xmlns:a16="http://schemas.microsoft.com/office/drawing/2014/main" val="609179062"/>
                    </a:ext>
                  </a:extLst>
                </a:gridCol>
                <a:gridCol w="498513">
                  <a:extLst>
                    <a:ext uri="{9D8B030D-6E8A-4147-A177-3AD203B41FA5}">
                      <a16:colId xmlns:a16="http://schemas.microsoft.com/office/drawing/2014/main" val="859504210"/>
                    </a:ext>
                  </a:extLst>
                </a:gridCol>
                <a:gridCol w="498513">
                  <a:extLst>
                    <a:ext uri="{9D8B030D-6E8A-4147-A177-3AD203B41FA5}">
                      <a16:colId xmlns:a16="http://schemas.microsoft.com/office/drawing/2014/main" val="3923142490"/>
                    </a:ext>
                  </a:extLst>
                </a:gridCol>
                <a:gridCol w="498513">
                  <a:extLst>
                    <a:ext uri="{9D8B030D-6E8A-4147-A177-3AD203B41FA5}">
                      <a16:colId xmlns:a16="http://schemas.microsoft.com/office/drawing/2014/main" val="132819413"/>
                    </a:ext>
                  </a:extLst>
                </a:gridCol>
                <a:gridCol w="498513">
                  <a:extLst>
                    <a:ext uri="{9D8B030D-6E8A-4147-A177-3AD203B41FA5}">
                      <a16:colId xmlns:a16="http://schemas.microsoft.com/office/drawing/2014/main" val="293179342"/>
                    </a:ext>
                  </a:extLst>
                </a:gridCol>
                <a:gridCol w="498513">
                  <a:extLst>
                    <a:ext uri="{9D8B030D-6E8A-4147-A177-3AD203B41FA5}">
                      <a16:colId xmlns:a16="http://schemas.microsoft.com/office/drawing/2014/main" val="1495183901"/>
                    </a:ext>
                  </a:extLst>
                </a:gridCol>
                <a:gridCol w="498513">
                  <a:extLst>
                    <a:ext uri="{9D8B030D-6E8A-4147-A177-3AD203B41FA5}">
                      <a16:colId xmlns:a16="http://schemas.microsoft.com/office/drawing/2014/main" val="1015470189"/>
                    </a:ext>
                  </a:extLst>
                </a:gridCol>
                <a:gridCol w="498513">
                  <a:extLst>
                    <a:ext uri="{9D8B030D-6E8A-4147-A177-3AD203B41FA5}">
                      <a16:colId xmlns:a16="http://schemas.microsoft.com/office/drawing/2014/main" val="1308994431"/>
                    </a:ext>
                  </a:extLst>
                </a:gridCol>
                <a:gridCol w="498513">
                  <a:extLst>
                    <a:ext uri="{9D8B030D-6E8A-4147-A177-3AD203B41FA5}">
                      <a16:colId xmlns:a16="http://schemas.microsoft.com/office/drawing/2014/main" val="3835167374"/>
                    </a:ext>
                  </a:extLst>
                </a:gridCol>
                <a:gridCol w="498513">
                  <a:extLst>
                    <a:ext uri="{9D8B030D-6E8A-4147-A177-3AD203B41FA5}">
                      <a16:colId xmlns:a16="http://schemas.microsoft.com/office/drawing/2014/main" val="3517179298"/>
                    </a:ext>
                  </a:extLst>
                </a:gridCol>
                <a:gridCol w="498513">
                  <a:extLst>
                    <a:ext uri="{9D8B030D-6E8A-4147-A177-3AD203B41FA5}">
                      <a16:colId xmlns:a16="http://schemas.microsoft.com/office/drawing/2014/main" val="85608092"/>
                    </a:ext>
                  </a:extLst>
                </a:gridCol>
                <a:gridCol w="498513">
                  <a:extLst>
                    <a:ext uri="{9D8B030D-6E8A-4147-A177-3AD203B41FA5}">
                      <a16:colId xmlns:a16="http://schemas.microsoft.com/office/drawing/2014/main" val="734289389"/>
                    </a:ext>
                  </a:extLst>
                </a:gridCol>
                <a:gridCol w="498513">
                  <a:extLst>
                    <a:ext uri="{9D8B030D-6E8A-4147-A177-3AD203B41FA5}">
                      <a16:colId xmlns:a16="http://schemas.microsoft.com/office/drawing/2014/main" val="3601155060"/>
                    </a:ext>
                  </a:extLst>
                </a:gridCol>
                <a:gridCol w="498513">
                  <a:extLst>
                    <a:ext uri="{9D8B030D-6E8A-4147-A177-3AD203B41FA5}">
                      <a16:colId xmlns:a16="http://schemas.microsoft.com/office/drawing/2014/main" val="4058319238"/>
                    </a:ext>
                  </a:extLst>
                </a:gridCol>
                <a:gridCol w="498513">
                  <a:extLst>
                    <a:ext uri="{9D8B030D-6E8A-4147-A177-3AD203B41FA5}">
                      <a16:colId xmlns:a16="http://schemas.microsoft.com/office/drawing/2014/main" val="2650765446"/>
                    </a:ext>
                  </a:extLst>
                </a:gridCol>
                <a:gridCol w="498513">
                  <a:extLst>
                    <a:ext uri="{9D8B030D-6E8A-4147-A177-3AD203B41FA5}">
                      <a16:colId xmlns:a16="http://schemas.microsoft.com/office/drawing/2014/main" val="2469460814"/>
                    </a:ext>
                  </a:extLst>
                </a:gridCol>
                <a:gridCol w="498513">
                  <a:extLst>
                    <a:ext uri="{9D8B030D-6E8A-4147-A177-3AD203B41FA5}">
                      <a16:colId xmlns:a16="http://schemas.microsoft.com/office/drawing/2014/main" val="2178742162"/>
                    </a:ext>
                  </a:extLst>
                </a:gridCol>
              </a:tblGrid>
              <a:tr h="359018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Sequenciamento</a:t>
                      </a:r>
                      <a:r>
                        <a:rPr lang="es-A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Alternativa 2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AZ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VM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AZ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AZ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VM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AZ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7311794"/>
                  </a:ext>
                </a:extLst>
              </a:tr>
              <a:tr h="182291">
                <a:tc>
                  <a:txBody>
                    <a:bodyPr/>
                    <a:lstStyle/>
                    <a:p>
                      <a:pPr algn="l" fontAlgn="b"/>
                      <a:r>
                        <a:rPr lang="es-A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A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18" marR="6718" marT="67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6314751"/>
                  </a:ext>
                </a:extLst>
              </a:tr>
              <a:tr h="359018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Sequenciamento</a:t>
                      </a:r>
                      <a:r>
                        <a:rPr lang="es-A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Alternativa 3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AZ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VM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AZ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AZ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VM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AZ</a:t>
                      </a:r>
                    </a:p>
                  </a:txBody>
                  <a:tcPr marL="6718" marR="6718" marT="67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2868165"/>
                  </a:ext>
                </a:extLst>
              </a:tr>
            </a:tbl>
          </a:graphicData>
        </a:graphic>
      </p:graphicFrame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8E3AE480-D58C-0AC5-F20B-3284D0A6A356}"/>
              </a:ext>
            </a:extLst>
          </p:cNvPr>
          <p:cNvGraphicFramePr>
            <a:graphicFrameLocks noGrp="1"/>
          </p:cNvGraphicFramePr>
          <p:nvPr/>
        </p:nvGraphicFramePr>
        <p:xfrm>
          <a:off x="0" y="4727029"/>
          <a:ext cx="4007769" cy="2130972"/>
        </p:xfrm>
        <a:graphic>
          <a:graphicData uri="http://schemas.openxmlformats.org/drawingml/2006/table">
            <a:tbl>
              <a:tblPr/>
              <a:tblGrid>
                <a:gridCol w="898293">
                  <a:extLst>
                    <a:ext uri="{9D8B030D-6E8A-4147-A177-3AD203B41FA5}">
                      <a16:colId xmlns:a16="http://schemas.microsoft.com/office/drawing/2014/main" val="2653469274"/>
                    </a:ext>
                  </a:extLst>
                </a:gridCol>
                <a:gridCol w="898293">
                  <a:extLst>
                    <a:ext uri="{9D8B030D-6E8A-4147-A177-3AD203B41FA5}">
                      <a16:colId xmlns:a16="http://schemas.microsoft.com/office/drawing/2014/main" val="3828697837"/>
                    </a:ext>
                  </a:extLst>
                </a:gridCol>
                <a:gridCol w="737061">
                  <a:extLst>
                    <a:ext uri="{9D8B030D-6E8A-4147-A177-3AD203B41FA5}">
                      <a16:colId xmlns:a16="http://schemas.microsoft.com/office/drawing/2014/main" val="3653348750"/>
                    </a:ext>
                  </a:extLst>
                </a:gridCol>
                <a:gridCol w="737061">
                  <a:extLst>
                    <a:ext uri="{9D8B030D-6E8A-4147-A177-3AD203B41FA5}">
                      <a16:colId xmlns:a16="http://schemas.microsoft.com/office/drawing/2014/main" val="612394260"/>
                    </a:ext>
                  </a:extLst>
                </a:gridCol>
                <a:gridCol w="737061">
                  <a:extLst>
                    <a:ext uri="{9D8B030D-6E8A-4147-A177-3AD203B41FA5}">
                      <a16:colId xmlns:a16="http://schemas.microsoft.com/office/drawing/2014/main" val="2051603934"/>
                    </a:ext>
                  </a:extLst>
                </a:gridCol>
              </a:tblGrid>
              <a:tr h="352810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s-A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Tempo de </a:t>
                      </a:r>
                      <a:r>
                        <a:rPr lang="es-AR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Setup</a:t>
                      </a:r>
                      <a:endParaRPr lang="es-A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1698301"/>
                  </a:ext>
                </a:extLst>
              </a:tr>
              <a:tr h="352810"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Modelo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AZ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9762166"/>
                  </a:ext>
                </a:extLst>
              </a:tr>
              <a:tr h="352810"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2344431"/>
                  </a:ext>
                </a:extLst>
              </a:tr>
              <a:tr h="352810"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s-A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600" b="1" i="0" u="none" strike="noStrike" dirty="0">
                          <a:solidFill>
                            <a:srgbClr val="FF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7858842"/>
                  </a:ext>
                </a:extLst>
              </a:tr>
              <a:tr h="352810"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AZ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600" b="1" i="0" u="none" strike="noStrike" dirty="0">
                          <a:solidFill>
                            <a:srgbClr val="FF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600" b="1" i="0" u="none" strike="noStrike" dirty="0">
                          <a:solidFill>
                            <a:srgbClr val="FF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0156691"/>
                  </a:ext>
                </a:extLst>
              </a:tr>
              <a:tr h="366922"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s-AR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3163000"/>
                  </a:ext>
                </a:extLst>
              </a:tr>
            </a:tbl>
          </a:graphicData>
        </a:graphic>
      </p:graphicFrame>
      <p:sp>
        <p:nvSpPr>
          <p:cNvPr id="5" name="Google Shape;2381;p131">
            <a:extLst>
              <a:ext uri="{FF2B5EF4-FFF2-40B4-BE49-F238E27FC236}">
                <a16:creationId xmlns:a16="http://schemas.microsoft.com/office/drawing/2014/main" id="{564D214E-B0E5-3633-3742-52917DA1F79F}"/>
              </a:ext>
            </a:extLst>
          </p:cNvPr>
          <p:cNvSpPr/>
          <p:nvPr/>
        </p:nvSpPr>
        <p:spPr>
          <a:xfrm>
            <a:off x="0" y="12701"/>
            <a:ext cx="1219200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 typeface="Arial"/>
              <a:buNone/>
              <a:tabLst/>
              <a:defRPr/>
            </a:pPr>
            <a:r>
              <a:rPr kumimoji="0" lang="pt-BR" sz="2800" b="1" i="0" u="none" strike="noStrike" kern="0" cap="none" spc="0" normalizeH="0" baseline="0" noProof="0" dirty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Sequenciar para Nivelar MIX</a:t>
            </a:r>
            <a:endParaRPr kumimoji="0" sz="2800" b="1" i="0" u="none" strike="noStrike" kern="0" cap="none" spc="0" normalizeH="0" baseline="0" noProof="0" dirty="0">
              <a:ln>
                <a:noFill/>
              </a:ln>
              <a:solidFill>
                <a:srgbClr val="0C0C0C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96523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>
            <a:extLst>
              <a:ext uri="{FF2B5EF4-FFF2-40B4-BE49-F238E27FC236}">
                <a16:creationId xmlns:a16="http://schemas.microsoft.com/office/drawing/2014/main" id="{EC9F0FE4-F8AB-44D0-9B56-91800E0B73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33450"/>
            <a:ext cx="12192000" cy="592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76213" indent="-176213">
              <a:defRPr sz="1400" b="1">
                <a:solidFill>
                  <a:srgbClr val="5F5F5F"/>
                </a:solidFill>
                <a:latin typeface="Arial" panose="020B0604020202020204" pitchFamily="34" charset="0"/>
              </a:defRPr>
            </a:lvl1pPr>
            <a:lvl2pPr marL="176213" indent="176213">
              <a:defRPr sz="1400" b="1">
                <a:solidFill>
                  <a:srgbClr val="5F5F5F"/>
                </a:solidFill>
                <a:latin typeface="Arial" panose="020B0604020202020204" pitchFamily="34" charset="0"/>
              </a:defRPr>
            </a:lvl2pPr>
            <a:lvl3pPr marL="1143000" indent="-228600">
              <a:defRPr sz="1400" b="1">
                <a:solidFill>
                  <a:srgbClr val="5F5F5F"/>
                </a:solidFill>
                <a:latin typeface="Arial" panose="020B0604020202020204" pitchFamily="34" charset="0"/>
              </a:defRPr>
            </a:lvl3pPr>
            <a:lvl4pPr marL="1600200" indent="-228600">
              <a:defRPr sz="1400" b="1">
                <a:solidFill>
                  <a:srgbClr val="5F5F5F"/>
                </a:solidFill>
                <a:latin typeface="Arial" panose="020B0604020202020204" pitchFamily="34" charset="0"/>
              </a:defRPr>
            </a:lvl4pPr>
            <a:lvl5pPr marL="2057400" indent="-228600">
              <a:defRPr sz="1400" b="1">
                <a:solidFill>
                  <a:srgbClr val="5F5F5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5F5F5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5F5F5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5F5F5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5F5F5F"/>
                </a:solidFill>
                <a:latin typeface="Arial" panose="020B0604020202020204" pitchFamily="34" charset="0"/>
              </a:defRPr>
            </a:lvl9pPr>
          </a:lstStyle>
          <a:p>
            <a:pPr algn="just" fontAlgn="base">
              <a:spcBef>
                <a:spcPct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t-BR" altLang="pt-BR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HEIJUNKA</a:t>
            </a:r>
            <a:r>
              <a:rPr lang="pt-BR" altLang="pt-BR" sz="2400" b="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é o mecanismo que permite acomodar a programação da produção </a:t>
            </a:r>
            <a:r>
              <a:rPr lang="pt-BR" altLang="pt-BR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PUXADA</a:t>
            </a:r>
            <a:r>
              <a:rPr lang="pt-BR" altLang="pt-BR" sz="2400" b="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de diversos itens (</a:t>
            </a:r>
            <a:r>
              <a:rPr lang="pt-BR" altLang="pt-BR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MIX</a:t>
            </a:r>
            <a:r>
              <a:rPr lang="pt-BR" altLang="pt-BR" sz="2400" b="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), em suas diferentes quantidades (</a:t>
            </a:r>
            <a:r>
              <a:rPr lang="pt-BR" altLang="pt-BR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VOLUME</a:t>
            </a:r>
            <a:r>
              <a:rPr lang="pt-BR" altLang="pt-BR" sz="2400" b="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) em um </a:t>
            </a:r>
            <a:r>
              <a:rPr lang="pt-BR" altLang="pt-BR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ciclo</a:t>
            </a:r>
            <a:r>
              <a:rPr lang="pt-BR" altLang="pt-BR" sz="2400" b="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que se repete (</a:t>
            </a:r>
            <a:r>
              <a:rPr lang="pt-BR" altLang="pt-BR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 CADA DIA</a:t>
            </a:r>
            <a:r>
              <a:rPr lang="pt-BR" altLang="pt-BR" sz="2400" b="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por exemplo).</a:t>
            </a:r>
            <a:endParaRPr lang="pt-BR" altLang="pt-BR" sz="800" b="0" dirty="0">
              <a:solidFill>
                <a:srgbClr val="00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 fontAlgn="base">
              <a:spcBef>
                <a:spcPct val="0"/>
              </a:spcBef>
              <a:spcAft>
                <a:spcPts val="0"/>
              </a:spcAft>
              <a:defRPr/>
            </a:pPr>
            <a:endParaRPr lang="pt-BR" altLang="pt-BR" sz="800" b="0" dirty="0">
              <a:solidFill>
                <a:srgbClr val="00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 fontAlgn="base">
              <a:spcBef>
                <a:spcPct val="0"/>
              </a:spcBef>
              <a:spcAft>
                <a:spcPts val="0"/>
              </a:spcAft>
              <a:defRPr/>
            </a:pPr>
            <a:endParaRPr lang="pt-BR" altLang="pt-BR" sz="800" b="0" dirty="0">
              <a:solidFill>
                <a:srgbClr val="00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 fontAlgn="base">
              <a:spcBef>
                <a:spcPct val="0"/>
              </a:spcBef>
              <a:spcAft>
                <a:spcPts val="0"/>
              </a:spcAft>
              <a:defRPr/>
            </a:pPr>
            <a:endParaRPr lang="pt-BR" altLang="pt-BR" sz="800" b="0" dirty="0">
              <a:solidFill>
                <a:srgbClr val="00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 fontAlgn="base">
              <a:spcBef>
                <a:spcPct val="0"/>
              </a:spcBef>
              <a:spcAft>
                <a:spcPts val="0"/>
              </a:spcAft>
              <a:defRPr/>
            </a:pPr>
            <a:endParaRPr lang="pt-BR" altLang="pt-BR" sz="800" b="0" dirty="0">
              <a:solidFill>
                <a:srgbClr val="00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 fontAlgn="base">
              <a:spcBef>
                <a:spcPct val="0"/>
              </a:spcBef>
              <a:spcAft>
                <a:spcPts val="0"/>
              </a:spcAft>
              <a:defRPr/>
            </a:pPr>
            <a:endParaRPr lang="pt-BR" altLang="pt-BR" sz="800" b="0" dirty="0">
              <a:solidFill>
                <a:srgbClr val="00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 fontAlgn="base">
              <a:spcBef>
                <a:spcPct val="0"/>
              </a:spcBef>
              <a:spcAft>
                <a:spcPts val="0"/>
              </a:spcAft>
              <a:defRPr/>
            </a:pPr>
            <a:endParaRPr lang="pt-BR" altLang="pt-BR" sz="800" b="0" dirty="0">
              <a:solidFill>
                <a:srgbClr val="00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 fontAlgn="base">
              <a:spcBef>
                <a:spcPct val="0"/>
              </a:spcBef>
              <a:spcAft>
                <a:spcPts val="0"/>
              </a:spcAft>
              <a:defRPr/>
            </a:pPr>
            <a:endParaRPr lang="pt-BR" altLang="pt-BR" sz="800" b="0" dirty="0">
              <a:solidFill>
                <a:srgbClr val="00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pt-BR" altLang="pt-BR" sz="2400" b="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Os </a:t>
            </a:r>
            <a:r>
              <a:rPr lang="pt-BR" altLang="pt-BR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REQUISITOS</a:t>
            </a:r>
            <a:r>
              <a:rPr lang="pt-BR" altLang="pt-BR" sz="2400" b="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0" indent="0" algn="just" fontAlgn="base">
              <a:spcBef>
                <a:spcPct val="0"/>
              </a:spcBef>
              <a:spcAft>
                <a:spcPct val="0"/>
              </a:spcAft>
              <a:defRPr/>
            </a:pPr>
            <a:endParaRPr lang="pt-BR" altLang="pt-BR" sz="800" b="0" dirty="0">
              <a:solidFill>
                <a:srgbClr val="00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 fontAlgn="base">
              <a:spcBef>
                <a:spcPct val="0"/>
              </a:spcBef>
              <a:spcAft>
                <a:spcPct val="0"/>
              </a:spcAft>
              <a:defRPr/>
            </a:pPr>
            <a:endParaRPr lang="pt-BR" altLang="pt-BR" sz="800" b="0" dirty="0">
              <a:solidFill>
                <a:srgbClr val="00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 fontAlgn="base">
              <a:spcBef>
                <a:spcPct val="0"/>
              </a:spcBef>
              <a:spcAft>
                <a:spcPct val="0"/>
              </a:spcAft>
              <a:defRPr/>
            </a:pPr>
            <a:endParaRPr lang="pt-BR" altLang="pt-BR" sz="800" b="0" dirty="0">
              <a:solidFill>
                <a:srgbClr val="00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 algn="just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pt-BR" altLang="pt-BR" sz="2400" b="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Processos </a:t>
            </a:r>
            <a:r>
              <a:rPr lang="pt-BR" altLang="pt-BR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“FLEXÍVEIS”</a:t>
            </a:r>
            <a:r>
              <a:rPr lang="pt-BR" altLang="pt-BR" sz="2400" b="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(baixos tempos de setup), nos quais se possa programar a fabricação de </a:t>
            </a:r>
            <a:r>
              <a:rPr lang="pt-BR" altLang="pt-BR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pequenos lotes</a:t>
            </a:r>
          </a:p>
          <a:p>
            <a:pPr lvl="1" indent="0" algn="just" fontAlgn="base">
              <a:spcBef>
                <a:spcPct val="0"/>
              </a:spcBef>
              <a:spcAft>
                <a:spcPct val="0"/>
              </a:spcAft>
              <a:defRPr/>
            </a:pPr>
            <a:endParaRPr lang="pt-BR" altLang="pt-BR" sz="800" b="0" dirty="0">
              <a:solidFill>
                <a:srgbClr val="00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 indent="0" algn="just" fontAlgn="base">
              <a:spcBef>
                <a:spcPct val="0"/>
              </a:spcBef>
              <a:spcAft>
                <a:spcPct val="0"/>
              </a:spcAft>
              <a:defRPr/>
            </a:pPr>
            <a:endParaRPr lang="pt-BR" altLang="pt-BR" sz="800" b="0" dirty="0">
              <a:solidFill>
                <a:srgbClr val="00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 algn="just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pt-BR" altLang="pt-BR" sz="2400" b="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Gestão de Fluxo a partir dos </a:t>
            </a:r>
            <a:r>
              <a:rPr lang="pt-BR" altLang="pt-BR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3R’s</a:t>
            </a:r>
            <a:r>
              <a:rPr lang="pt-BR" altLang="pt-BR" sz="2400" b="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pt-BR" altLang="pt-BR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RITMO</a:t>
            </a:r>
            <a:r>
              <a:rPr lang="pt-BR" altLang="pt-BR" sz="2400" b="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pt-BR" altLang="pt-BR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ROTAS</a:t>
            </a:r>
            <a:r>
              <a:rPr lang="pt-BR" altLang="pt-BR" sz="2400" b="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Inequívocas &amp;, sobretudo, </a:t>
            </a:r>
            <a:r>
              <a:rPr lang="pt-BR" altLang="pt-BR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ROTINAS</a:t>
            </a:r>
            <a:r>
              <a:rPr lang="pt-BR" altLang="pt-BR" sz="2400" b="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de movimentação de materiais (</a:t>
            </a:r>
            <a:r>
              <a:rPr lang="pt-BR" altLang="pt-BR" sz="2400" b="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Mizusumashi</a:t>
            </a:r>
            <a:r>
              <a:rPr lang="pt-BR" altLang="pt-BR" sz="2400" b="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lvl="1" indent="0" algn="just" fontAlgn="base">
              <a:spcBef>
                <a:spcPct val="0"/>
              </a:spcBef>
              <a:spcAft>
                <a:spcPct val="0"/>
              </a:spcAft>
              <a:defRPr/>
            </a:pPr>
            <a:endParaRPr lang="pt-BR" altLang="pt-BR" sz="800" b="0" dirty="0">
              <a:solidFill>
                <a:srgbClr val="00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 indent="0" algn="just" fontAlgn="base">
              <a:spcBef>
                <a:spcPct val="0"/>
              </a:spcBef>
              <a:spcAft>
                <a:spcPct val="0"/>
              </a:spcAft>
              <a:defRPr/>
            </a:pPr>
            <a:endParaRPr lang="pt-BR" altLang="pt-BR" sz="800" b="0" dirty="0">
              <a:solidFill>
                <a:srgbClr val="00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 algn="just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pt-BR" altLang="pt-BR" sz="2400" b="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Programação </a:t>
            </a:r>
            <a:r>
              <a:rPr lang="pt-BR" altLang="pt-BR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PUXADA</a:t>
            </a:r>
            <a:r>
              <a:rPr lang="pt-BR" altLang="pt-BR" sz="2400" b="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altLang="pt-BR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MTS</a:t>
            </a:r>
            <a:r>
              <a:rPr lang="pt-BR" altLang="pt-BR" sz="2400" b="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e/ou </a:t>
            </a:r>
            <a:r>
              <a:rPr lang="pt-BR" altLang="pt-BR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MTO</a:t>
            </a:r>
          </a:p>
        </p:txBody>
      </p:sp>
      <p:sp>
        <p:nvSpPr>
          <p:cNvPr id="2" name="CaixaDeTexto 5">
            <a:extLst>
              <a:ext uri="{FF2B5EF4-FFF2-40B4-BE49-F238E27FC236}">
                <a16:creationId xmlns:a16="http://schemas.microsoft.com/office/drawing/2014/main" id="{3D5B6A1B-81C4-4BE4-86E3-E9A4E86E50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8" y="-4445"/>
            <a:ext cx="1217136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0" fontAlgn="base" hangingPunct="0">
              <a:spcAft>
                <a:spcPct val="0"/>
              </a:spcAft>
              <a:defRPr/>
            </a:pPr>
            <a:r>
              <a:rPr lang="pt-BR" altLang="pt-BR" sz="2800" b="1" dirty="0">
                <a:cs typeface="Arial" panose="020B0604020202020204" pitchFamily="34" charset="0"/>
              </a:rPr>
              <a:t>Para Concluir</a:t>
            </a:r>
          </a:p>
        </p:txBody>
      </p:sp>
    </p:spTree>
    <p:extLst>
      <p:ext uri="{BB962C8B-B14F-4D97-AF65-F5344CB8AC3E}">
        <p14:creationId xmlns:p14="http://schemas.microsoft.com/office/powerpoint/2010/main" val="4064661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366;p131">
            <a:extLst>
              <a:ext uri="{FF2B5EF4-FFF2-40B4-BE49-F238E27FC236}">
                <a16:creationId xmlns:a16="http://schemas.microsoft.com/office/drawing/2014/main" id="{8C86BA93-AAFD-C3BA-7700-E2D8CFC0C942}"/>
              </a:ext>
            </a:extLst>
          </p:cNvPr>
          <p:cNvSpPr txBox="1"/>
          <p:nvPr/>
        </p:nvSpPr>
        <p:spPr>
          <a:xfrm>
            <a:off x="4713225" y="5365820"/>
            <a:ext cx="296485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r>
              <a:rPr kumimoji="0" lang="pt-BR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www.leanway.com.br</a:t>
            </a:r>
            <a:endParaRPr kumimoji="0" sz="20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Google Shape;2367;p131" descr="C:\Dados Alexandre\Documents\Alexandre Sandes\Projetos\Gerdau IRM Utilidades 2013\Workshop IRM\linkedin.png">
            <a:extLst>
              <a:ext uri="{FF2B5EF4-FFF2-40B4-BE49-F238E27FC236}">
                <a16:creationId xmlns:a16="http://schemas.microsoft.com/office/drawing/2014/main" id="{BC84B78B-3208-3291-B978-0502FBA789C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365652" y="3737772"/>
            <a:ext cx="566462" cy="576064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2368;p131" descr="C:\Dados Alexandre\Documents\Alexandre Sandes\Projetos\Gerdau IRM Utilidades 2013\Workshop IRM\face.png">
            <a:extLst>
              <a:ext uri="{FF2B5EF4-FFF2-40B4-BE49-F238E27FC236}">
                <a16:creationId xmlns:a16="http://schemas.microsoft.com/office/drawing/2014/main" id="{66A31996-4D2D-2043-EAC1-781ADFDA881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60386" y="4573732"/>
            <a:ext cx="567262" cy="57606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369;p131">
            <a:extLst>
              <a:ext uri="{FF2B5EF4-FFF2-40B4-BE49-F238E27FC236}">
                <a16:creationId xmlns:a16="http://schemas.microsoft.com/office/drawing/2014/main" id="{4742BB03-5C73-9D12-36C3-9E25ECB9995D}"/>
              </a:ext>
            </a:extLst>
          </p:cNvPr>
          <p:cNvSpPr txBox="1"/>
          <p:nvPr/>
        </p:nvSpPr>
        <p:spPr>
          <a:xfrm>
            <a:off x="4560423" y="1352444"/>
            <a:ext cx="345735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r>
              <a:rPr kumimoji="0" lang="pt-BR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ghinato@leanway.com.br</a:t>
            </a: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2370;p131">
            <a:extLst>
              <a:ext uri="{FF2B5EF4-FFF2-40B4-BE49-F238E27FC236}">
                <a16:creationId xmlns:a16="http://schemas.microsoft.com/office/drawing/2014/main" id="{73259C74-CE7C-0BFC-6DC5-C47F0CFEDF4C}"/>
              </a:ext>
            </a:extLst>
          </p:cNvPr>
          <p:cNvSpPr txBox="1"/>
          <p:nvPr/>
        </p:nvSpPr>
        <p:spPr>
          <a:xfrm>
            <a:off x="4909774" y="2171000"/>
            <a:ext cx="256672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r>
              <a:rPr kumimoji="0" lang="pt-BR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+55 11 96455 0773</a:t>
            </a:r>
            <a:endParaRPr kumimoji="0" sz="20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2371;p131">
            <a:extLst>
              <a:ext uri="{FF2B5EF4-FFF2-40B4-BE49-F238E27FC236}">
                <a16:creationId xmlns:a16="http://schemas.microsoft.com/office/drawing/2014/main" id="{BFEE4BF4-0A81-D208-EC9C-8AAB27F84A49}"/>
              </a:ext>
            </a:extLst>
          </p:cNvPr>
          <p:cNvSpPr txBox="1"/>
          <p:nvPr/>
        </p:nvSpPr>
        <p:spPr>
          <a:xfrm>
            <a:off x="4069044" y="3825516"/>
            <a:ext cx="468052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r>
              <a:rPr kumimoji="0" lang="pt-BR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www.linkedin.com/in/ghinato</a:t>
            </a: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" name="Google Shape;2372;p131">
            <a:extLst>
              <a:ext uri="{FF2B5EF4-FFF2-40B4-BE49-F238E27FC236}">
                <a16:creationId xmlns:a16="http://schemas.microsoft.com/office/drawing/2014/main" id="{4D4CD579-DB89-2207-CE84-59937F570BB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51584" y="2109724"/>
            <a:ext cx="576064" cy="576064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2373;p131">
            <a:extLst>
              <a:ext uri="{FF2B5EF4-FFF2-40B4-BE49-F238E27FC236}">
                <a16:creationId xmlns:a16="http://schemas.microsoft.com/office/drawing/2014/main" id="{60CF3AB2-425A-FBEA-4112-E9F10D45E7F6}"/>
              </a:ext>
            </a:extLst>
          </p:cNvPr>
          <p:cNvSpPr txBox="1"/>
          <p:nvPr/>
        </p:nvSpPr>
        <p:spPr>
          <a:xfrm>
            <a:off x="3115536" y="4645740"/>
            <a:ext cx="6759526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r>
              <a:rPr kumimoji="0" lang="pt-BR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https://www.facebook.com/paulo.ghinato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10" name="Google Shape;2374;p131">
            <a:extLst>
              <a:ext uri="{FF2B5EF4-FFF2-40B4-BE49-F238E27FC236}">
                <a16:creationId xmlns:a16="http://schemas.microsoft.com/office/drawing/2014/main" id="{D4EA4ECD-DA9D-E894-45B0-075FAC69138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379720" y="5365820"/>
            <a:ext cx="504056" cy="50405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2375;p131">
            <a:extLst>
              <a:ext uri="{FF2B5EF4-FFF2-40B4-BE49-F238E27FC236}">
                <a16:creationId xmlns:a16="http://schemas.microsoft.com/office/drawing/2014/main" id="{22DBB77D-2231-5C37-2A8F-45A42EF10388}"/>
              </a:ext>
            </a:extLst>
          </p:cNvPr>
          <p:cNvSpPr txBox="1"/>
          <p:nvPr/>
        </p:nvSpPr>
        <p:spPr>
          <a:xfrm>
            <a:off x="4619929" y="572756"/>
            <a:ext cx="3146323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tabLst/>
              <a:defRPr/>
            </a:pPr>
            <a:r>
              <a:rPr kumimoji="0" lang="pt-BR" sz="2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Paulo GHINATO</a:t>
            </a:r>
            <a:endParaRPr kumimoji="0" sz="28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" name="Google Shape;2376;p131" descr="Logo e-mail - Adriano Gronard">
            <a:extLst>
              <a:ext uri="{FF2B5EF4-FFF2-40B4-BE49-F238E27FC236}">
                <a16:creationId xmlns:a16="http://schemas.microsoft.com/office/drawing/2014/main" id="{62689EA4-40CA-F519-C432-4BED9563B0F8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351584" y="1320972"/>
            <a:ext cx="576064" cy="5760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2377;p131">
            <a:extLst>
              <a:ext uri="{FF2B5EF4-FFF2-40B4-BE49-F238E27FC236}">
                <a16:creationId xmlns:a16="http://schemas.microsoft.com/office/drawing/2014/main" id="{7F0770B8-6DFD-57F4-8A1A-D3B7E8BA58AA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351585" y="2914212"/>
            <a:ext cx="576064" cy="576064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2378;p131">
            <a:extLst>
              <a:ext uri="{FF2B5EF4-FFF2-40B4-BE49-F238E27FC236}">
                <a16:creationId xmlns:a16="http://schemas.microsoft.com/office/drawing/2014/main" id="{7C1D1EFD-7B19-3FFB-4FC3-BD17BD77F411}"/>
              </a:ext>
            </a:extLst>
          </p:cNvPr>
          <p:cNvSpPr txBox="1"/>
          <p:nvPr/>
        </p:nvSpPr>
        <p:spPr>
          <a:xfrm>
            <a:off x="5102461" y="2974007"/>
            <a:ext cx="2155269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r>
              <a:rPr kumimoji="0" lang="pt-BR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@ghinatopaulo</a:t>
            </a:r>
            <a:endParaRPr kumimoji="0" sz="20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" name="Google Shape;2379;p131" descr="icone telefone – Viva Coqueiros">
            <a:extLst>
              <a:ext uri="{FF2B5EF4-FFF2-40B4-BE49-F238E27FC236}">
                <a16:creationId xmlns:a16="http://schemas.microsoft.com/office/drawing/2014/main" id="{E4CF89EB-2A2D-544D-A396-88482A8DFD24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l="9021" t="5456" r="15279" b="15745"/>
          <a:stretch/>
        </p:blipFill>
        <p:spPr>
          <a:xfrm>
            <a:off x="2351584" y="6049568"/>
            <a:ext cx="561462" cy="561462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2380;p131">
            <a:extLst>
              <a:ext uri="{FF2B5EF4-FFF2-40B4-BE49-F238E27FC236}">
                <a16:creationId xmlns:a16="http://schemas.microsoft.com/office/drawing/2014/main" id="{3F5D7805-7D61-3599-B3E3-944B42A6E7B9}"/>
              </a:ext>
            </a:extLst>
          </p:cNvPr>
          <p:cNvSpPr txBox="1"/>
          <p:nvPr/>
        </p:nvSpPr>
        <p:spPr>
          <a:xfrm>
            <a:off x="4914117" y="6110887"/>
            <a:ext cx="256672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r>
              <a:rPr kumimoji="0" lang="pt-BR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+55 11 96455 0773</a:t>
            </a:r>
            <a:endParaRPr kumimoji="0" sz="20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2381;p131">
            <a:extLst>
              <a:ext uri="{FF2B5EF4-FFF2-40B4-BE49-F238E27FC236}">
                <a16:creationId xmlns:a16="http://schemas.microsoft.com/office/drawing/2014/main" id="{B2C53076-0A86-26CC-99C5-0B15BE8B5096}"/>
              </a:ext>
            </a:extLst>
          </p:cNvPr>
          <p:cNvSpPr/>
          <p:nvPr/>
        </p:nvSpPr>
        <p:spPr>
          <a:xfrm>
            <a:off x="0" y="12701"/>
            <a:ext cx="12192000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 typeface="Arial"/>
              <a:buNone/>
              <a:tabLst/>
              <a:defRPr/>
            </a:pPr>
            <a:r>
              <a:rPr kumimoji="0" lang="pt-BR" sz="2800" b="1" i="0" u="none" strike="noStrike" kern="0" cap="none" spc="0" normalizeH="0" baseline="0" noProof="0" dirty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CONTATO</a:t>
            </a:r>
            <a:endParaRPr kumimoji="0" sz="2800" b="1" i="0" u="none" strike="noStrike" kern="0" cap="none" spc="0" normalizeH="0" baseline="0" noProof="0" dirty="0">
              <a:ln>
                <a:noFill/>
              </a:ln>
              <a:solidFill>
                <a:srgbClr val="0C0C0C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" name="Imagem 17" descr="Desenho de pessoa e texto branco&#10;&#10;Descrição gerada automaticamente com confiança média">
            <a:extLst>
              <a:ext uri="{FF2B5EF4-FFF2-40B4-BE49-F238E27FC236}">
                <a16:creationId xmlns:a16="http://schemas.microsoft.com/office/drawing/2014/main" id="{9AD6DF07-7CEC-117B-5D05-47EF39BCB8A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0700" y="15390"/>
            <a:ext cx="2781300" cy="810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969541"/>
      </p:ext>
    </p:extLst>
  </p:cSld>
  <p:clrMapOvr>
    <a:masterClrMapping/>
  </p:clrMapOvr>
</p:sld>
</file>

<file path=ppt/theme/theme1.xml><?xml version="1.0" encoding="utf-8"?>
<a:theme xmlns:a="http://schemas.openxmlformats.org/drawingml/2006/main" name="Estrutura padrão">
  <a:themeElements>
    <a:clrScheme name="Estrutura padrã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trutura padrã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99CCFF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99CCFF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strutura padrã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trutura padrã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WFLS_final_maio 202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Estrutura padrão">
  <a:themeElements>
    <a:clrScheme name="Estrutura padrã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trutura padrã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107950" cap="flat" cmpd="sng" algn="ctr">
          <a:noFill/>
          <a:prstDash val="solid"/>
          <a:round/>
          <a:headEnd type="none" w="med" len="med"/>
          <a:tailEnd type="stealth" w="med" len="med"/>
        </a:ln>
        <a:effectLst/>
      </a:spPr>
      <a:bodyPr vert="horz" wrap="square" lIns="0" tIns="0" rIns="0" bIns="0" numCol="1" rtlCol="0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600" b="0" i="0" u="none" strike="noStrike" cap="none" normalizeH="0" baseline="0" smtClean="0">
            <a:ln>
              <a:noFill/>
            </a:ln>
            <a:solidFill>
              <a:srgbClr val="5F5F5F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07950" cap="flat" cmpd="sng" algn="ctr">
          <a:solidFill>
            <a:schemeClr val="tx1"/>
          </a:solidFill>
          <a:prstDash val="solid"/>
          <a:round/>
          <a:headEnd type="none" w="med" len="med"/>
          <a:tailEnd type="stealth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2600" b="0" i="0" u="none" strike="noStrike" cap="none" normalizeH="0" baseline="0" smtClean="0">
            <a:ln>
              <a:noFill/>
            </a:ln>
            <a:solidFill>
              <a:srgbClr val="5F5F5F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strutura padrã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trutura padrã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3998</TotalTime>
  <Words>4633</Words>
  <Application>Microsoft Office PowerPoint</Application>
  <PresentationFormat>Widescreen</PresentationFormat>
  <Paragraphs>1212</Paragraphs>
  <Slides>77</Slides>
  <Notes>16</Notes>
  <HiddenSlides>12</HiddenSlides>
  <MMClips>0</MMClips>
  <ScaleCrop>false</ScaleCrop>
  <HeadingPairs>
    <vt:vector size="8" baseType="variant">
      <vt:variant>
        <vt:lpstr>Fontes usadas</vt:lpstr>
      </vt:variant>
      <vt:variant>
        <vt:i4>4</vt:i4>
      </vt:variant>
      <vt:variant>
        <vt:lpstr>Tema</vt:lpstr>
      </vt:variant>
      <vt:variant>
        <vt:i4>4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77</vt:i4>
      </vt:variant>
    </vt:vector>
  </HeadingPairs>
  <TitlesOfParts>
    <vt:vector size="86" baseType="lpstr">
      <vt:lpstr>Arial</vt:lpstr>
      <vt:lpstr>Calibri</vt:lpstr>
      <vt:lpstr>Calibri Light</vt:lpstr>
      <vt:lpstr>Times New Roman</vt:lpstr>
      <vt:lpstr>Estrutura padrão</vt:lpstr>
      <vt:lpstr>WFLS_final_maio 2020</vt:lpstr>
      <vt:lpstr>2_Estrutura padrão</vt:lpstr>
      <vt:lpstr>Office Theme</vt:lpstr>
      <vt:lpstr>Clip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user</dc:creator>
  <cp:lastModifiedBy>Paulo GHINATO</cp:lastModifiedBy>
  <cp:revision>2759</cp:revision>
  <cp:lastPrinted>2023-05-02T19:45:34Z</cp:lastPrinted>
  <dcterms:created xsi:type="dcterms:W3CDTF">2004-08-10T16:06:30Z</dcterms:created>
  <dcterms:modified xsi:type="dcterms:W3CDTF">2023-08-18T13:17:03Z</dcterms:modified>
</cp:coreProperties>
</file>